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256" r:id="rId2"/>
    <p:sldId id="268" r:id="rId3"/>
    <p:sldId id="267" r:id="rId4"/>
    <p:sldId id="257" r:id="rId5"/>
    <p:sldId id="272" r:id="rId6"/>
    <p:sldId id="271" r:id="rId7"/>
    <p:sldId id="274" r:id="rId8"/>
    <p:sldId id="275" r:id="rId9"/>
    <p:sldId id="276" r:id="rId10"/>
    <p:sldId id="279" r:id="rId11"/>
    <p:sldId id="277" r:id="rId12"/>
    <p:sldId id="280" r:id="rId13"/>
    <p:sldId id="284" r:id="rId14"/>
    <p:sldId id="281" r:id="rId15"/>
    <p:sldId id="285" r:id="rId16"/>
    <p:sldId id="286" r:id="rId17"/>
    <p:sldId id="287" r:id="rId18"/>
    <p:sldId id="288" r:id="rId19"/>
    <p:sldId id="289" r:id="rId20"/>
    <p:sldId id="263" r:id="rId21"/>
    <p:sldId id="270" r:id="rId22"/>
    <p:sldId id="269" r:id="rId23"/>
    <p:sldId id="283" r:id="rId2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93CB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C93D60-3978-4C6D-A794-0F8096290D2A}" type="datetimeFigureOut">
              <a:rPr lang="hu-HU" smtClean="0"/>
              <a:t>2026. 09. 15.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9BF1CF-3A66-4180-ADA7-9CC8998F224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07363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 userDrawn="1"/>
        </p:nvSpPr>
        <p:spPr>
          <a:xfrm>
            <a:off x="0" y="-1"/>
            <a:ext cx="12192000" cy="6904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265053"/>
            <a:ext cx="12192001" cy="638986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2667000"/>
            <a:ext cx="9144000" cy="165712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4506685"/>
            <a:ext cx="9144000" cy="131717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441513" y="6357533"/>
            <a:ext cx="2164974" cy="365125"/>
          </a:xfrm>
        </p:spPr>
        <p:txBody>
          <a:bodyPr/>
          <a:lstStyle>
            <a:lvl1pPr algn="l">
              <a:defRPr/>
            </a:lvl1pPr>
          </a:lstStyle>
          <a:p>
            <a:fld id="{81ED955C-D004-492A-BBB3-02776B6F9CC7}" type="datetime1">
              <a:rPr lang="hu-HU" smtClean="0"/>
              <a:t>2026. 09. 15.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797630" y="6356350"/>
            <a:ext cx="6969416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/>
          </a:p>
        </p:txBody>
      </p:sp>
      <p:pic>
        <p:nvPicPr>
          <p:cNvPr id="11" name="Kép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86" y="606808"/>
            <a:ext cx="3494314" cy="94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816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26731-39EF-4C30-93B6-EBC74AD339CA}" type="datetime1">
              <a:rPr lang="hu-HU" smtClean="0"/>
              <a:t>2026. 09. 15.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72839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EC8FF-2589-4555-A577-201F1B306092}" type="datetime1">
              <a:rPr lang="hu-HU" smtClean="0"/>
              <a:t>2026. 09. 15.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82437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2303-4A9B-4BFB-9C0B-F43E6702638E}" type="datetime1">
              <a:rPr lang="hu-HU" smtClean="0"/>
              <a:t>2026. 09. 15.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01814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EF748-170A-4DB4-A043-2450D39BF9A0}" type="datetime1">
              <a:rPr lang="hu-HU" smtClean="0"/>
              <a:t>2026. 09. 15.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8537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EC23A-598D-4CB7-AAF9-FD9D29B3FC05}" type="datetime1">
              <a:rPr lang="hu-HU" smtClean="0"/>
              <a:t>2026. 09. 15.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20154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9F83-1A84-476F-8BDA-A8CCD689868B}" type="datetime1">
              <a:rPr lang="hu-HU" smtClean="0"/>
              <a:t>2026. 09. 15.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89497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4A73E-D228-4308-ABCE-DCFA4CB7C9EB}" type="datetime1">
              <a:rPr lang="hu-HU" smtClean="0"/>
              <a:t>2026. 09. 15.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7841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C43A1-8366-424C-9DC4-BFBBF25265E2}" type="datetime1">
              <a:rPr lang="hu-HU" smtClean="0"/>
              <a:t>2026. 09. 15.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1436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19051-8BFC-4965-9350-5B9EF2549229}" type="datetime1">
              <a:rPr lang="hu-HU" smtClean="0"/>
              <a:t>2026. 09. 15.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0809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15DBC-11CC-4D26-9674-FCF8DF494E5A}" type="datetime1">
              <a:rPr lang="hu-HU" smtClean="0"/>
              <a:t>2026. 09. 15.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6944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246281"/>
            <a:ext cx="12192001" cy="638987"/>
          </a:xfrm>
          <a:prstGeom prst="rect">
            <a:avLst/>
          </a:prstGeom>
        </p:spPr>
      </p:pic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912659" y="6356350"/>
            <a:ext cx="21649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64A92-81B8-4E77-AD91-EF11D0231435}" type="datetime1">
              <a:rPr lang="hu-HU" smtClean="0"/>
              <a:t>2026. 09. 15.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7144870" y="6356350"/>
            <a:ext cx="26221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9834282" y="6356350"/>
            <a:ext cx="15195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B982F-FA11-4585-84D6-49EC563465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6527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deregulacio@okfo.gov.hu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2351316"/>
            <a:ext cx="9144000" cy="1972806"/>
          </a:xfrm>
        </p:spPr>
        <p:txBody>
          <a:bodyPr anchor="ctr">
            <a:normAutofit fontScale="90000"/>
          </a:bodyPr>
          <a:lstStyle/>
          <a:p>
            <a:r>
              <a:rPr lang="hu-HU" sz="5400" b="1" kern="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Nyitottság, őszinteség, partnerség –</a:t>
            </a:r>
            <a:br>
              <a:rPr lang="hu-HU" sz="5400" b="1" kern="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hu-HU" sz="5400" b="1" kern="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kultúraváltás az OKFŐ irányításában 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4506686"/>
            <a:ext cx="9144000" cy="95333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dirty="0"/>
              <a:t>dr. Tótth Árpád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dirty="0"/>
              <a:t>főigazgató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CAC4E0A-A6C9-4334-8099-F3944F353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20" y="6340996"/>
            <a:ext cx="1800895" cy="517004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F32CE0F1-4E0C-4F57-B072-F5CAB308B82D}"/>
              </a:ext>
            </a:extLst>
          </p:cNvPr>
          <p:cNvSpPr txBox="1"/>
          <p:nvPr/>
        </p:nvSpPr>
        <p:spPr>
          <a:xfrm>
            <a:off x="1948543" y="6414832"/>
            <a:ext cx="82949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dirty="0"/>
              <a:t>Magyar Kórházszövetség XXXVIII. Kongresszusa – Siófok, 2026. szeptember 16.</a:t>
            </a:r>
          </a:p>
        </p:txBody>
      </p:sp>
    </p:spTree>
    <p:extLst>
      <p:ext uri="{BB962C8B-B14F-4D97-AF65-F5344CB8AC3E}">
        <p14:creationId xmlns:p14="http://schemas.microsoft.com/office/powerpoint/2010/main" val="939757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kern="0" dirty="0">
                <a:solidFill>
                  <a:srgbClr val="0693CB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5.c. Az új OKFŐ</a:t>
            </a:r>
            <a:endParaRPr lang="hu-HU" b="1" dirty="0">
              <a:solidFill>
                <a:srgbClr val="0693CB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33362" y="1618457"/>
            <a:ext cx="11725275" cy="3084512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200" b="1" kern="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Zéró toleranciát képvisel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- a korrupcióval, az közforrások saját célra történő felhasználásával szemben,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- a hivatali hatalommal, vezetői hatáskörökkel aló visszaélés minden formájával szemben,</a:t>
            </a:r>
          </a:p>
          <a:p>
            <a:pPr marL="809625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- a munkahelyi bántalmazás, zaklatás minden formájával szemben.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endParaRPr lang="hu-HU" sz="3200" b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E1B0FFA-5D4B-469B-96FC-5C154D7D1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09115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kern="0" dirty="0">
                <a:solidFill>
                  <a:srgbClr val="0693CB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6. Mi történt eddig? </a:t>
            </a:r>
            <a:r>
              <a:rPr lang="hu-HU" sz="2400" b="1" i="1" kern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(2026. július 01. után)</a:t>
            </a:r>
            <a:endParaRPr lang="hu-HU" b="1" i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33362" y="1401764"/>
            <a:ext cx="11725275" cy="4532312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200" b="1" kern="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Nem elég új arcokat mutatni – a szervezeti kultúrát és a folyamatokat kell átalakítani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200" b="1" kern="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Dereguláció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- </a:t>
            </a:r>
            <a:r>
              <a:rPr lang="hu-HU" sz="3000" b="1" i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kórházi kommunikációs tilalom feloldása</a:t>
            </a:r>
            <a:endParaRPr lang="hu-HU" sz="3000" b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09625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- A létszámgazdálkodás lazítása (E1/2025 utasítás visszavonása)</a:t>
            </a:r>
          </a:p>
          <a:p>
            <a:pPr marL="809625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- A teljesítmény-becsléshez kötődő adatszolgáltatás eltörlése</a:t>
            </a:r>
          </a:p>
          <a:p>
            <a:pPr marL="809625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- A </a:t>
            </a:r>
            <a:r>
              <a:rPr lang="hu-HU" sz="3000" b="1" kern="0" dirty="0" err="1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nitril</a:t>
            </a: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kesztyűk kötelező rendelésének eltörlése</a:t>
            </a:r>
          </a:p>
          <a:p>
            <a:pPr marL="809625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- A </a:t>
            </a:r>
            <a:r>
              <a:rPr lang="hu-HU" sz="3000" b="1" i="1" kern="0" dirty="0" err="1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home</a:t>
            </a:r>
            <a:r>
              <a:rPr lang="hu-HU" sz="3000" b="1" i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hu-HU" sz="3000" b="1" i="1" kern="0" dirty="0" err="1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office</a:t>
            </a: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tilalmának eltörlése</a:t>
            </a:r>
          </a:p>
          <a:p>
            <a:pPr marL="809625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- A peren kívüli egyezség „tilalmának” feloldása</a:t>
            </a:r>
          </a:p>
          <a:p>
            <a:pPr marL="809625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- Illetmények felüli juttatások szabályozásának lazítása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E1B0FFA-5D4B-469B-96FC-5C154D7D1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11</a:t>
            </a:fld>
            <a:endParaRPr lang="hu-HU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27D5CF5C-7B15-46E6-8013-AA0BCDF5C909}"/>
              </a:ext>
            </a:extLst>
          </p:cNvPr>
          <p:cNvSpPr txBox="1"/>
          <p:nvPr/>
        </p:nvSpPr>
        <p:spPr>
          <a:xfrm>
            <a:off x="7245723" y="1912937"/>
            <a:ext cx="48034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00B050"/>
                </a:solidFill>
              </a:rPr>
              <a:t>Javaslatok megküldése: </a:t>
            </a:r>
            <a:r>
              <a:rPr lang="hu-HU" sz="2800" b="1" dirty="0">
                <a:solidFill>
                  <a:srgbClr val="00B050"/>
                </a:solidFill>
                <a:hlinkClick r:id="rId2"/>
              </a:rPr>
              <a:t>deregulacio@okfo.gov.hu</a:t>
            </a:r>
            <a:r>
              <a:rPr lang="hu-HU" sz="2800" b="1" dirty="0">
                <a:solidFill>
                  <a:srgbClr val="00B05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34601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kern="0" dirty="0">
                <a:solidFill>
                  <a:srgbClr val="0693CB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6. Mi történt eddig?</a:t>
            </a:r>
            <a:endParaRPr lang="hu-HU" b="1" i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33362" y="1401763"/>
            <a:ext cx="11725275" cy="5324475"/>
          </a:xfrm>
        </p:spPr>
        <p:txBody>
          <a:bodyPr>
            <a:noAutofit/>
          </a:bodyPr>
          <a:lstStyle/>
          <a:p>
            <a:pPr marL="809625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endParaRPr lang="hu-HU" sz="3000" b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Megrendelői szerep erősítése – KEF-ELI</a:t>
            </a:r>
          </a:p>
          <a:p>
            <a:pPr marL="809625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klíma-program előkészítése, szoros követése és a teljesítés ellenőrzése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Szoros kapcsolat a </a:t>
            </a:r>
            <a:r>
              <a:rPr lang="hu-HU" sz="3200" b="1" i="1" kern="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Közbeszerzési- és Ellátási Főigazgatósággal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5 közös munkacsoport alakult az egyeztetésekre.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endParaRPr lang="hu-HU" sz="3200" b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E1B0FFA-5D4B-469B-96FC-5C154D7D1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13337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kern="0" dirty="0">
                <a:solidFill>
                  <a:srgbClr val="0693CB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6. Mi történt eddig? </a:t>
            </a:r>
            <a:endParaRPr lang="hu-HU" b="1" i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33362" y="1401764"/>
            <a:ext cx="11725275" cy="460851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OKFŐ igazgatóságok áttekintése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Szervezeti változások előkészítése</a:t>
            </a:r>
            <a:endParaRPr lang="hu-HU" sz="3200" b="1" i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Hatékonyabb működést biztosító struktúra és koordináció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endParaRPr lang="hu-HU" sz="3200" b="1" kern="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Regionális irányítási modell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Decentralizáció - felkészülés a regionális irányítási szint megerősítésére, koncepcióalkotás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endParaRPr lang="hu-HU" sz="3200" b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E1B0FFA-5D4B-469B-96FC-5C154D7D1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49897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kern="0" dirty="0">
                <a:solidFill>
                  <a:srgbClr val="0693CB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6. Mi történt eddig?</a:t>
            </a:r>
            <a:endParaRPr lang="hu-HU" b="1" i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33362" y="1401764"/>
            <a:ext cx="11725275" cy="495458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Intézményi menedzsment megújítása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Egyes vezetők felmentése, új vezetők kinevezése</a:t>
            </a:r>
            <a:endParaRPr lang="hu-HU" sz="3200" b="1" i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OKFŐ javaslat az intézményvezetői pályázatok kritériumaira és a pályázatok lebonyolításának ütemezésére (egyeztetés alatt)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endParaRPr lang="hu-HU" sz="2400" b="1" kern="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Betegbiztonság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Új (régi-új) módszertan alkalmazása, „</a:t>
            </a:r>
            <a:r>
              <a:rPr lang="hu-HU" sz="3200" b="1" i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 </a:t>
            </a:r>
            <a:r>
              <a:rPr lang="hu-HU" sz="3200" b="1" i="1" kern="0" dirty="0" err="1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blame</a:t>
            </a:r>
            <a:r>
              <a:rPr lang="hu-HU" sz="3200" b="1" i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”</a:t>
            </a: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szemlélet a nem kívánt események kivizsgálásában és követésében</a:t>
            </a:r>
            <a:endParaRPr lang="hu-HU" sz="3200" b="1" i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 err="1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Havaria</a:t>
            </a: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és nem kívánt események szoros monitorozása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Ellenőrzési tevékenységek átalakítása, folyamatközpontúság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E1B0FFA-5D4B-469B-96FC-5C154D7D1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66675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kern="0" dirty="0">
                <a:solidFill>
                  <a:srgbClr val="0693CB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6. Mi történt eddig?</a:t>
            </a:r>
            <a:endParaRPr lang="hu-HU" b="1" i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33362" y="1401764"/>
            <a:ext cx="11863388" cy="460851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Átláthatóság növelése, adatok publikálása 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Nemzeti Humánreprodukciós Regiszter mutatói</a:t>
            </a:r>
            <a:endParaRPr lang="hu-HU" sz="3200" b="1" i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SBO forgalmi adatok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Ágazati HR éves jelentés 2025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Ágytérkép/ágykihasználtság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Szünetelő kapacitások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Rezidensi keretszám felhasználás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E1B0FFA-5D4B-469B-96FC-5C154D7D1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46418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kern="0" dirty="0">
                <a:solidFill>
                  <a:srgbClr val="0693CB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6. Mi történt eddig?</a:t>
            </a:r>
            <a:endParaRPr lang="hu-HU" b="1" i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33362" y="1401764"/>
            <a:ext cx="11863388" cy="460851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Ellátásszervezés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Regionális ellátásszervezési koordinációs munkacsoportok felállítása (pilot: Észak-Alföldi Régió; Budapest)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endParaRPr lang="hu-HU" sz="3200" b="1" i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Digitális egészségügy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ÁTR rendszer áttekintése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Egységes HIS (</a:t>
            </a:r>
            <a:r>
              <a:rPr lang="hu-HU" sz="3200" b="1" kern="0" dirty="0" err="1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Medsol</a:t>
            </a: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kötelező bevezetésének visszavonása </a:t>
            </a:r>
            <a:r>
              <a:rPr lang="hu-HU" sz="2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(javaslat)</a:t>
            </a:r>
            <a:endParaRPr lang="hu-HU" sz="3200" b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HRI informatika felmérése, „döglött projekt” </a:t>
            </a:r>
            <a:r>
              <a:rPr lang="hu-HU" sz="3200" b="1" kern="0" dirty="0" err="1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revitalizálása</a:t>
            </a:r>
            <a:endParaRPr lang="hu-HU" sz="3200" b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i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Napijelentés</a:t>
            </a: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új rendszerének tesztje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endParaRPr lang="hu-HU" sz="3200" b="1" i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E1B0FFA-5D4B-469B-96FC-5C154D7D1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64098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kern="0" dirty="0">
                <a:solidFill>
                  <a:srgbClr val="0693CB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6. Mi történt eddig?</a:t>
            </a:r>
            <a:endParaRPr lang="hu-HU" b="1" i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33362" y="1401764"/>
            <a:ext cx="11863388" cy="460851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Fejlesztéspolitika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Az ágazati Fejlesztéspolitikai Munkacsoport megalakításának kezdeményezése, titkársági funkció ellátása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endParaRPr lang="hu-HU" sz="3200" b="1" i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endParaRPr lang="hu-HU" sz="3200" b="1" i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E1B0FFA-5D4B-469B-96FC-5C154D7D1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731207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kern="0" dirty="0">
                <a:solidFill>
                  <a:srgbClr val="0693CB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7. Kiemelt területek és aktivitások</a:t>
            </a:r>
            <a:endParaRPr lang="hu-HU" b="1" i="1" dirty="0">
              <a:solidFill>
                <a:srgbClr val="0693CB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64306" y="1338263"/>
            <a:ext cx="11863388" cy="460851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Országjárás – intézménylátogatás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következő 1 évben valamennyi kórház meglátogatása, bejárása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Start: </a:t>
            </a:r>
            <a:r>
              <a:rPr lang="hu-HU" sz="3200" b="1" kern="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2026. október 01.</a:t>
            </a: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heti rendszerességgel, pénteki napokon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Digital </a:t>
            </a:r>
            <a:r>
              <a:rPr lang="hu-HU" sz="3200" b="1" kern="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health</a:t>
            </a:r>
            <a:endParaRPr lang="hu-HU" sz="3200" b="1" kern="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670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Együttműködés a NEAK/OEP, NNGYK, ESZFK, OMSZ szervezetekkel, egyértelmű feladat- és hatáskör kijelölés</a:t>
            </a:r>
          </a:p>
          <a:p>
            <a:pPr marL="26670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ÁTR és JIR működés re-design</a:t>
            </a:r>
          </a:p>
          <a:p>
            <a:pPr marL="26670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Nemzeti Digitális Medikai Képtár projekt elindítása</a:t>
            </a:r>
          </a:p>
          <a:p>
            <a:pPr marL="26670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HIS rendszerek helyzetének rendezése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endParaRPr lang="hu-HU" sz="3200" b="1" i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E1B0FFA-5D4B-469B-96FC-5C154D7D1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79533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kern="0" dirty="0">
                <a:solidFill>
                  <a:srgbClr val="0693CB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7. Kiemelt területek és aktivitások</a:t>
            </a:r>
            <a:endParaRPr lang="hu-HU" b="1" i="1" dirty="0">
              <a:solidFill>
                <a:srgbClr val="0693CB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64306" y="1528763"/>
            <a:ext cx="11863388" cy="460851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Vészhelyzeti reagáló képesség fejlesztése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Ellátásszervezési és kapacitás-tervezés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Fejlesztéspolitika</a:t>
            </a:r>
          </a:p>
          <a:p>
            <a:pPr marL="26670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Az Egészségügyi Minisztérium stratégiai munkájának támogatása.</a:t>
            </a:r>
          </a:p>
          <a:p>
            <a:pPr marL="26670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endParaRPr lang="hu-HU" sz="3200" b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Kórházi működőképesség fenntartása</a:t>
            </a:r>
          </a:p>
          <a:p>
            <a:pPr marL="26670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i="1" u="sng" kern="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Business </a:t>
            </a:r>
            <a:r>
              <a:rPr lang="hu-HU" sz="3200" b="1" i="1" u="sng" kern="0" dirty="0" err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continuity</a:t>
            </a:r>
            <a:r>
              <a:rPr lang="hu-HU" sz="3200" b="1" u="sng" kern="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kórházak támogatása</a:t>
            </a:r>
          </a:p>
          <a:p>
            <a:pPr marL="26670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endParaRPr lang="hu-HU" sz="3200" b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endParaRPr lang="hu-HU" sz="3200" b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endParaRPr lang="hu-HU" sz="3200" b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endParaRPr lang="hu-HU" sz="3200" b="1" i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endParaRPr lang="hu-HU" sz="3200" b="1" i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E1B0FFA-5D4B-469B-96FC-5C154D7D1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3489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ED95BF5-0AED-413F-88BC-7583C749B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2</a:t>
            </a:fld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22921D30-BF06-4E74-80A8-E86AC60E78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5287"/>
            <a:ext cx="12192000" cy="356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5907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577D171-DA9F-B70C-6A5A-DD540FB6F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/>
          <a:lstStyle/>
          <a:p>
            <a:pPr algn="ctr"/>
            <a:r>
              <a:rPr lang="hu-HU" b="1" spc="-100" dirty="0">
                <a:solidFill>
                  <a:srgbClr val="0693CB"/>
                </a:solidFill>
              </a:rPr>
              <a:t>Az egészségügy alapértékei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D35D8BC-C866-C044-5732-FF6FC6310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5106"/>
            <a:ext cx="4943475" cy="776899"/>
          </a:xfrm>
        </p:spPr>
        <p:txBody>
          <a:bodyPr>
            <a:noAutofit/>
          </a:bodyPr>
          <a:lstStyle/>
          <a:p>
            <a:pPr marL="0" lvl="0" indent="0" algn="ctr">
              <a:lnSpc>
                <a:spcPct val="120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hu-HU" sz="4800" b="1" kern="0" spc="-4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Kvalitet</a:t>
            </a:r>
            <a:r>
              <a:rPr lang="hu-HU" sz="4800" b="1" kern="0" spc="-4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</a:t>
            </a:r>
            <a:r>
              <a:rPr lang="hu-HU" sz="4800" b="1" i="1" kern="0" spc="-4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minőség</a:t>
            </a:r>
            <a:r>
              <a:rPr lang="hu-HU" sz="4800" b="1" kern="0" spc="-4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hu-HU" sz="4800" kern="100" spc="-4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artalom helye 2">
            <a:extLst>
              <a:ext uri="{FF2B5EF4-FFF2-40B4-BE49-F238E27FC236}">
                <a16:creationId xmlns:a16="http://schemas.microsoft.com/office/drawing/2014/main" id="{9ADB0D26-C2BF-4694-B420-BB6353CAFE65}"/>
              </a:ext>
            </a:extLst>
          </p:cNvPr>
          <p:cNvSpPr txBox="1">
            <a:spLocks/>
          </p:cNvSpPr>
          <p:nvPr/>
        </p:nvSpPr>
        <p:spPr>
          <a:xfrm>
            <a:off x="3672252" y="3060819"/>
            <a:ext cx="5557473" cy="967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lvl="0" indent="0" algn="just">
              <a:lnSpc>
                <a:spcPct val="12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tabLst>
                <a:tab pos="457200" algn="l"/>
              </a:tabLst>
              <a:defRPr sz="3800" b="1" kern="0" spc="-4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hu-HU" sz="4800" dirty="0" err="1"/>
              <a:t>Trygghet</a:t>
            </a:r>
            <a:r>
              <a:rPr lang="hu-HU" sz="4800" dirty="0"/>
              <a:t> – </a:t>
            </a:r>
            <a:r>
              <a:rPr lang="hu-HU" sz="4800" i="1" dirty="0"/>
              <a:t>biztonság</a:t>
            </a:r>
          </a:p>
        </p:txBody>
      </p:sp>
      <p:sp>
        <p:nvSpPr>
          <p:cNvPr id="5" name="Tartalom helye 2">
            <a:extLst>
              <a:ext uri="{FF2B5EF4-FFF2-40B4-BE49-F238E27FC236}">
                <a16:creationId xmlns:a16="http://schemas.microsoft.com/office/drawing/2014/main" id="{3AC13556-815C-4843-BF02-5A90742BCEC6}"/>
              </a:ext>
            </a:extLst>
          </p:cNvPr>
          <p:cNvSpPr txBox="1">
            <a:spLocks/>
          </p:cNvSpPr>
          <p:nvPr/>
        </p:nvSpPr>
        <p:spPr>
          <a:xfrm>
            <a:off x="6323133" y="4430950"/>
            <a:ext cx="4983042" cy="967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lvl="0" indent="0" algn="just">
              <a:lnSpc>
                <a:spcPct val="12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tabLst>
                <a:tab pos="457200" algn="l"/>
              </a:tabLst>
              <a:defRPr sz="3800" b="1" kern="0" spc="-4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hu-HU" sz="4800" dirty="0" err="1"/>
              <a:t>Respekt</a:t>
            </a:r>
            <a:r>
              <a:rPr lang="hu-HU" sz="4800" dirty="0"/>
              <a:t> – </a:t>
            </a:r>
            <a:r>
              <a:rPr lang="hu-HU" sz="4800" i="1" dirty="0"/>
              <a:t>tisztelet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614D80B-08C0-4CF7-ABF1-2BF96EDDB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20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297761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577D171-DA9F-B70C-6A5A-DD540FB6F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39425" cy="1325563"/>
          </a:xfrm>
        </p:spPr>
        <p:txBody>
          <a:bodyPr/>
          <a:lstStyle/>
          <a:p>
            <a:pPr algn="ctr"/>
            <a:r>
              <a:rPr lang="hu-HU" b="1" spc="-100" dirty="0">
                <a:solidFill>
                  <a:srgbClr val="0693CB"/>
                </a:solidFill>
              </a:rPr>
              <a:t>Az OKFŐ tulajdonosi-irányítói attitűdje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D35D8BC-C866-C044-5732-FF6FC6310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5106"/>
            <a:ext cx="4943475" cy="776899"/>
          </a:xfrm>
        </p:spPr>
        <p:txBody>
          <a:bodyPr anchor="ctr">
            <a:noAutofit/>
          </a:bodyPr>
          <a:lstStyle/>
          <a:p>
            <a:pPr marL="0" lvl="0" indent="0" algn="ctr">
              <a:lnSpc>
                <a:spcPct val="120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hu-HU" sz="5400" b="1" kern="0" spc="-4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Nyitottság</a:t>
            </a:r>
            <a:endParaRPr lang="hu-HU" sz="5400" kern="100" spc="-4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artalom helye 2">
            <a:extLst>
              <a:ext uri="{FF2B5EF4-FFF2-40B4-BE49-F238E27FC236}">
                <a16:creationId xmlns:a16="http://schemas.microsoft.com/office/drawing/2014/main" id="{9ADB0D26-C2BF-4694-B420-BB6353CAFE65}"/>
              </a:ext>
            </a:extLst>
          </p:cNvPr>
          <p:cNvSpPr txBox="1">
            <a:spLocks/>
          </p:cNvSpPr>
          <p:nvPr/>
        </p:nvSpPr>
        <p:spPr>
          <a:xfrm>
            <a:off x="3672252" y="3060819"/>
            <a:ext cx="5557473" cy="967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lvl="0" indent="0" algn="just">
              <a:lnSpc>
                <a:spcPct val="12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tabLst>
                <a:tab pos="457200" algn="l"/>
              </a:tabLst>
              <a:defRPr sz="3800" b="1" kern="0" spc="-4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hu-HU" sz="5400" dirty="0"/>
              <a:t>Őszinteség</a:t>
            </a:r>
            <a:endParaRPr lang="hu-HU" sz="5400" i="1" dirty="0"/>
          </a:p>
        </p:txBody>
      </p:sp>
      <p:sp>
        <p:nvSpPr>
          <p:cNvPr id="5" name="Tartalom helye 2">
            <a:extLst>
              <a:ext uri="{FF2B5EF4-FFF2-40B4-BE49-F238E27FC236}">
                <a16:creationId xmlns:a16="http://schemas.microsoft.com/office/drawing/2014/main" id="{3AC13556-815C-4843-BF02-5A90742BCEC6}"/>
              </a:ext>
            </a:extLst>
          </p:cNvPr>
          <p:cNvSpPr txBox="1">
            <a:spLocks/>
          </p:cNvSpPr>
          <p:nvPr/>
        </p:nvSpPr>
        <p:spPr>
          <a:xfrm>
            <a:off x="6323133" y="4430950"/>
            <a:ext cx="4983042" cy="967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lvl="0" indent="0" algn="just">
              <a:lnSpc>
                <a:spcPct val="12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tabLst>
                <a:tab pos="457200" algn="l"/>
              </a:tabLst>
              <a:defRPr sz="3800" b="1" kern="0" spc="-4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hu-HU" sz="5400" dirty="0"/>
              <a:t>Partnerség</a:t>
            </a:r>
            <a:endParaRPr lang="hu-HU" sz="5400" i="1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6927180-871C-4938-B03A-02FE9D18E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180640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>
            <a:extLst>
              <a:ext uri="{FF2B5EF4-FFF2-40B4-BE49-F238E27FC236}">
                <a16:creationId xmlns:a16="http://schemas.microsoft.com/office/drawing/2014/main" id="{05E0C547-50F1-4C66-950C-F41B01DBD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9421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rgbClr val="0693CB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Az OKFŐ szekció további programja</a:t>
            </a:r>
          </a:p>
        </p:txBody>
      </p:sp>
      <p:sp>
        <p:nvSpPr>
          <p:cNvPr id="6" name="Tartalom helye 2">
            <a:extLst>
              <a:ext uri="{FF2B5EF4-FFF2-40B4-BE49-F238E27FC236}">
                <a16:creationId xmlns:a16="http://schemas.microsoft.com/office/drawing/2014/main" id="{ED8B6730-E211-4137-A1A3-B13E03B9F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054" y="1204545"/>
            <a:ext cx="12024946" cy="4950069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2000" b="1" dirty="0"/>
              <a:t>Dr. Balogh Tamás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2400" dirty="0"/>
              <a:t>Felkészülés a 2028-34 közötti uniós fejlesztéspolitikai ciklus forrásainak ágazati felhasználásaira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2000" i="1" dirty="0"/>
              <a:t>	(mert tudnunk kell, hogyan – és hogyan nem – juthatunk az áhított fejlesztési forrásokhoz)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endParaRPr lang="hu-HU" sz="2000"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2000" b="1" dirty="0"/>
              <a:t>Dr. Vajda Márk</a:t>
            </a:r>
            <a:r>
              <a:rPr lang="hu-HU" sz="2000" dirty="0"/>
              <a:t>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2400" dirty="0"/>
              <a:t>Kórházi </a:t>
            </a:r>
            <a:r>
              <a:rPr lang="hu-HU" sz="2400" dirty="0" err="1"/>
              <a:t>rezíliencia</a:t>
            </a:r>
            <a:r>
              <a:rPr lang="hu-HU" sz="2400" dirty="0"/>
              <a:t> – a működőképességtől az ellátásbiztonságig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1800" i="1" dirty="0"/>
              <a:t>		</a:t>
            </a:r>
            <a:r>
              <a:rPr lang="hu-HU" sz="2000" i="1" dirty="0"/>
              <a:t>(mert a jövő kórháza egyben a vészhelyzeti reagálás fundamentuma)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endParaRPr lang="hu-HU" sz="2000"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2000" b="1" dirty="0"/>
              <a:t>Dr. Várnagy Ákos</a:t>
            </a:r>
            <a:r>
              <a:rPr lang="hu-HU" sz="2000" dirty="0"/>
              <a:t>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2400" dirty="0"/>
              <a:t>Demográfia, jövőtervezés, meddőségkezelés. A hazai lombikellátás eredményessége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1800" i="1" dirty="0"/>
              <a:t>		</a:t>
            </a:r>
            <a:r>
              <a:rPr lang="hu-HU" sz="2000" i="1" dirty="0"/>
              <a:t>(mert a jövő kórházában a megteremtett értéket mérik és az eredményeket publikálják)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endParaRPr lang="hu-HU" sz="2000"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2000" b="1" dirty="0"/>
              <a:t>Dr. Misek János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2400" dirty="0"/>
              <a:t>Az EHDS a kórházak kapujában – mit kell már most elkezdeni az egészségügyi intézményekben?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1800" i="1" dirty="0"/>
              <a:t>		</a:t>
            </a:r>
            <a:r>
              <a:rPr lang="hu-HU" sz="2000" i="1" dirty="0"/>
              <a:t>(mert a jövő kórháza digitális, és határokon átívelően illeszkedik a digitális társadalmi térbe)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endParaRPr lang="hu-HU" sz="2000" dirty="0"/>
          </a:p>
        </p:txBody>
      </p:sp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A1F6E755-D596-4D9E-897B-0844481E6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073920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5C43CF0-4FFE-4102-8F73-4E89DE6BD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425" y="170815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sz="4800" b="1" dirty="0">
                <a:solidFill>
                  <a:srgbClr val="0693CB"/>
                </a:solidFill>
              </a:rPr>
              <a:t>Köszönöm a figyelmet!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263A288-149B-4FEA-B1FC-2CAF2E64D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36625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>
            <a:extLst>
              <a:ext uri="{FF2B5EF4-FFF2-40B4-BE49-F238E27FC236}">
                <a16:creationId xmlns:a16="http://schemas.microsoft.com/office/drawing/2014/main" id="{05E0C547-50F1-4C66-950C-F41B01DBD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9421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rgbClr val="0693CB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Amiről szó lesz</a:t>
            </a:r>
          </a:p>
        </p:txBody>
      </p:sp>
      <p:sp>
        <p:nvSpPr>
          <p:cNvPr id="6" name="Tartalom helye 2">
            <a:extLst>
              <a:ext uri="{FF2B5EF4-FFF2-40B4-BE49-F238E27FC236}">
                <a16:creationId xmlns:a16="http://schemas.microsoft.com/office/drawing/2014/main" id="{ED8B6730-E211-4137-A1A3-B13E03B9F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261" y="1533524"/>
            <a:ext cx="10515600" cy="402235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hu-HU" sz="3600" b="1" kern="0" dirty="0">
                <a:solidFill>
                  <a:srgbClr val="00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Az ellátórendszer helyzete és a kórházi menedzsmentek kihívásai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hu-HU" sz="3600" b="1" kern="0" dirty="0">
                <a:solidFill>
                  <a:srgbClr val="00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Az új OKFŐ küldetése és attitűdje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hu-HU" sz="3600" b="1" kern="0" dirty="0">
                <a:solidFill>
                  <a:srgbClr val="00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 történt eddig?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hu-HU" sz="3600" b="1" kern="0" dirty="0">
                <a:solidFill>
                  <a:srgbClr val="00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közeljövő fókuszai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endParaRPr lang="hu-HU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8A9D0781-91C3-4675-A28F-94589FBF0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04934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kern="0" dirty="0">
                <a:solidFill>
                  <a:srgbClr val="0693CB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1. A kórházi ellátórendszer helyzete</a:t>
            </a:r>
            <a:endParaRPr lang="hu-HU" b="1" dirty="0">
              <a:solidFill>
                <a:srgbClr val="0693CB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33362" y="1533525"/>
            <a:ext cx="11725275" cy="5324475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200" b="1" kern="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Az intézmények állapota, a kórházak működése az elmúlt 36 évben még soha nem volt ennyire kritikus állapotban.</a:t>
            </a:r>
          </a:p>
          <a:p>
            <a:pPr marL="0" lvl="0" indent="0">
              <a:lnSpc>
                <a:spcPct val="107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000" b="1" kern="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</a:t>
            </a: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Szakdolgozói és orvoshiány</a:t>
            </a:r>
          </a:p>
          <a:p>
            <a:pPr marL="0" lvl="0" indent="0">
              <a:lnSpc>
                <a:spcPct val="107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</a:t>
            </a:r>
            <a:r>
              <a:rPr lang="hu-HU" sz="3000" b="1" i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Forrás</a:t>
            </a: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alacsony GDP arányos finanszírozás</a:t>
            </a:r>
          </a:p>
          <a:p>
            <a:pPr marL="0" lvl="0" indent="0">
              <a:lnSpc>
                <a:spcPct val="107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</a:t>
            </a:r>
            <a:r>
              <a:rPr lang="hu-HU" sz="3000" b="1" i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Finanszírozás</a:t>
            </a: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kusza, kontraproduktív, teljesítményt visszafogó</a:t>
            </a:r>
          </a:p>
          <a:p>
            <a:pPr marL="628650" lvl="0" indent="-180975">
              <a:lnSpc>
                <a:spcPct val="107000"/>
              </a:lnSpc>
              <a:spcBef>
                <a:spcPts val="0"/>
              </a:spcBef>
              <a:buSzPts val="1000"/>
              <a:buNone/>
              <a:tabLst>
                <a:tab pos="266700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Szégyenletesen lepusztult, 50 - 140 éves létesítmények</a:t>
            </a:r>
          </a:p>
          <a:p>
            <a:pPr marL="628650" lvl="0" indent="-180975">
              <a:lnSpc>
                <a:spcPct val="107000"/>
              </a:lnSpc>
              <a:spcBef>
                <a:spcPts val="0"/>
              </a:spcBef>
              <a:buSzPts val="1000"/>
              <a:buNone/>
              <a:tabLst>
                <a:tab pos="266700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Elavuló géppark és eszközállomány</a:t>
            </a:r>
          </a:p>
          <a:p>
            <a:pPr marL="0" lvl="0" indent="0">
              <a:lnSpc>
                <a:spcPct val="107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Óriási különbségek a magán és közellátás között</a:t>
            </a:r>
          </a:p>
          <a:p>
            <a:pPr marL="447675" lvl="0" indent="0">
              <a:lnSpc>
                <a:spcPct val="107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</a:t>
            </a: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Óriási különbségek az egyetemi/egyházi és OKFŐ intézmények között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5278EC40-84C5-40E4-BB9D-65F5B7302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6730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kern="0" dirty="0">
                <a:solidFill>
                  <a:srgbClr val="0693CB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2. A kórházi menedzsmentek helyzete</a:t>
            </a:r>
            <a:endParaRPr lang="hu-HU" b="1" dirty="0">
              <a:solidFill>
                <a:srgbClr val="0693CB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33362" y="1533525"/>
            <a:ext cx="11725275" cy="5324475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200" b="1" kern="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Kusza, érthetetlen viszonyrendszerek.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endParaRPr lang="hu-HU" sz="3000" b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Irányító és irányított intézmények: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- összetett kinevezési és munkairányítói viszonyok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- se nem teljes integráció, se nem önállóság (elakadás félúton)</a:t>
            </a:r>
          </a:p>
          <a:p>
            <a:pPr marL="714375" lvl="0" indent="-26670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- elégtelen adminisztratív kapacitások (nem jut figyelem az irányított intézményekre)</a:t>
            </a:r>
          </a:p>
          <a:p>
            <a:pPr marL="714375" lvl="0" indent="-26670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(Erőforrások áramoltatása irányított kórházból az irányító felé)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endParaRPr lang="hu-HU" sz="3000" b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</a:t>
            </a:r>
            <a:endParaRPr lang="hu-HU" sz="3000" b="1" kern="0" dirty="0">
              <a:solidFill>
                <a:srgbClr val="0066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6208607-3F0D-4C8B-B06A-8BF99526B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29364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kern="0" dirty="0">
                <a:solidFill>
                  <a:srgbClr val="0693CB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3. A kórházi menedzsmentek kihívásai</a:t>
            </a:r>
            <a:endParaRPr lang="hu-HU" b="1" dirty="0">
              <a:solidFill>
                <a:srgbClr val="0693CB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33362" y="1533525"/>
            <a:ext cx="11725275" cy="5324475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200" b="1" kern="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Az intézmények menedzsment erősen redukált jogkörű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- bérezés központi elvek és direktívák alapján, a teljesítmény-arányos ösztönzők aránya csekély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- a finanszírozás komoly / túlnyomó hányada fix díj és (bér)támogatás</a:t>
            </a:r>
          </a:p>
          <a:p>
            <a:pPr marL="809625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- </a:t>
            </a: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beszerzések engedélyezése / lebonyolítása erősen központosított, túlbürokratizált</a:t>
            </a:r>
          </a:p>
          <a:p>
            <a:pPr marL="809625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- a beszerzett termékek, szolgáltatások drágák, a minőség alacsony</a:t>
            </a:r>
          </a:p>
          <a:p>
            <a:pPr marL="714375" lvl="0" indent="-26670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a központi irányítás kiszámíthatatlansága, büntető attitűd</a:t>
            </a:r>
          </a:p>
          <a:p>
            <a:pPr marL="714375" lvl="0" indent="-26670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létesítményfenntartási feladatok központosítottak</a:t>
            </a:r>
          </a:p>
          <a:p>
            <a:pPr marL="714375" lvl="0" indent="-26670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központi fejlesztési programok (EESZT, ÁTR, KGSZ) félsikerei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endParaRPr lang="hu-HU" sz="3000" b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</a:t>
            </a:r>
            <a:endParaRPr lang="hu-HU" sz="3000" b="1" kern="0" dirty="0">
              <a:solidFill>
                <a:srgbClr val="0066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E1B0FFA-5D4B-469B-96FC-5C154D7D1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8080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kern="0" dirty="0">
                <a:solidFill>
                  <a:srgbClr val="0693CB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4. Következmények</a:t>
            </a:r>
            <a:endParaRPr lang="hu-HU" b="1" dirty="0">
              <a:solidFill>
                <a:srgbClr val="0693CB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33362" y="1397000"/>
            <a:ext cx="11725275" cy="5324475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200" b="1" kern="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Állandósult, folyamatosan romló  HR helyzet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- túlterhelt, kiégett, motiválatlan és elégedetlen személyzet</a:t>
            </a:r>
          </a:p>
          <a:p>
            <a:pPr marL="809625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- magas, fluktuáció, orvosok és szakdolgozók eláramlása</a:t>
            </a:r>
            <a:endParaRPr lang="hu-HU" sz="3200" b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200" b="1" kern="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Állandósult, folyamatosan romló munkakörülmények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- épített környezet, épületgépészet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- orvosi gépek, eszközök, informatika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Állandósult bizalmatlanság</a:t>
            </a:r>
          </a:p>
          <a:p>
            <a:pPr marL="809625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- a központi intézkedések, ígéretek nem működnek</a:t>
            </a:r>
          </a:p>
          <a:p>
            <a:pPr marL="809625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- a nyíltság retorzióval fenyeget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E1B0FFA-5D4B-469B-96FC-5C154D7D1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88839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kern="0" dirty="0">
                <a:solidFill>
                  <a:srgbClr val="0693CB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5.a. Az új OKFŐ</a:t>
            </a:r>
            <a:endParaRPr lang="hu-HU" b="1" dirty="0">
              <a:solidFill>
                <a:srgbClr val="0693CB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33362" y="1690688"/>
            <a:ext cx="11725275" cy="5324475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200" b="1" kern="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Nyílt és őszinte (nem elnyomó, nem bántalmazó)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- kendőzetlenül beszél a hibákról és problémákról </a:t>
            </a:r>
          </a:p>
          <a:p>
            <a:pPr marL="809625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- nem rejti el, nem tagadja a nehézségeket, a rossz döntéseket</a:t>
            </a:r>
          </a:p>
          <a:p>
            <a:pPr marL="809625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- átláthatóan és közérthetően mutatja be az ellátórendszer állapotát</a:t>
            </a:r>
          </a:p>
          <a:p>
            <a:pPr marL="809625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- a fentieket várja el az együttműködő partnerektől is</a:t>
            </a:r>
            <a:endParaRPr lang="hu-HU" sz="3200" b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200" b="1" kern="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Partnerségre, kölcsönösen előnyös együttműködésre törekszik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- a problémák feltárásába, megértésébe és megoldásába bevonja partnereit és a betegeket/hozzátartozókat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- </a:t>
            </a:r>
            <a:r>
              <a:rPr lang="hu-HU" sz="3200" b="1" i="1" kern="0" dirty="0" err="1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win-win</a:t>
            </a: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játszmákat és megoldásokat keres.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endParaRPr lang="hu-HU" sz="3200" b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E1B0FFA-5D4B-469B-96FC-5C154D7D1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2749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kern="0" dirty="0">
                <a:solidFill>
                  <a:srgbClr val="0693CB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5.b. Az új OKFŐ</a:t>
            </a:r>
            <a:endParaRPr lang="hu-HU" b="1" dirty="0">
              <a:solidFill>
                <a:srgbClr val="0693CB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33362" y="1401763"/>
            <a:ext cx="11725275" cy="5324475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hu-HU" sz="3200" b="1" kern="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Szolgáltat és támogat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- </a:t>
            </a:r>
            <a:r>
              <a:rPr lang="hu-HU" sz="3000" b="1" i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 </a:t>
            </a:r>
            <a:r>
              <a:rPr lang="hu-HU" sz="3000" b="1" i="1" kern="0" dirty="0" err="1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blame</a:t>
            </a: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kultúrát képvisel, rendszerhibákat keres és javít</a:t>
            </a:r>
          </a:p>
          <a:p>
            <a:pPr marL="809625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- a kórházi menedzsmenteket támogatja, azok sikerében érdekelt</a:t>
            </a:r>
          </a:p>
          <a:p>
            <a:pPr marL="809625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0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- a problémák megoldását azok keletkezési helyéhez közeli szintre helyezi (szubszidiaritás elve)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Bizalomra épít 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- a menedzsmenteket felhatalmazza, jogköreit (és felelősségét) szélesíti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- </a:t>
            </a:r>
            <a:r>
              <a:rPr lang="hu-HU" sz="3200" b="1" kern="0" dirty="0" err="1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deregulál</a:t>
            </a: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a felesleges kontrollt és adminisztrációs </a:t>
            </a:r>
            <a:r>
              <a:rPr lang="hu-HU" sz="3200" b="1" kern="0" dirty="0" err="1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terheket</a:t>
            </a:r>
            <a:r>
              <a:rPr lang="hu-HU" sz="3200" b="1" kern="0" dirty="0">
                <a:solidFill>
                  <a:srgbClr val="00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megszünteti</a:t>
            </a:r>
          </a:p>
          <a:p>
            <a:pPr marL="809625" lvl="0" indent="-542925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47675" algn="l"/>
              </a:tabLst>
            </a:pPr>
            <a:endParaRPr lang="hu-HU" sz="3200" b="1" kern="0" dirty="0">
              <a:solidFill>
                <a:srgbClr val="0066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E1B0FFA-5D4B-469B-96FC-5C154D7D1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6062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rgbClr val="0066FF"/>
          </a:solidFill>
          <a:tailEnd type="triangle" w="sm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</TotalTime>
  <Words>1142</Words>
  <Application>Microsoft Office PowerPoint</Application>
  <PresentationFormat>Szélesvásznú</PresentationFormat>
  <Paragraphs>191</Paragraphs>
  <Slides>23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Office-téma</vt:lpstr>
      <vt:lpstr>Nyitottság, őszinteség, partnerség –  kultúraváltás az OKFŐ irányításában </vt:lpstr>
      <vt:lpstr>PowerPoint-bemutató</vt:lpstr>
      <vt:lpstr>Amiről szó lesz</vt:lpstr>
      <vt:lpstr>1. A kórházi ellátórendszer helyzete</vt:lpstr>
      <vt:lpstr>2. A kórházi menedzsmentek helyzete</vt:lpstr>
      <vt:lpstr>3. A kórházi menedzsmentek kihívásai</vt:lpstr>
      <vt:lpstr>4. Következmények</vt:lpstr>
      <vt:lpstr>5.a. Az új OKFŐ</vt:lpstr>
      <vt:lpstr>5.b. Az új OKFŐ</vt:lpstr>
      <vt:lpstr>5.c. Az új OKFŐ</vt:lpstr>
      <vt:lpstr>6. Mi történt eddig? (2026. július 01. után)</vt:lpstr>
      <vt:lpstr>6. Mi történt eddig?</vt:lpstr>
      <vt:lpstr>6. Mi történt eddig? </vt:lpstr>
      <vt:lpstr>6. Mi történt eddig?</vt:lpstr>
      <vt:lpstr>6. Mi történt eddig?</vt:lpstr>
      <vt:lpstr>6. Mi történt eddig?</vt:lpstr>
      <vt:lpstr>6. Mi történt eddig?</vt:lpstr>
      <vt:lpstr>7. Kiemelt területek és aktivitások</vt:lpstr>
      <vt:lpstr>7. Kiemelt területek és aktivitások</vt:lpstr>
      <vt:lpstr>Az egészségügy alapértékei</vt:lpstr>
      <vt:lpstr>Az OKFŐ tulajdonosi-irányítói attitűdje</vt:lpstr>
      <vt:lpstr>Az OKFŐ szekció további programja</vt:lpstr>
      <vt:lpstr>Köszönöm a figyelmet!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Szóró Erika</dc:creator>
  <cp:lastModifiedBy>Tótth Árpád Dr.</cp:lastModifiedBy>
  <cp:revision>44</cp:revision>
  <dcterms:created xsi:type="dcterms:W3CDTF">2021-02-03T13:01:40Z</dcterms:created>
  <dcterms:modified xsi:type="dcterms:W3CDTF">2026-09-16T00:04:34Z</dcterms:modified>
</cp:coreProperties>
</file>