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5240000" cy="85725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E3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82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Címdia.</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FŐ ÜZENET</a:t>
            </a:r>
          </a:p>
          <a:p>
            <a:r>
              <a:t>Az EHDS nem önálló jogi sziget és nem is pusztán újabb adatvédelmi szabály. Az európai adatjog fejlődési ívében az egyéni jogvédelem mellé fokozatosan felzárkózott az adatok biztonságos társadalmi, tudományos és gazdasági felhasználhatósága.</a:t>
            </a:r>
          </a:p>
          <a:p>
            <a:endParaRPr/>
          </a:p>
          <a:p>
            <a:r>
              <a:t>1. GDPR — AZ EGYÉNI JOGVÉDELEM HORIZONTÁLIS ALAPJA</a:t>
            </a:r>
          </a:p>
          <a:p>
            <a:r>
              <a:t>A GDPR a személyes adatok kezelésének jogszerűségét, átláthatóságát és az érintetti jogokat helyezte a középpontba. Az egészségügyi adat különleges adat; a védelem, a célhoz kötöttség és az egyén digitális cselekvőképessége az EHDS mellett is alapvető marad.</a:t>
            </a:r>
          </a:p>
          <a:p>
            <a:endParaRPr/>
          </a:p>
          <a:p>
            <a:r>
              <a:t>2. MIÉRT JELENT MEG A FAIR-LOGIKA?</a:t>
            </a:r>
          </a:p>
          <a:p>
            <a:r>
              <a:t>Az adatok mennyisége gyorsan nőtt, miközben az adatok széttagolt rendszerekben, eltérő formátumokban és nehezen azonosítható jelentéssel maradtak. A kutatás, a gépi feldolgozás és az AI nemcsak hozzáférhető, hanem megtalálható, értelmezhető, összekapcsolható és újrafelhasználható adatot igényel. A FAIR-elv ennek a problémának a válasza: Findable, Accessible, Interoperable, Reusable. Az Accessible nem jelent korlátlan nyilvánosságot; szabályozott és biztonságos hozzáférés is lehet.</a:t>
            </a:r>
          </a:p>
          <a:p>
            <a:endParaRPr/>
          </a:p>
          <a:p>
            <a:r>
              <a:t>3. EURÓPAI ADATSTRATÉGIA ÉS 14 KÖZÖS ADATTÉR</a:t>
            </a:r>
          </a:p>
          <a:p>
            <a:r>
              <a:t>Az európai adatstratégia egységes európai adatpiacot céloz. A 14 közös adattér nem 14 központi adatbázis, hanem ágazati szabályozási, szabványosítási, infrastruktúra- és governance-fejlesztési terület. Az egészségügy mellett ide tartozik többek között az ipar, energia, mobilitás, pénzügy, közigazgatás, mezőgazdaság, média, turizmus és kulturális örökség.</a:t>
            </a:r>
          </a:p>
          <a:p>
            <a:endParaRPr/>
          </a:p>
          <a:p>
            <a:r>
              <a:t>4. DGA ÉS DATA ACT</a:t>
            </a:r>
          </a:p>
          <a:p>
            <a:r>
              <a:t>A Data Governance Act az adatok hozzáférhetővé tételéhez szükséges általános adatirányítási mechanizmusokat alakítja ki: a védett közadatok újrahasznosítását, adatközvetítő szolgáltatásokat és adataltruizmust. Magyar kapcsolódási pont a NAVÜ, a közadat-nyilvántartások és a közadatkataszterek fejlődése. A Data Act az adatokhoz való hozzáférés és felhasználás horizontális szabályait egészíti ki, különösen a csatlakoztatott termékek és szolgáltatások által generált adatok, a tisztességes adatmegosztás és a felhőszolgáltató-váltás terén.</a:t>
            </a:r>
          </a:p>
          <a:p>
            <a:endParaRPr/>
          </a:p>
          <a:p>
            <a:r>
              <a:t>5. EHDS — AZ EGÉSZSÉGÜGYI ÁGAZATI RÉTEG</a:t>
            </a:r>
          </a:p>
          <a:p>
            <a:r>
              <a:t>Az EHDS a GDPR, a DGA és a Data Act mellett működő egészségügyi ágazati rendszer. Összekapcsolja a természetes személyek jogait, az EHR-rendszerek interoperabilitását és piacfelügyeletét, az elsődleges felhasználást, valamint az engedélyezett másodlagos felhasználást. Nem európai EESZT és nem központi adatbázis, hanem szabályozott kapcsolatrendszer.</a:t>
            </a:r>
          </a:p>
          <a:p>
            <a:endParaRPr/>
          </a:p>
          <a:p>
            <a:r>
              <a:t>KÓRHÁZI FORDÍTÁS</a:t>
            </a:r>
          </a:p>
          <a:p>
            <a:r>
              <a:t>E fejlődés következtében a kórháznak három kérdésre kell intézményi választ adnia: mi van meg; mit jelent; és használható-e. Ezekből öt munkaterület következik: alkalmazás- és adatleltár; adatút és forrásfelelősség; a dokumentáció, szemantika, technikai export és felelősség együttes érettsége; beszállítói követelmények; valamint közös nemzeti felkészülés.</a:t>
            </a:r>
          </a:p>
          <a:p>
            <a:endParaRPr/>
          </a:p>
          <a:p>
            <a:r>
              <a:t>VEZETŐI ÁTKÖTÉS</a:t>
            </a:r>
          </a:p>
          <a:p>
            <a:r>
              <a:t>A következő dia azt mutatja meg, hogy ez az adatjogi és adatpolitikai fejlődés három külön, de egymásra épülő kórházi átalakulássá válik: EHR-piacfelügyelet, elsődleges felhasználás és másodlagos felhasználás.</a:t>
            </a:r>
          </a:p>
          <a:p>
            <a:endParaRPr/>
          </a:p>
          <a:p>
            <a:r>
              <a:t>[Sources]</a:t>
            </a:r>
          </a:p>
          <a:p>
            <a:r>
              <a:t>Az Európai Egészségügyi Adattér (EHDS) új jogi architektúrája.docx — felhasználói cikk, különösen 1. fejezet.</a:t>
            </a:r>
          </a:p>
          <a:p>
            <a:r>
              <a:t>https://eur-lex.europa.eu/eli/reg/2016/679/oj — GDPR.</a:t>
            </a:r>
          </a:p>
          <a:p>
            <a:r>
              <a:t>https://doi.org/10.1038/sdata.2016.18 — Wilkinson et al.: The FAIR Guiding Principles for scientific data management and stewardship, Scientific Data 3, 160018 (2016).</a:t>
            </a:r>
          </a:p>
          <a:p>
            <a:r>
              <a:t>https://commission.europa.eu/strategy-and-policy/priorities-2019-2024/europe-fit-digital-age/european-data-strategy_en — European strategy for data.</a:t>
            </a:r>
          </a:p>
          <a:p>
            <a:r>
              <a:t>https://eur-lex.europa.eu/eli/reg/2022/868/oj — Data Governance Act.</a:t>
            </a:r>
          </a:p>
          <a:p>
            <a:r>
              <a:t>https://eur-lex.europa.eu/eli/reg/2023/2854/oj — Data Act.</a:t>
            </a:r>
          </a:p>
          <a:p>
            <a:r>
              <a:t>https://eur-lex.europa.eu/eli/reg/2025/327/oj — EHDS Regulation.</a:t>
            </a:r>
          </a:p>
          <a:p>
            <a:r>
              <a:t>[/Sources]</a:t>
            </a:r>
          </a:p>
          <a:p>
            <a:endParaRPr/>
          </a:p>
          <a:p>
            <a:r>
              <a:t>[Sources]</a:t>
            </a:r>
          </a:p>
          <a:p>
            <a:r>
              <a:t>https://digital-strategy.ec.europa.eu/en/policies/data-spaces — European Commission: 14 common European data-space sectors/domains.</a:t>
            </a:r>
          </a:p>
          <a:p>
            <a:r>
              <a:t>https://digital-strategy.ec.europa.eu/en/library/second-staff-working-document-data-spaces — Second staff working document on data spaces.</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FŐ ÜZENET</a:t>
            </a:r>
          </a:p>
          <a:p>
            <a:r>
              <a:t>Az EHDS nem egyetlen informatikai projektet, hanem három eltérő jogi és működési dimenziót kapcsol össze. Ugyanaz a kórházi adatút mindháromhoz hozzájárul, de más a cél, az illetékes hatóság és a döntési logika.</a:t>
            </a:r>
          </a:p>
          <a:p>
            <a:endParaRPr/>
          </a:p>
          <a:p>
            <a:r>
              <a:t>1. EHR-RENDSZEREK ÉS PIACFELÜGYELET — EHDS 43–46. CIKK</a:t>
            </a:r>
          </a:p>
          <a:p>
            <a:r>
              <a:t>Az EHDS az EHR-rendszer harmonizált komponenseit szabályozott digitális termékként kezeli. A gyártó megfelelőségi kötelezettségeit piacfelügyeleti kontroll egészíti ki: vizsgálható a műszaki dokumentáció, az EU-megfelelőségi nyilatkozat, a CE-jelölés, az interoperabilitási és naplózási komponens, a súlyos incidens és a lényeges módosítás. A hatóság korrekciót, korlátozást, tiltást, visszahívást vagy piacról kivonást kezdeményezhet. Kórházi következmény: a beszerzés, a szállítói szerződés, a verzióváltás és az incidenskezelés már megfelelőségi kérdés is.</a:t>
            </a:r>
          </a:p>
          <a:p>
            <a:endParaRPr/>
          </a:p>
          <a:p>
            <a:r>
              <a:t>2. ELSŐDLEGES FELHASZNÁLÁS ÉS DIGITÁLIS EGÉSZSÉGÜGYI HATÓSÁG — EHDS 19. CIKK</a:t>
            </a:r>
          </a:p>
          <a:p>
            <a:r>
              <a:t>Elsődleges felhasználás az elektronikus egészségügyi adat használata annak a természetes személynek az egészségügyi ellátására, akire az adat vonatkozik. Ide tartozik a hozzáférés, a helyesbítés, a képviselet, az ellátók közötti adatcsere és a határon átnyúló szolgáltatás. A Digitális Egészségügyi Hatóság (DHA) működőképessé teszi és felügyeli ezt a jog- és szolgáltatási rendszert, valamint a nemzeti infrastruktúra, az EEHRxF és a MyHealth@EU összhangját.</a:t>
            </a:r>
          </a:p>
          <a:p>
            <a:endParaRPr/>
          </a:p>
          <a:p>
            <a:r>
              <a:t>3. MÁSODLAGOS FELHASZNÁLÁS ÉS EGÉSZSÉGÜGYIADAT-HOZZÁFÉRÉSI SZERV — EHDS 55. ÉS 57. CIKK</a:t>
            </a:r>
          </a:p>
          <a:p>
            <a:r>
              <a:t>Másodlagos felhasználás az adat eredeti ellátási céljától eltérő, az EHDS szerint megengedett célú használata, például kutatás, népegészségügy, szakpolitika vagy innováció. Az egészségügyiadat-hozzáférési szerv (HDAB) kijelölésének keretét az 55. cikk, fő feladatait az 57. cikk rendezi: kérelmet bírál el, adatengedélyt ad, adatot kér be, katalógust és biztonságos feldolgozási környezetet szervez, valamint ellenőrzi az adatbirtokost és az adatfelhasználót.</a:t>
            </a:r>
          </a:p>
          <a:p>
            <a:endParaRPr/>
          </a:p>
          <a:p>
            <a:r>
              <a:t>AZ ÖTLÉPÉSES KÓRHÁZI ADATÉLETCIKLUS</a:t>
            </a:r>
          </a:p>
          <a:p>
            <a:r>
              <a:t>Az alsó sor megmutatja a három dimenzió közös alapját: ellátási esemény → strukturált rögzítés → elsődleges használat → engedélyezett másodlagos használat → visszacsatolt érték. A másodlagos felhasználás minősége az elsődleges dokumentáció és az EHR-rendszerek interoperabilitásának következménye.</a:t>
            </a:r>
          </a:p>
          <a:p>
            <a:endParaRPr/>
          </a:p>
          <a:p>
            <a:r>
              <a:t>SZERVEZETI KÖVETKEZTETÉS</a:t>
            </a:r>
          </a:p>
          <a:p>
            <a:r>
              <a:t>A funkciók egy szervezetben is elhelyezhetők, de a kijelölés, a hatáskör, a döntési felelősség, az összeférhetetlenségi garancia és a jogorvoslat nem mosható össze. Az OKFŐ szakmai-technikai előkészítő vagy szolgáltatói szerepe önmagában nem jelent hatósági kijelölést.</a:t>
            </a:r>
          </a:p>
          <a:p>
            <a:endParaRPr/>
          </a:p>
          <a:p>
            <a:r>
              <a:t>[Sources]</a:t>
            </a:r>
          </a:p>
          <a:p>
            <a:r>
              <a:t>https://eur-lex.europa.eu/eli/reg/2025/327/oj — (EU) 2025/327 rendelet, különösen 19–24., 43–46., 55–59. és 105. cikk.</a:t>
            </a:r>
          </a:p>
          <a:p>
            <a:r>
              <a:t>EHDS_implementacios_general_roadmap_VEGLEGES_2026-2031.docx — V2, 2026.09.02.</a:t>
            </a:r>
          </a:p>
          <a:p>
            <a:r>
              <a:t>EHDS_hatosagi_es_piacfelugyeleti_rendszer_2026_VEGLEGES.docx — jogi és intézményi koncepció.</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FŐ ÜZENET</a:t>
            </a:r>
          </a:p>
          <a:p>
            <a:r>
              <a:t>Az összevont dia a másodlagos felhasználás három egymásra épülő feltételét mutatja: milyen adatkör tartozik az EHDS alá; milyen jogi kapukon kell átmennie a személyes adatok felhasználásának; és milyen intézményi-technikai folyamat teszi a hozzáférést ténylegesen működőképessé.</a:t>
            </a:r>
          </a:p>
          <a:p>
            <a:endParaRPr/>
          </a:p>
          <a:p>
            <a:r>
              <a:t>1. AZ 51. CIKK 17 MINIMUMKATEGÓRIÁJA</a:t>
            </a:r>
          </a:p>
          <a:p>
            <a:r>
              <a:t>2029. március 26-tól tizenkét kategória alkalmazandó: a), c), d), e), h), i), j), k), l), n), o) és q). 2031. március 26-tól további öt: b), f), g), m) és p). A 2031-es kategóriák vizuálisan közvetlenül a 2029-es kör alá kerültek, hogy látható legyen: ez ugyanazon minimum-adatkör második alkalmazási hulláma.</a:t>
            </a:r>
          </a:p>
          <a:p>
            <a:endParaRPr/>
          </a:p>
          <a:p>
            <a:r>
              <a:t>Nem minden kórház mind a 17 kategóriánál adatbirtokos. A státuszt adatkészletenként kell megállapítani a tényleges kontroll, a fenntartás, a hozzáférhetőség és a rendelkezésre bocsátási képesség alapján. Az 51. cikk (4) bekezdése az f), g), i) és q) kategóriáknál szigorúbb nemzeti biztosítékokat is lehetővé tesz.</a:t>
            </a:r>
          </a:p>
          <a:p>
            <a:endParaRPr/>
          </a:p>
          <a:p>
            <a:r>
              <a:t>2. A JOGI HOZZÁFÉRÉSI TESZT</a:t>
            </a:r>
          </a:p>
          <a:p>
            <a:r>
              <a:t>Személyes adatnál az EHDS 53. cikk szerinti megengedett cél nem helyettesíti a GDPR 6. cikk szerinti jogalapot és a GDPR 9. cikk (2) bekezdése szerinti alkalmazandó feltételt. Ehhez járulnak az EHDS különös biztosítékai: célhoz kötöttség és adattakarékosság; anonimizált adat elsődlegessége; pszeudonimizált adat szükségességének igazolása; az 54. cikk tiltásai; az adatengedély feltételei; opt-out; biztonságos adatkezelési környezet és kimenetellenőrzés.</a:t>
            </a:r>
          </a:p>
          <a:p>
            <a:endParaRPr/>
          </a:p>
          <a:p>
            <a:r>
              <a:t>3. A 01–06 MŰKÖDÉSI FOLYAMAT</a:t>
            </a:r>
          </a:p>
          <a:p>
            <a:r>
              <a:t>01 Felfedezés: a nemzeti metaadat-katalógusban a kérelmező megtalálja a releváns adatkészleteket és leírásukat.</a:t>
            </a:r>
          </a:p>
          <a:p>
            <a:r>
              <a:t>02 Kérelem: a DAAMS fogadja és ügyviteli folyamatként kezeli a kérelmet vagy adatigénylést.</a:t>
            </a:r>
          </a:p>
          <a:p>
            <a:r>
              <a:t>03 Döntés: a HDAB értékeli a célt, a szükségességet, az arányosságot, a kért adatkört és az alkalmazandó feltételeket; adatengedélyt ad vagy elutasít.</a:t>
            </a:r>
          </a:p>
          <a:p>
            <a:r>
              <a:t>04 Előkészítés: az adatbirtokos, trusted health data holder vagy más jogszerű közreműködő elkészíti, szükség szerint összekapcsolja és minőségileg ellenőrzi az adatkivonatot.</a:t>
            </a:r>
          </a:p>
          <a:p>
            <a:r>
              <a:t>05 Feldolgozás: a felhasználó biztonságos adatkezelési környezetben dolgozik; az adat főszabály szerint nem kerül közvetlenül a birtokába.</a:t>
            </a:r>
          </a:p>
          <a:p>
            <a:r>
              <a:t>06 Kimenet: csak ellenőrzött, a visszaazonosítás és jogosulatlan adatkiadás kockázatát kizáró eredmény vihető ki; ehhez transzparencia- és közzétételi kötelezettségek kapcsolódnak.</a:t>
            </a:r>
          </a:p>
          <a:p>
            <a:endParaRPr/>
          </a:p>
          <a:p>
            <a:r>
              <a:t>4. MIÉRT KÉT KÜLÖN RENDSZER?</a:t>
            </a:r>
          </a:p>
          <a:p>
            <a:r>
              <a:t>A metaadat-katalógus a felfedezést szolgálja: megmutatja, milyen adatkészlet létezik, ki az adatbirtokos, milyen az időbeli és földrajzi lefedettség, a frissítés és a minőségi információ. A DAAMS ezzel szemben az engedélyezési ügyvitelt viszi végig: befogadás, hiánypótlás, értékelés, döntés, permit, határidők és audit trail. Az SPE a tényleges feldolgozás kontrollált tere, ezért egyik rendszerrel sem azonos.</a:t>
            </a:r>
          </a:p>
          <a:p>
            <a:endParaRPr/>
          </a:p>
          <a:p>
            <a:r>
              <a:t>VEZETŐI KÉRDÉS</a:t>
            </a:r>
          </a:p>
          <a:p>
            <a:r>
              <a:t>Meg tudjuk-e mondani, milyen adatunk van, mit jelent, milyen minőségű, ki felel érte, és hogyan teljesíthető határidőben egy HDAB-megkeresés?</a:t>
            </a:r>
          </a:p>
          <a:p>
            <a:endParaRPr/>
          </a:p>
          <a:p>
            <a:r>
              <a:t>[Sources]</a:t>
            </a:r>
          </a:p>
          <a:p>
            <a:r>
              <a:t>https://eur-lex.europa.eu/eli/reg/2025/327/oj — (EU) 2025/327 rendelet, különösen 51., 53–54., 57., 60., 66–73., 75. és 105. cikk.</a:t>
            </a:r>
          </a:p>
          <a:p>
            <a:r>
              <a:t>https://eur-lex.europa.eu/eli/reg/2016/679/oj — GDPR, különösen 6. és 9. cikk.</a:t>
            </a:r>
          </a:p>
          <a:p>
            <a:r>
              <a:t>[/Sources]</a:t>
            </a:r>
          </a:p>
          <a:p>
            <a:endParaRPr/>
          </a:p>
          <a:p>
            <a:r>
              <a:t>53. ÉS 54. CIKK VIZUÁLIS CÉLKAPU</a:t>
            </a:r>
          </a:p>
          <a:p>
            <a:r>
              <a:t>A zöld doboz az 53. cikk megengedett célcsoportjait, a piros doboz az 54. cikk abszolút tiltott felhasználási irányait foglalja össze. A két lista nem önálló jogalaplista: személyes adatnál a GDPR 6. és 9. cikke szerinti feltételek, továbbá az EHDS különös biztosítékai is szükségesek.</a:t>
            </a:r>
          </a:p>
          <a:p>
            <a:endParaRPr/>
          </a:p>
          <a:p>
            <a:r>
              <a:t>HÁROMOSZLOPOS VIZUÁLIS LOGIKA</a:t>
            </a:r>
          </a:p>
          <a:p>
            <a:r>
              <a:t>A felső rész balról jobbra olvasandó: először azt azonosítjuk, hogy az adat az 51. cikk valamely minimumkategóriájába tartozik-e; ezt követi a középső célkapu, amely az 53. cikk szerinti megengedett és az 54. cikk szerinti tiltott felhasználásokat választja szét; személyes adat esetén végül a jobb oldali négylépcsős jogi hozzáférési tesztet is teljesíteni kell.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FŐ ÜZENET</a:t>
            </a:r>
          </a:p>
          <a:p>
            <a:r>
              <a:t>A TEHDAS1 alapozó program volt: közös fogalmakat, keretrendszereket, ajánlásokat, valamint szakpolitikai és technikai opciókat dolgozott ki a másodlagos felhasználáshoz. A TEHDAS2 ezzel szemben a harmonizált végrehajtást segítő, konkrét útmutatókat és műszaki specifikációkat készít a teljes EHDS-felhasználói útvonal mentén.</a:t>
            </a:r>
          </a:p>
          <a:p>
            <a:endParaRPr/>
          </a:p>
          <a:p>
            <a:r>
              <a:t>TEHDAS1</a:t>
            </a:r>
          </a:p>
          <a:p>
            <a:r>
              <a:t>A program 2021. február 1. és 2023. július 31. között futott, 25 ország részvételével. Öt nagy implementációs területet alapozott meg: fenntarthatóság; jogi és szervezeti governance; adatminőség és szemantikai interoperabilitás; technikai infrastruktúra és biztonságos adatkezelési környezet; állampolgári részvétel és adataltruizmus.</a:t>
            </a:r>
          </a:p>
          <a:p>
            <a:endParaRPr/>
          </a:p>
          <a:p>
            <a:r>
              <a:t>TEHDAS2</a:t>
            </a:r>
          </a:p>
          <a:p>
            <a:r>
              <a:t>A program 2024. május 1. és 2026. december 31. között fut, 29 ország részvételével. Eredményeit a teljes másodlagos felhasználási user journey szerint rendezi: adatfelfedezés, adathozzáférés, adatelőkészítés, biztonságos felhasználás és lezárás/állampolgári szolgálat. A dokumentumok nem kötelező szakértői iránymutatások és specifikációk, amelyek részben az EHDS végrehajtási és felhatalmazáson alapuló aktusainak előkészítéséhez is hozzájárulnak.</a:t>
            </a:r>
          </a:p>
          <a:p>
            <a:endParaRPr/>
          </a:p>
          <a:p>
            <a:r>
              <a:t>MAGYAR KAPCSOLÓDÁS</a:t>
            </a:r>
          </a:p>
          <a:p>
            <a:r>
              <a:t>Az OKFŐ TEHDAS2 WP8-részvétele konkrét magyar szakmai hozzájárulást jelent. A jelentős eredmények kezeléséről szóló 2026-os útmutató vezető szerzője Dr. Misek János; az anyag elkülöníti a HDAB továbbítási szerepét a nemzeti klinikai validálástól és az érintett tájékoztatásáról szóló döntéstől. Ez nem jelenti az OKFŐ HDAB-ként való kijelölését.</a:t>
            </a:r>
          </a:p>
          <a:p>
            <a:endParaRPr/>
          </a:p>
          <a:p>
            <a:r>
              <a:t>[Sources]</a:t>
            </a:r>
          </a:p>
          <a:p>
            <a:r>
              <a:t>https://tehdas.eu/tehdas1/</a:t>
            </a:r>
          </a:p>
          <a:p>
            <a:r>
              <a:t>https://tehdas.eu/tehdas1/results/</a:t>
            </a:r>
          </a:p>
          <a:p>
            <a:r>
              <a:t>https://tehdas.eu/tehdas1/app/uploads/2023/10/tehdas-advancing-data-sharing-to-improve-health-for-all-in-europe.pdf</a:t>
            </a:r>
          </a:p>
          <a:p>
            <a:r>
              <a:t>https://tehdas.eu/project/</a:t>
            </a:r>
          </a:p>
          <a:p>
            <a:r>
              <a:t>https://tehdas.eu/results/</a:t>
            </a:r>
          </a:p>
          <a:p>
            <a:r>
              <a:t>https://tehdas.eu/results/tehdas2-publishes-a-technical-specification-for-a-data-access-application-management-system-under-the-ehds/</a:t>
            </a:r>
          </a:p>
          <a:p>
            <a:r>
              <a:t>https://tehdas.eu/results/tehdas2-publishes-guidance-on-assessing-permitted-and-prohibited-secondary-use-under-the-ehds/</a:t>
            </a:r>
          </a:p>
          <a:p>
            <a:r>
              <a:t>https://tehdas.eu/results/tehdas2-publishes-guidance-on-handling-significant-findings-from-secondary-use-of-health-data/</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Határidő jogalapja: az (EU) 2025/327 rendelet 19. cikk (1) bekezdése szerint a tagállam digitális egészségügyi hatóságot jelöl ki, az 55. cikk (1) bekezdése szerint egy vagy több egészségügyi adathozzáférési szervet jelöl ki, az 55. cikk (6) bekezdése pedig 2027. március 26-ig írja elő a kijelölt HDAB-ok azonosító adatainak Bizottsághoz történő bejelentését. A dátum ezért kijelölési és bejelentési határidő; a másodlagos felhasználás IV. fejezetének általános alkalmazása 2029. március 26-tól indul. Forrás: https://eur-lex.europa.eu/legal-content/HU/TXT/?uri=CELEX:32025R0327. Országmodell-források: Findata (findata.fi); Belgian Health Data Agency (healthdata.be); Health Data Hub és CNIL (health-data-hub.fr; cnil.fr).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DIMOP PLUSZ-1.3.12-23-2023-00001 project materials.</a:t>
            </a:r>
          </a:p>
          <a:p>
            <a:r>
              <a:t>- User-provided screenshots: Nemzeti Egészségügyi Metaadat Kataszter logo and EcoSTAT sample dataset page.</a:t>
            </a:r>
          </a:p>
          <a:p>
            <a:r>
              <a:t>- TEHDAS2 guidance on national metadata catalogues and HealthDCAT-AP.</a:t>
            </a:r>
          </a:p>
          <a:p>
            <a:r>
              <a:t>- TEHDAS2 D8.1 opt-out guidance and D8.2 significant findings guidance.</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Program and date supplied by Dr. Misek János in the current request; date marked as provisional.</a:t>
            </a:r>
          </a:p>
          <a:p>
            <a:r>
              <a:t>- Conference visual generated for this slide; no logos or textual claims embedded in the image.</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Closing slide.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Kép 4"/>
          <p:cNvPicPr>
            <a:picLocks noChangeAspect="1"/>
          </p:cNvPicPr>
          <p:nvPr/>
        </p:nvPicPr>
        <p:blipFill>
          <a:blip r:embed="rId3"/>
          <a:srcRect/>
          <a:stretch>
            <a:fillRect/>
          </a:stretch>
        </p:blipFill>
        <p:spPr>
          <a:xfrm>
            <a:off x="0" y="0"/>
            <a:ext cx="15240000" cy="8572500"/>
          </a:xfrm>
          <a:prstGeom prst="rect">
            <a:avLst/>
          </a:prstGeom>
        </p:spPr>
      </p:pic>
      <p:sp>
        <p:nvSpPr>
          <p:cNvPr id="2" name="deck-title">
            <a:extLst>
              <a:ext uri="{FF2B5EF4-FFF2-40B4-BE49-F238E27FC236}">
                <a16:creationId xmlns:a16="http://schemas.microsoft.com/office/drawing/2014/main" id="{AABF679C-B6B7-49DF-B450-A5CB9EEBA75A}"/>
              </a:ext>
            </a:extLst>
          </p:cNvPr>
          <p:cNvSpPr>
            <a:spLocks noGrp="1"/>
          </p:cNvSpPr>
          <p:nvPr/>
        </p:nvSpPr>
        <p:spPr>
          <a:xfrm>
            <a:off x="1905000" y="3333750"/>
            <a:ext cx="11430000" cy="2190750"/>
          </a:xfrm>
          <a:prstGeom prst="rect">
            <a:avLst/>
          </a:prstGeom>
          <a:noFill/>
          <a:ln w="0">
            <a:noFill/>
          </a:ln>
        </p:spPr>
        <p:txBody>
          <a:bodyPr wrap="square" lIns="0" tIns="0" rIns="0" bIns="0" anchor="ctr"/>
          <a:lstStyle/>
          <a:p>
            <a:pPr algn="ctr">
              <a:buNone/>
              <a:defRPr sz="3600" b="1">
                <a:solidFill>
                  <a:srgbClr val="111111"/>
                </a:solidFill>
                <a:latin typeface="Aptos"/>
                <a:ea typeface="Aptos"/>
                <a:cs typeface="Aptos"/>
              </a:defRPr>
            </a:pPr>
            <a:r>
              <a:rPr sz="3600" b="1">
                <a:solidFill>
                  <a:srgbClr val="111111"/>
                </a:solidFill>
                <a:latin typeface="Aptos"/>
                <a:ea typeface="Aptos"/>
                <a:cs typeface="Aptos"/>
              </a:rPr>
              <a:t>Az EHDS a kórházak kapujában –</a:t>
            </a:r>
          </a:p>
          <a:p>
            <a:pPr algn="ctr">
              <a:buNone/>
              <a:defRPr sz="3600" b="1">
                <a:solidFill>
                  <a:srgbClr val="111111"/>
                </a:solidFill>
                <a:latin typeface="Aptos"/>
                <a:ea typeface="Aptos"/>
                <a:cs typeface="Aptos"/>
              </a:defRPr>
            </a:pPr>
            <a:r>
              <a:rPr sz="3600" b="1">
                <a:solidFill>
                  <a:srgbClr val="111111"/>
                </a:solidFill>
                <a:latin typeface="Aptos"/>
                <a:ea typeface="Aptos"/>
                <a:cs typeface="Aptos"/>
              </a:rPr>
              <a:t>mit kell már most elkezdeni</a:t>
            </a:r>
          </a:p>
          <a:p>
            <a:pPr algn="ctr">
              <a:buNone/>
              <a:defRPr sz="3600" b="1">
                <a:solidFill>
                  <a:srgbClr val="111111"/>
                </a:solidFill>
                <a:latin typeface="Aptos"/>
                <a:ea typeface="Aptos"/>
                <a:cs typeface="Aptos"/>
              </a:defRPr>
            </a:pPr>
            <a:r>
              <a:rPr sz="3600" b="1">
                <a:solidFill>
                  <a:srgbClr val="111111"/>
                </a:solidFill>
                <a:latin typeface="Aptos"/>
                <a:ea typeface="Aptos"/>
                <a:cs typeface="Aptos"/>
              </a:rPr>
              <a:t>az egészségügyi intézményekben?</a:t>
            </a:r>
          </a:p>
        </p:txBody>
      </p:sp>
      <p:sp>
        <p:nvSpPr>
          <p:cNvPr id="3" name="deck-author">
            <a:extLst>
              <a:ext uri="{FF2B5EF4-FFF2-40B4-BE49-F238E27FC236}">
                <a16:creationId xmlns:a16="http://schemas.microsoft.com/office/drawing/2014/main" id="{DA7BD243-169B-466F-B254-E690038046E8}"/>
              </a:ext>
            </a:extLst>
          </p:cNvPr>
          <p:cNvSpPr>
            <a:spLocks noGrp="1"/>
          </p:cNvSpPr>
          <p:nvPr/>
        </p:nvSpPr>
        <p:spPr>
          <a:xfrm>
            <a:off x="1905000" y="5619750"/>
            <a:ext cx="11430000" cy="1143000"/>
          </a:xfrm>
          <a:prstGeom prst="rect">
            <a:avLst/>
          </a:prstGeom>
          <a:noFill/>
          <a:ln w="0">
            <a:noFill/>
          </a:ln>
        </p:spPr>
        <p:txBody>
          <a:bodyPr wrap="square" lIns="0" tIns="0" rIns="0" bIns="0" anchor="ctr"/>
          <a:lstStyle/>
          <a:p>
            <a:pPr algn="ctr">
              <a:buNone/>
              <a:defRPr sz="2100" b="0">
                <a:solidFill>
                  <a:srgbClr val="202020"/>
                </a:solidFill>
                <a:latin typeface="Aptos"/>
                <a:ea typeface="Aptos"/>
                <a:cs typeface="Aptos"/>
              </a:defRPr>
            </a:pPr>
            <a:r>
              <a:rPr sz="2100" b="0" dirty="0">
                <a:solidFill>
                  <a:srgbClr val="202020"/>
                </a:solidFill>
                <a:latin typeface="Aptos"/>
                <a:ea typeface="Aptos"/>
                <a:cs typeface="Aptos"/>
              </a:rPr>
              <a:t>Dr. Misek János, </a:t>
            </a:r>
            <a:r>
              <a:rPr sz="2100" b="0" dirty="0" err="1">
                <a:solidFill>
                  <a:srgbClr val="202020"/>
                </a:solidFill>
                <a:latin typeface="Aptos"/>
                <a:ea typeface="Aptos"/>
                <a:cs typeface="Aptos"/>
              </a:rPr>
              <a:t>vezető</a:t>
            </a:r>
            <a:r>
              <a:rPr sz="2100" b="0" dirty="0">
                <a:solidFill>
                  <a:srgbClr val="202020"/>
                </a:solidFill>
                <a:latin typeface="Aptos"/>
                <a:ea typeface="Aptos"/>
                <a:cs typeface="Aptos"/>
              </a:rPr>
              <a:t> </a:t>
            </a:r>
            <a:r>
              <a:rPr sz="2100" b="0" dirty="0" err="1">
                <a:solidFill>
                  <a:srgbClr val="202020"/>
                </a:solidFill>
                <a:latin typeface="Aptos"/>
                <a:ea typeface="Aptos"/>
                <a:cs typeface="Aptos"/>
              </a:rPr>
              <a:t>szakértő</a:t>
            </a:r>
            <a:r>
              <a:rPr sz="2100" b="0" dirty="0">
                <a:solidFill>
                  <a:srgbClr val="202020"/>
                </a:solidFill>
                <a:latin typeface="Aptos"/>
                <a:ea typeface="Aptos"/>
                <a:cs typeface="Aptos"/>
              </a:rPr>
              <a:t> EHDS</a:t>
            </a:r>
            <a:r>
              <a:rPr lang="hu-HU" sz="2100" b="0" dirty="0">
                <a:solidFill>
                  <a:srgbClr val="202020"/>
                </a:solidFill>
                <a:latin typeface="Aptos"/>
                <a:ea typeface="Aptos"/>
                <a:cs typeface="Aptos"/>
              </a:rPr>
              <a:t>/TEHDAS2</a:t>
            </a:r>
            <a:endParaRPr sz="2100" b="0" dirty="0">
              <a:solidFill>
                <a:srgbClr val="202020"/>
              </a:solidFill>
              <a:latin typeface="Aptos"/>
              <a:ea typeface="Aptos"/>
              <a:cs typeface="Aptos"/>
            </a:endParaRPr>
          </a:p>
          <a:p>
            <a:pPr algn="ctr">
              <a:buNone/>
              <a:defRPr sz="2100" b="0">
                <a:solidFill>
                  <a:srgbClr val="202020"/>
                </a:solidFill>
                <a:latin typeface="Aptos"/>
                <a:ea typeface="Aptos"/>
                <a:cs typeface="Aptos"/>
              </a:defRPr>
            </a:pPr>
            <a:r>
              <a:rPr sz="2100" b="0" dirty="0" err="1">
                <a:solidFill>
                  <a:srgbClr val="202020"/>
                </a:solidFill>
                <a:latin typeface="Aptos"/>
                <a:ea typeface="Aptos"/>
                <a:cs typeface="Aptos"/>
              </a:rPr>
              <a:t>Országos</a:t>
            </a:r>
            <a:r>
              <a:rPr sz="2100" b="0" dirty="0">
                <a:solidFill>
                  <a:srgbClr val="202020"/>
                </a:solidFill>
                <a:latin typeface="Aptos"/>
                <a:ea typeface="Aptos"/>
                <a:cs typeface="Aptos"/>
              </a:rPr>
              <a:t> </a:t>
            </a:r>
            <a:r>
              <a:rPr sz="2100" b="0" dirty="0" err="1">
                <a:solidFill>
                  <a:srgbClr val="202020"/>
                </a:solidFill>
                <a:latin typeface="Aptos"/>
                <a:ea typeface="Aptos"/>
                <a:cs typeface="Aptos"/>
              </a:rPr>
              <a:t>Kórházi</a:t>
            </a:r>
            <a:r>
              <a:rPr sz="2100" b="0" dirty="0">
                <a:solidFill>
                  <a:srgbClr val="202020"/>
                </a:solidFill>
                <a:latin typeface="Aptos"/>
                <a:ea typeface="Aptos"/>
                <a:cs typeface="Aptos"/>
              </a:rPr>
              <a:t> </a:t>
            </a:r>
            <a:r>
              <a:rPr sz="2100" b="0" dirty="0" err="1">
                <a:solidFill>
                  <a:srgbClr val="202020"/>
                </a:solidFill>
                <a:latin typeface="Aptos"/>
                <a:ea typeface="Aptos"/>
                <a:cs typeface="Aptos"/>
              </a:rPr>
              <a:t>Főigazgatóság</a:t>
            </a:r>
            <a:endParaRPr sz="2100" b="0" dirty="0">
              <a:solidFill>
                <a:srgbClr val="202020"/>
              </a:solidFill>
              <a:latin typeface="Aptos"/>
              <a:ea typeface="Aptos"/>
              <a:cs typeface="Aptos"/>
            </a:endParaRPr>
          </a:p>
        </p:txBody>
      </p:sp>
    </p:spTree>
    <p:extLst>
      <p:ext uri="{BB962C8B-B14F-4D97-AF65-F5344CB8AC3E}">
        <p14:creationId xmlns:p14="http://schemas.microsoft.com/office/powerpoint/2010/main" val="629306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7F0ED2C5-0DFD-4A39-9D85-D43226F842BA}"/>
              </a:ext>
            </a:extLst>
          </p:cNvPr>
          <p:cNvSpPr>
            <a:spLocks noGrp="1"/>
          </p:cNvSpPr>
          <p:nvPr/>
        </p:nvSpPr>
        <p:spPr>
          <a:xfrm>
            <a:off x="609600" y="542925"/>
            <a:ext cx="14020800" cy="628650"/>
          </a:xfrm>
          <a:prstGeom prst="rect">
            <a:avLst/>
          </a:prstGeom>
          <a:noFill/>
          <a:ln w="0">
            <a:noFill/>
          </a:ln>
        </p:spPr>
        <p:txBody>
          <a:bodyPr wrap="square" lIns="0" tIns="0" rIns="0" bIns="0" anchor="ctr">
            <a:normAutofit/>
          </a:bodyPr>
          <a:lstStyle/>
          <a:p>
            <a:pPr algn="l">
              <a:buNone/>
              <a:defRPr sz="3150" b="1">
                <a:solidFill>
                  <a:srgbClr val="092D3E"/>
                </a:solidFill>
                <a:latin typeface="Aptos"/>
                <a:ea typeface="Aptos"/>
                <a:cs typeface="Aptos"/>
              </a:defRPr>
            </a:pPr>
            <a:r>
              <a:rPr sz="3150" b="1">
                <a:solidFill>
                  <a:srgbClr val="092D3E"/>
                </a:solidFill>
                <a:latin typeface="Aptos"/>
                <a:ea typeface="Aptos"/>
                <a:cs typeface="Aptos"/>
              </a:rPr>
              <a:t>Az adatvédelemtől az EHDS-ig: új lehetőség, új kórházi felelősség</a:t>
            </a:r>
          </a:p>
        </p:txBody>
      </p:sp>
      <p:sp>
        <p:nvSpPr>
          <p:cNvPr id="4" name="subtitle">
            <a:extLst>
              <a:ext uri="{FF2B5EF4-FFF2-40B4-BE49-F238E27FC236}">
                <a16:creationId xmlns:a16="http://schemas.microsoft.com/office/drawing/2014/main" id="{E578A6D8-C43C-4D46-B7BD-479164D3CB45}"/>
              </a:ext>
            </a:extLst>
          </p:cNvPr>
          <p:cNvSpPr>
            <a:spLocks noGrp="1"/>
          </p:cNvSpPr>
          <p:nvPr/>
        </p:nvSpPr>
        <p:spPr>
          <a:xfrm>
            <a:off x="609600" y="1157287"/>
            <a:ext cx="14020800" cy="400050"/>
          </a:xfrm>
          <a:prstGeom prst="rect">
            <a:avLst/>
          </a:prstGeom>
          <a:noFill/>
          <a:ln w="0">
            <a:noFill/>
          </a:ln>
        </p:spPr>
        <p:txBody>
          <a:bodyPr wrap="square" lIns="0" tIns="0" rIns="0" bIns="0" anchor="ctr">
            <a:normAutofit/>
          </a:bodyPr>
          <a:lstStyle/>
          <a:p>
            <a:pPr algn="l">
              <a:buNone/>
              <a:defRPr sz="1575" b="0">
                <a:solidFill>
                  <a:srgbClr val="536873"/>
                </a:solidFill>
                <a:latin typeface="Aptos"/>
                <a:ea typeface="Aptos"/>
                <a:cs typeface="Aptos"/>
              </a:defRPr>
            </a:pPr>
            <a:r>
              <a:rPr sz="1575" b="0">
                <a:solidFill>
                  <a:srgbClr val="536873"/>
                </a:solidFill>
                <a:latin typeface="Aptos"/>
                <a:ea typeface="Aptos"/>
                <a:cs typeface="Aptos"/>
              </a:rPr>
              <a:t>A jogvédelem mellé felzárkózott az adat felhasználhatósága – a kórháznak mindkettőt működő folyamattá kell alakítania.</a:t>
            </a:r>
          </a:p>
        </p:txBody>
      </p:sp>
      <p:sp>
        <p:nvSpPr>
          <p:cNvPr id="22" name="leader-stake">
            <a:extLst>
              <a:ext uri="{FF2B5EF4-FFF2-40B4-BE49-F238E27FC236}">
                <a16:creationId xmlns:a16="http://schemas.microsoft.com/office/drawing/2014/main" id="{A730DC2E-7628-4AA6-A7BF-5CB8B9269EE1}"/>
              </a:ext>
            </a:extLst>
          </p:cNvPr>
          <p:cNvSpPr>
            <a:spLocks noGrp="1"/>
          </p:cNvSpPr>
          <p:nvPr/>
        </p:nvSpPr>
        <p:spPr>
          <a:xfrm>
            <a:off x="609600" y="7305675"/>
            <a:ext cx="14020800" cy="333375"/>
          </a:xfrm>
          <a:prstGeom prst="roundRect">
            <a:avLst>
              <a:gd name="adj" fmla="val 15190"/>
            </a:avLst>
          </a:prstGeom>
          <a:noFill/>
          <a:ln w="14288">
            <a:solidFill>
              <a:srgbClr val="092D3E"/>
            </a:solidFill>
            <a:prstDash val="solid"/>
          </a:ln>
        </p:spPr>
      </p:sp>
      <p:sp>
        <p:nvSpPr>
          <p:cNvPr id="23" name="leader-stake-text">
            <a:extLst>
              <a:ext uri="{FF2B5EF4-FFF2-40B4-BE49-F238E27FC236}">
                <a16:creationId xmlns:a16="http://schemas.microsoft.com/office/drawing/2014/main" id="{DA18B9DC-1D9D-47C6-8F75-EC99D76EA702}"/>
              </a:ext>
            </a:extLst>
          </p:cNvPr>
          <p:cNvSpPr>
            <a:spLocks noGrp="1"/>
          </p:cNvSpPr>
          <p:nvPr/>
        </p:nvSpPr>
        <p:spPr>
          <a:xfrm>
            <a:off x="819150" y="7334250"/>
            <a:ext cx="13601700" cy="266700"/>
          </a:xfrm>
          <a:prstGeom prst="rect">
            <a:avLst/>
          </a:prstGeom>
          <a:noFill/>
          <a:ln w="0">
            <a:noFill/>
          </a:ln>
        </p:spPr>
        <p:txBody>
          <a:bodyPr wrap="square" lIns="0" tIns="0" rIns="0" bIns="0" anchor="ctr">
            <a:normAutofit/>
          </a:bodyPr>
          <a:lstStyle/>
          <a:p>
            <a:pPr algn="ctr">
              <a:buNone/>
              <a:defRPr sz="1200" b="1">
                <a:solidFill>
                  <a:srgbClr val="092D3E"/>
                </a:solidFill>
                <a:latin typeface="Aptos"/>
                <a:ea typeface="Aptos"/>
                <a:cs typeface="Aptos"/>
              </a:defRPr>
            </a:pPr>
            <a:r>
              <a:rPr sz="1200" b="1">
                <a:solidFill>
                  <a:srgbClr val="092D3E"/>
                </a:solidFill>
                <a:latin typeface="Aptos"/>
                <a:ea typeface="Aptos"/>
                <a:cs typeface="Aptos"/>
              </a:rPr>
              <a:t>Vezetői tét: 2027-re legyen látható a rendszerportfólió, az adatút és a felelősségi határ – 2029 ne az első adatexportnál kezdődjön.</a:t>
            </a:r>
          </a:p>
        </p:txBody>
      </p:sp>
      <p:sp>
        <p:nvSpPr>
          <p:cNvPr id="55" name="template-footer-line">
            <a:extLst>
              <a:ext uri="{FF2B5EF4-FFF2-40B4-BE49-F238E27FC236}">
                <a16:creationId xmlns:a16="http://schemas.microsoft.com/office/drawing/2014/main" id="{224E0820-3B5B-40C3-8D7E-A43541F356A3}"/>
              </a:ext>
            </a:extLst>
          </p:cNvPr>
          <p:cNvSpPr>
            <a:spLocks noGrp="1"/>
          </p:cNvSpPr>
          <p:nvPr/>
        </p:nvSpPr>
        <p:spPr>
          <a:xfrm>
            <a:off x="0" y="7810500"/>
            <a:ext cx="15240000" cy="47625"/>
          </a:xfrm>
          <a:prstGeom prst="rect">
            <a:avLst/>
          </a:prstGeom>
          <a:solidFill>
            <a:srgbClr val="26A9D5"/>
          </a:solidFill>
          <a:ln w="0">
            <a:noFill/>
            <a:prstDash val="solid"/>
          </a:ln>
        </p:spPr>
      </p:sp>
      <p:sp>
        <p:nvSpPr>
          <p:cNvPr id="56" name="okfo-mark">
            <a:extLst>
              <a:ext uri="{FF2B5EF4-FFF2-40B4-BE49-F238E27FC236}">
                <a16:creationId xmlns:a16="http://schemas.microsoft.com/office/drawing/2014/main" id="{8451550D-8B83-4C50-9FDC-36AC0B22B0A3}"/>
              </a:ext>
            </a:extLst>
          </p:cNvPr>
          <p:cNvSpPr>
            <a:spLocks noGrp="1"/>
          </p:cNvSpPr>
          <p:nvPr/>
        </p:nvSpPr>
        <p:spPr>
          <a:xfrm>
            <a:off x="609600" y="7972425"/>
            <a:ext cx="723900" cy="285750"/>
          </a:xfrm>
          <a:prstGeom prst="rect">
            <a:avLst/>
          </a:prstGeom>
          <a:noFill/>
          <a:ln w="0">
            <a:noFill/>
          </a:ln>
        </p:spPr>
        <p:txBody>
          <a:bodyPr wrap="square" lIns="0" tIns="0" rIns="0" bIns="0" anchor="ctr">
            <a:noAutofit/>
          </a:bodyPr>
          <a:lstStyle/>
          <a:p>
            <a:pPr algn="l">
              <a:buNone/>
              <a:defRPr sz="1650" b="1">
                <a:solidFill>
                  <a:srgbClr val="2E6F95"/>
                </a:solidFill>
                <a:latin typeface="Aptos"/>
                <a:ea typeface="Aptos"/>
                <a:cs typeface="Aptos"/>
              </a:defRPr>
            </a:pPr>
            <a:r>
              <a:rPr sz="1650" b="1">
                <a:solidFill>
                  <a:srgbClr val="2E6F95"/>
                </a:solidFill>
                <a:latin typeface="Aptos"/>
                <a:ea typeface="Aptos"/>
                <a:cs typeface="Aptos"/>
              </a:rPr>
              <a:t>OKFŐ</a:t>
            </a:r>
          </a:p>
        </p:txBody>
      </p:sp>
      <p:sp>
        <p:nvSpPr>
          <p:cNvPr id="57" name="okfo-name">
            <a:extLst>
              <a:ext uri="{FF2B5EF4-FFF2-40B4-BE49-F238E27FC236}">
                <a16:creationId xmlns:a16="http://schemas.microsoft.com/office/drawing/2014/main" id="{B76D7CE9-26E3-4C50-8F84-272FB04F054A}"/>
              </a:ext>
            </a:extLst>
          </p:cNvPr>
          <p:cNvSpPr>
            <a:spLocks noGrp="1"/>
          </p:cNvSpPr>
          <p:nvPr/>
        </p:nvSpPr>
        <p:spPr>
          <a:xfrm>
            <a:off x="1381125" y="7991475"/>
            <a:ext cx="2667000" cy="257175"/>
          </a:xfrm>
          <a:prstGeom prst="rect">
            <a:avLst/>
          </a:prstGeom>
          <a:noFill/>
          <a:ln w="0">
            <a:noFill/>
          </a:ln>
        </p:spPr>
        <p:txBody>
          <a:bodyPr wrap="square" lIns="0" tIns="0" rIns="0" bIns="0" anchor="ctr">
            <a:noAutofit/>
          </a:bodyPr>
          <a:lstStyle/>
          <a:p>
            <a:pPr algn="l">
              <a:buNone/>
              <a:defRPr sz="975" b="0">
                <a:solidFill>
                  <a:srgbClr val="10242E"/>
                </a:solidFill>
                <a:latin typeface="Aptos"/>
                <a:ea typeface="Aptos"/>
                <a:cs typeface="Aptos"/>
              </a:defRPr>
            </a:pPr>
            <a:r>
              <a:rPr sz="975" b="0">
                <a:solidFill>
                  <a:srgbClr val="10242E"/>
                </a:solidFill>
                <a:latin typeface="Aptos"/>
                <a:ea typeface="Aptos"/>
                <a:cs typeface="Aptos"/>
              </a:rPr>
              <a:t>ORSZÁGOS KÓRHÁZI FŐIGAZGATÓSÁG</a:t>
            </a:r>
          </a:p>
        </p:txBody>
      </p:sp>
      <p:sp>
        <p:nvSpPr>
          <p:cNvPr id="58" name="source">
            <a:extLst>
              <a:ext uri="{FF2B5EF4-FFF2-40B4-BE49-F238E27FC236}">
                <a16:creationId xmlns:a16="http://schemas.microsoft.com/office/drawing/2014/main" id="{BF2F71FA-110D-441F-85C4-6A2FD7170854}"/>
              </a:ext>
            </a:extLst>
          </p:cNvPr>
          <p:cNvSpPr>
            <a:spLocks noGrp="1"/>
          </p:cNvSpPr>
          <p:nvPr/>
        </p:nvSpPr>
        <p:spPr>
          <a:xfrm>
            <a:off x="4095750" y="8020050"/>
            <a:ext cx="7524750" cy="247650"/>
          </a:xfrm>
          <a:prstGeom prst="rect">
            <a:avLst/>
          </a:prstGeom>
          <a:noFill/>
          <a:ln w="0">
            <a:noFill/>
          </a:ln>
        </p:spPr>
        <p:txBody>
          <a:bodyPr wrap="square" lIns="0" tIns="0" rIns="0" bIns="0" anchor="ctr">
            <a:normAutofit/>
          </a:bodyPr>
          <a:lstStyle/>
          <a:p>
            <a:pPr algn="l">
              <a:buNone/>
              <a:defRPr sz="938" b="0">
                <a:solidFill>
                  <a:srgbClr val="536873"/>
                </a:solidFill>
                <a:latin typeface="Aptos"/>
                <a:ea typeface="Aptos"/>
                <a:cs typeface="Aptos"/>
              </a:defRPr>
            </a:pPr>
            <a:endParaRPr sz="938" b="0">
              <a:solidFill>
                <a:srgbClr val="536873"/>
              </a:solidFill>
              <a:latin typeface="Aptos"/>
              <a:ea typeface="Aptos"/>
              <a:cs typeface="Aptos"/>
            </a:endParaRPr>
          </a:p>
        </p:txBody>
      </p:sp>
      <p:sp>
        <p:nvSpPr>
          <p:cNvPr id="59" name="presenter">
            <a:extLst>
              <a:ext uri="{FF2B5EF4-FFF2-40B4-BE49-F238E27FC236}">
                <a16:creationId xmlns:a16="http://schemas.microsoft.com/office/drawing/2014/main" id="{E4031FB3-603F-4803-9B8F-9FBAE52596CD}"/>
              </a:ext>
            </a:extLst>
          </p:cNvPr>
          <p:cNvSpPr>
            <a:spLocks noGrp="1"/>
          </p:cNvSpPr>
          <p:nvPr/>
        </p:nvSpPr>
        <p:spPr>
          <a:xfrm>
            <a:off x="11811000" y="8020050"/>
            <a:ext cx="2819400" cy="247650"/>
          </a:xfrm>
          <a:prstGeom prst="rect">
            <a:avLst/>
          </a:prstGeom>
          <a:noFill/>
          <a:ln w="0">
            <a:noFill/>
          </a:ln>
        </p:spPr>
        <p:txBody>
          <a:bodyPr wrap="square" lIns="0" tIns="0" rIns="0" bIns="0" anchor="ctr">
            <a:noAutofit/>
          </a:bodyPr>
          <a:lstStyle/>
          <a:p>
            <a:pPr algn="r">
              <a:buNone/>
              <a:defRPr sz="975" b="1">
                <a:solidFill>
                  <a:srgbClr val="092D3E"/>
                </a:solidFill>
                <a:latin typeface="Aptos"/>
                <a:ea typeface="Aptos"/>
                <a:cs typeface="Aptos"/>
              </a:defRPr>
            </a:pPr>
            <a:r>
              <a:rPr sz="975" b="1">
                <a:solidFill>
                  <a:srgbClr val="092D3E"/>
                </a:solidFill>
                <a:latin typeface="Aptos"/>
                <a:ea typeface="Aptos"/>
                <a:cs typeface="Aptos"/>
              </a:rPr>
              <a:t>Dr. Misek János  •  2026. szeptember 16.</a:t>
            </a:r>
          </a:p>
        </p:txBody>
      </p:sp>
      <p:sp>
        <p:nvSpPr>
          <p:cNvPr id="61" name="development-label">
            <a:extLst>
              <a:ext uri="{FF2B5EF4-FFF2-40B4-BE49-F238E27FC236}">
                <a16:creationId xmlns:a16="http://schemas.microsoft.com/office/drawing/2014/main" id="{557CBE0A-8149-4C4F-A70C-81689D35FAE3}"/>
              </a:ext>
            </a:extLst>
          </p:cNvPr>
          <p:cNvSpPr>
            <a:spLocks noGrp="1"/>
          </p:cNvSpPr>
          <p:nvPr/>
        </p:nvSpPr>
        <p:spPr>
          <a:xfrm>
            <a:off x="598551" y="1668685"/>
            <a:ext cx="3238500" cy="285750"/>
          </a:xfrm>
          <a:prstGeom prst="rect">
            <a:avLst/>
          </a:prstGeom>
          <a:noFill/>
          <a:ln w="0">
            <a:noFill/>
            <a:prstDash val="solid"/>
          </a:ln>
        </p:spPr>
        <p:txBody>
          <a:bodyPr wrap="square" lIns="0" tIns="0" rIns="0" bIns="0" anchor="ctr">
            <a:normAutofit/>
          </a:bodyPr>
          <a:lstStyle/>
          <a:p>
            <a:pPr algn="l">
              <a:buNone/>
              <a:defRPr sz="1350" b="1">
                <a:solidFill>
                  <a:srgbClr val="2E6F95"/>
                </a:solidFill>
                <a:latin typeface="Aptos"/>
                <a:ea typeface="Aptos"/>
                <a:cs typeface="Aptos"/>
              </a:defRPr>
            </a:pPr>
            <a:r>
              <a:rPr sz="1600" b="1">
                <a:solidFill>
                  <a:srgbClr val="2E6F95"/>
                </a:solidFill>
                <a:latin typeface="Aptos"/>
                <a:ea typeface="Aptos"/>
                <a:cs typeface="Aptos"/>
              </a:rPr>
              <a:t>Az európai fejlődési ív</a:t>
            </a:r>
          </a:p>
        </p:txBody>
      </p:sp>
      <p:sp>
        <p:nvSpPr>
          <p:cNvPr id="62" name="development-thesis">
            <a:extLst>
              <a:ext uri="{FF2B5EF4-FFF2-40B4-BE49-F238E27FC236}">
                <a16:creationId xmlns:a16="http://schemas.microsoft.com/office/drawing/2014/main" id="{21A3FA7A-0D54-4454-8CD7-A583736A8E5D}"/>
              </a:ext>
            </a:extLst>
          </p:cNvPr>
          <p:cNvSpPr>
            <a:spLocks noGrp="1"/>
          </p:cNvSpPr>
          <p:nvPr/>
        </p:nvSpPr>
        <p:spPr>
          <a:xfrm>
            <a:off x="6667500" y="1924050"/>
            <a:ext cx="7962900" cy="285750"/>
          </a:xfrm>
          <a:prstGeom prst="rect">
            <a:avLst/>
          </a:prstGeom>
          <a:noFill/>
          <a:ln w="0">
            <a:noFill/>
            <a:prstDash val="solid"/>
          </a:ln>
        </p:spPr>
        <p:txBody>
          <a:bodyPr wrap="square" lIns="0" tIns="0" rIns="0" bIns="0" anchor="ctr">
            <a:normAutofit/>
          </a:bodyPr>
          <a:lstStyle/>
          <a:p>
            <a:pPr algn="r">
              <a:buNone/>
              <a:defRPr sz="1125" b="0">
                <a:solidFill>
                  <a:srgbClr val="536873"/>
                </a:solidFill>
                <a:latin typeface="Aptos"/>
                <a:ea typeface="Aptos"/>
                <a:cs typeface="Aptos"/>
              </a:defRPr>
            </a:pPr>
            <a:r>
              <a:rPr sz="1125" b="0">
                <a:solidFill>
                  <a:srgbClr val="536873"/>
                </a:solidFill>
                <a:latin typeface="Aptos"/>
                <a:ea typeface="Aptos"/>
                <a:cs typeface="Aptos"/>
              </a:rPr>
              <a:t>Az egyéni jogvédelemtől a szabályozott, géppel is újrafelhasználható adatig</a:t>
            </a:r>
          </a:p>
        </p:txBody>
      </p:sp>
      <p:sp>
        <p:nvSpPr>
          <p:cNvPr id="63" name="timeline-line">
            <a:extLst>
              <a:ext uri="{FF2B5EF4-FFF2-40B4-BE49-F238E27FC236}">
                <a16:creationId xmlns:a16="http://schemas.microsoft.com/office/drawing/2014/main" id="{FBAD9E83-1C71-45F7-84EB-4C5E7F088AE6}"/>
              </a:ext>
            </a:extLst>
          </p:cNvPr>
          <p:cNvSpPr>
            <a:spLocks noGrp="1"/>
          </p:cNvSpPr>
          <p:nvPr/>
        </p:nvSpPr>
        <p:spPr>
          <a:xfrm>
            <a:off x="1285875" y="2590800"/>
            <a:ext cx="12573000" cy="47625"/>
          </a:xfrm>
          <a:prstGeom prst="rect">
            <a:avLst/>
          </a:prstGeom>
          <a:solidFill>
            <a:srgbClr val="C8D7DD"/>
          </a:solidFill>
          <a:ln w="0">
            <a:noFill/>
            <a:prstDash val="solid"/>
          </a:ln>
        </p:spPr>
      </p:sp>
      <p:sp>
        <p:nvSpPr>
          <p:cNvPr id="64" name="timeline-arrow">
            <a:extLst>
              <a:ext uri="{FF2B5EF4-FFF2-40B4-BE49-F238E27FC236}">
                <a16:creationId xmlns:a16="http://schemas.microsoft.com/office/drawing/2014/main" id="{D583DF35-7757-4D58-AEE9-168F0185F69E}"/>
              </a:ext>
            </a:extLst>
          </p:cNvPr>
          <p:cNvSpPr>
            <a:spLocks noGrp="1"/>
          </p:cNvSpPr>
          <p:nvPr/>
        </p:nvSpPr>
        <p:spPr>
          <a:xfrm>
            <a:off x="13782675" y="2495550"/>
            <a:ext cx="400050" cy="238125"/>
          </a:xfrm>
          <a:prstGeom prst="roundRect">
            <a:avLst>
              <a:gd name="adj" fmla="val 32000"/>
            </a:avLst>
          </a:prstGeom>
          <a:solidFill>
            <a:srgbClr val="00A6A6"/>
          </a:solidFill>
          <a:ln w="0">
            <a:noFill/>
            <a:prstDash val="solid"/>
          </a:ln>
        </p:spPr>
      </p:sp>
      <p:sp>
        <p:nvSpPr>
          <p:cNvPr id="65" name="timeline-arrow-mark">
            <a:extLst>
              <a:ext uri="{FF2B5EF4-FFF2-40B4-BE49-F238E27FC236}">
                <a16:creationId xmlns:a16="http://schemas.microsoft.com/office/drawing/2014/main" id="{82B9BFAB-C01D-48FD-944C-68CEF13E158F}"/>
              </a:ext>
            </a:extLst>
          </p:cNvPr>
          <p:cNvSpPr>
            <a:spLocks noGrp="1"/>
          </p:cNvSpPr>
          <p:nvPr/>
        </p:nvSpPr>
        <p:spPr>
          <a:xfrm>
            <a:off x="13877925" y="2428875"/>
            <a:ext cx="209550" cy="323850"/>
          </a:xfrm>
          <a:prstGeom prst="rect">
            <a:avLst/>
          </a:prstGeom>
          <a:noFill/>
          <a:ln w="0">
            <a:noFill/>
            <a:prstDash val="solid"/>
          </a:ln>
        </p:spPr>
        <p:txBody>
          <a:bodyPr wrap="square" lIns="0" tIns="0" rIns="0" bIns="0" anchor="ctr">
            <a:normAutofit/>
          </a:bodyPr>
          <a:lstStyle/>
          <a:p>
            <a:pPr algn="ctr">
              <a:buNone/>
              <a:defRPr sz="2100" b="1">
                <a:solidFill>
                  <a:srgbClr val="FFFFFF"/>
                </a:solidFill>
                <a:latin typeface="Aptos"/>
                <a:ea typeface="Aptos"/>
                <a:cs typeface="Aptos"/>
              </a:defRPr>
            </a:pPr>
            <a:r>
              <a:rPr sz="2100" b="1">
                <a:solidFill>
                  <a:srgbClr val="FFFFFF"/>
                </a:solidFill>
                <a:latin typeface="Aptos"/>
                <a:ea typeface="Aptos"/>
                <a:cs typeface="Aptos"/>
              </a:rPr>
              <a:t>›</a:t>
            </a:r>
          </a:p>
        </p:txBody>
      </p:sp>
      <p:sp>
        <p:nvSpPr>
          <p:cNvPr id="66" name="timeline-year-0">
            <a:extLst>
              <a:ext uri="{FF2B5EF4-FFF2-40B4-BE49-F238E27FC236}">
                <a16:creationId xmlns:a16="http://schemas.microsoft.com/office/drawing/2014/main" id="{A5F55B43-0E78-4434-8C6B-2BE567B6D5B6}"/>
              </a:ext>
            </a:extLst>
          </p:cNvPr>
          <p:cNvSpPr>
            <a:spLocks noGrp="1"/>
          </p:cNvSpPr>
          <p:nvPr/>
        </p:nvSpPr>
        <p:spPr>
          <a:xfrm>
            <a:off x="609600" y="2247900"/>
            <a:ext cx="2400300" cy="228600"/>
          </a:xfrm>
          <a:prstGeom prst="rect">
            <a:avLst/>
          </a:prstGeom>
          <a:noFill/>
          <a:ln w="0">
            <a:noFill/>
            <a:prstDash val="solid"/>
          </a:ln>
        </p:spPr>
        <p:txBody>
          <a:bodyPr wrap="square" lIns="0" tIns="0" rIns="0" bIns="0" anchor="ctr">
            <a:normAutofit/>
          </a:bodyPr>
          <a:lstStyle/>
          <a:p>
            <a:pPr algn="ctr">
              <a:buNone/>
              <a:defRPr sz="1050" b="1">
                <a:solidFill>
                  <a:srgbClr val="2E6F95"/>
                </a:solidFill>
                <a:latin typeface="Aptos"/>
                <a:ea typeface="Aptos"/>
                <a:cs typeface="Aptos"/>
              </a:defRPr>
            </a:pPr>
            <a:r>
              <a:rPr sz="1050" b="1">
                <a:solidFill>
                  <a:srgbClr val="2E6F95"/>
                </a:solidFill>
                <a:latin typeface="Aptos"/>
                <a:ea typeface="Aptos"/>
                <a:cs typeface="Aptos"/>
              </a:rPr>
              <a:t>2016</a:t>
            </a:r>
          </a:p>
        </p:txBody>
      </p:sp>
      <p:sp>
        <p:nvSpPr>
          <p:cNvPr id="67" name="timeline-node-0">
            <a:extLst>
              <a:ext uri="{FF2B5EF4-FFF2-40B4-BE49-F238E27FC236}">
                <a16:creationId xmlns:a16="http://schemas.microsoft.com/office/drawing/2014/main" id="{493DDC93-7637-4FA0-B682-8CBE78125F76}"/>
              </a:ext>
            </a:extLst>
          </p:cNvPr>
          <p:cNvSpPr>
            <a:spLocks noGrp="1"/>
          </p:cNvSpPr>
          <p:nvPr/>
        </p:nvSpPr>
        <p:spPr>
          <a:xfrm>
            <a:off x="1271588" y="2500313"/>
            <a:ext cx="219075" cy="219075"/>
          </a:xfrm>
          <a:prstGeom prst="ellipse">
            <a:avLst/>
          </a:prstGeom>
          <a:solidFill>
            <a:srgbClr val="2E6F95"/>
          </a:solidFill>
          <a:ln w="28575">
            <a:solidFill>
              <a:srgbClr val="FFFFFF"/>
            </a:solidFill>
            <a:prstDash val="solid"/>
          </a:ln>
        </p:spPr>
      </p:sp>
      <p:sp>
        <p:nvSpPr>
          <p:cNvPr id="68" name="timeline-name-0">
            <a:extLst>
              <a:ext uri="{FF2B5EF4-FFF2-40B4-BE49-F238E27FC236}">
                <a16:creationId xmlns:a16="http://schemas.microsoft.com/office/drawing/2014/main" id="{DDB67416-8FC2-499E-90F8-2C78562F36E5}"/>
              </a:ext>
            </a:extLst>
          </p:cNvPr>
          <p:cNvSpPr>
            <a:spLocks noGrp="1"/>
          </p:cNvSpPr>
          <p:nvPr/>
        </p:nvSpPr>
        <p:spPr>
          <a:xfrm>
            <a:off x="609600" y="2732341"/>
            <a:ext cx="2400300" cy="295275"/>
          </a:xfrm>
          <a:prstGeom prst="rect">
            <a:avLst/>
          </a:prstGeom>
          <a:noFill/>
          <a:ln w="0">
            <a:noFill/>
            <a:prstDash val="solid"/>
          </a:ln>
        </p:spPr>
        <p:txBody>
          <a:bodyPr wrap="square" lIns="0" tIns="0" rIns="0" bIns="0" anchor="ctr">
            <a:normAutofit/>
          </a:bodyPr>
          <a:lstStyle/>
          <a:p>
            <a:pPr algn="ctr">
              <a:buNone/>
              <a:defRPr sz="1350" b="1">
                <a:solidFill>
                  <a:srgbClr val="2E6F95"/>
                </a:solidFill>
                <a:latin typeface="Aptos"/>
                <a:ea typeface="Aptos"/>
                <a:cs typeface="Aptos"/>
              </a:defRPr>
            </a:pPr>
            <a:r>
              <a:rPr sz="1350" b="1">
                <a:solidFill>
                  <a:srgbClr val="2E6F95"/>
                </a:solidFill>
                <a:latin typeface="Aptos"/>
                <a:ea typeface="Aptos"/>
                <a:cs typeface="Aptos"/>
              </a:rPr>
              <a:t>GDPR</a:t>
            </a:r>
          </a:p>
        </p:txBody>
      </p:sp>
      <p:sp>
        <p:nvSpPr>
          <p:cNvPr id="69" name="timeline-desc-0">
            <a:extLst>
              <a:ext uri="{FF2B5EF4-FFF2-40B4-BE49-F238E27FC236}">
                <a16:creationId xmlns:a16="http://schemas.microsoft.com/office/drawing/2014/main" id="{F6F601EB-7D34-4681-8BF8-5DFE0BD9ED67}"/>
              </a:ext>
            </a:extLst>
          </p:cNvPr>
          <p:cNvSpPr>
            <a:spLocks noGrp="1"/>
          </p:cNvSpPr>
          <p:nvPr/>
        </p:nvSpPr>
        <p:spPr>
          <a:xfrm>
            <a:off x="598551" y="3352800"/>
            <a:ext cx="2400300" cy="457200"/>
          </a:xfrm>
          <a:prstGeom prst="rect">
            <a:avLst/>
          </a:prstGeom>
          <a:noFill/>
          <a:ln w="0">
            <a:noFill/>
            <a:prstDash val="solid"/>
          </a:ln>
        </p:spPr>
        <p:txBody>
          <a:bodyPr wrap="square" lIns="0" tIns="0" rIns="0" bIns="0" anchor="ctr">
            <a:normAutofit/>
          </a:bodyPr>
          <a:lstStyle/>
          <a:p>
            <a:pPr algn="ctr">
              <a:buNone/>
              <a:defRPr sz="1088" b="1">
                <a:solidFill>
                  <a:srgbClr val="10242E"/>
                </a:solidFill>
                <a:latin typeface="Aptos"/>
                <a:ea typeface="Aptos"/>
                <a:cs typeface="Aptos"/>
              </a:defRPr>
            </a:pPr>
            <a:r>
              <a:rPr sz="1400" b="1">
                <a:solidFill>
                  <a:srgbClr val="10242E"/>
                </a:solidFill>
                <a:latin typeface="Aptos"/>
                <a:ea typeface="Aptos"/>
                <a:cs typeface="Aptos"/>
              </a:rPr>
              <a:t>Jogszerűség • átláthatóság • érintetti jogok</a:t>
            </a:r>
          </a:p>
        </p:txBody>
      </p:sp>
      <p:sp>
        <p:nvSpPr>
          <p:cNvPr id="70" name="timeline-sub-0">
            <a:extLst>
              <a:ext uri="{FF2B5EF4-FFF2-40B4-BE49-F238E27FC236}">
                <a16:creationId xmlns:a16="http://schemas.microsoft.com/office/drawing/2014/main" id="{204B341A-0D4E-4882-98AE-6DCAA17202FE}"/>
              </a:ext>
            </a:extLst>
          </p:cNvPr>
          <p:cNvSpPr>
            <a:spLocks noGrp="1"/>
          </p:cNvSpPr>
          <p:nvPr/>
        </p:nvSpPr>
        <p:spPr>
          <a:xfrm>
            <a:off x="544830" y="3852291"/>
            <a:ext cx="2400300" cy="495300"/>
          </a:xfrm>
          <a:prstGeom prst="rect">
            <a:avLst/>
          </a:prstGeom>
          <a:noFill/>
          <a:ln w="0">
            <a:noFill/>
            <a:prstDash val="solid"/>
          </a:ln>
        </p:spPr>
        <p:txBody>
          <a:bodyPr wrap="square" lIns="0" tIns="0" rIns="0" bIns="0" anchor="ctr">
            <a:normAutofit/>
          </a:bodyPr>
          <a:lstStyle/>
          <a:p>
            <a:pPr algn="ctr">
              <a:buNone/>
              <a:defRPr sz="1013" b="0">
                <a:solidFill>
                  <a:srgbClr val="536873"/>
                </a:solidFill>
                <a:latin typeface="Aptos"/>
                <a:ea typeface="Aptos"/>
                <a:cs typeface="Aptos"/>
              </a:defRPr>
            </a:pPr>
            <a:r>
              <a:rPr sz="1100" b="1" i="1">
                <a:solidFill>
                  <a:srgbClr val="536873"/>
                </a:solidFill>
                <a:latin typeface="Aptos"/>
                <a:ea typeface="Aptos"/>
                <a:cs typeface="Aptos"/>
              </a:rPr>
              <a:t>Az egyén védelme és digitális cselekvőképessége.</a:t>
            </a:r>
          </a:p>
        </p:txBody>
      </p:sp>
      <p:sp>
        <p:nvSpPr>
          <p:cNvPr id="71" name="timeline-year-1">
            <a:extLst>
              <a:ext uri="{FF2B5EF4-FFF2-40B4-BE49-F238E27FC236}">
                <a16:creationId xmlns:a16="http://schemas.microsoft.com/office/drawing/2014/main" id="{19E8ABF4-3318-4B46-9FB9-8A363E71D7CD}"/>
              </a:ext>
            </a:extLst>
          </p:cNvPr>
          <p:cNvSpPr>
            <a:spLocks noGrp="1"/>
          </p:cNvSpPr>
          <p:nvPr/>
        </p:nvSpPr>
        <p:spPr>
          <a:xfrm>
            <a:off x="3181350" y="2247900"/>
            <a:ext cx="2400300" cy="228600"/>
          </a:xfrm>
          <a:prstGeom prst="rect">
            <a:avLst/>
          </a:prstGeom>
          <a:noFill/>
          <a:ln w="0">
            <a:noFill/>
            <a:prstDash val="solid"/>
          </a:ln>
        </p:spPr>
        <p:txBody>
          <a:bodyPr wrap="square" lIns="0" tIns="0" rIns="0" bIns="0" anchor="ctr">
            <a:normAutofit/>
          </a:bodyPr>
          <a:lstStyle/>
          <a:p>
            <a:pPr algn="ctr">
              <a:buNone/>
              <a:defRPr sz="1050" b="1">
                <a:solidFill>
                  <a:srgbClr val="66569D"/>
                </a:solidFill>
                <a:latin typeface="Aptos"/>
                <a:ea typeface="Aptos"/>
                <a:cs typeface="Aptos"/>
              </a:defRPr>
            </a:pPr>
            <a:r>
              <a:rPr sz="1050" b="1">
                <a:solidFill>
                  <a:srgbClr val="66569D"/>
                </a:solidFill>
                <a:latin typeface="Aptos"/>
                <a:ea typeface="Aptos"/>
                <a:cs typeface="Aptos"/>
              </a:rPr>
              <a:t>2014–2020</a:t>
            </a:r>
          </a:p>
        </p:txBody>
      </p:sp>
      <p:sp>
        <p:nvSpPr>
          <p:cNvPr id="72" name="timeline-node-1">
            <a:extLst>
              <a:ext uri="{FF2B5EF4-FFF2-40B4-BE49-F238E27FC236}">
                <a16:creationId xmlns:a16="http://schemas.microsoft.com/office/drawing/2014/main" id="{0A7E1B7A-1C93-4778-94E2-4694FF826120}"/>
              </a:ext>
            </a:extLst>
          </p:cNvPr>
          <p:cNvSpPr>
            <a:spLocks noGrp="1"/>
          </p:cNvSpPr>
          <p:nvPr/>
        </p:nvSpPr>
        <p:spPr>
          <a:xfrm>
            <a:off x="4271963" y="2500313"/>
            <a:ext cx="219075" cy="219075"/>
          </a:xfrm>
          <a:prstGeom prst="ellipse">
            <a:avLst/>
          </a:prstGeom>
          <a:solidFill>
            <a:srgbClr val="66569D"/>
          </a:solidFill>
          <a:ln w="28575">
            <a:solidFill>
              <a:srgbClr val="FFFFFF"/>
            </a:solidFill>
            <a:prstDash val="solid"/>
          </a:ln>
        </p:spPr>
      </p:sp>
      <p:sp>
        <p:nvSpPr>
          <p:cNvPr id="73" name="timeline-name-1">
            <a:extLst>
              <a:ext uri="{FF2B5EF4-FFF2-40B4-BE49-F238E27FC236}">
                <a16:creationId xmlns:a16="http://schemas.microsoft.com/office/drawing/2014/main" id="{BC7BA3F5-8DE3-4004-9C0E-ED7928624268}"/>
              </a:ext>
            </a:extLst>
          </p:cNvPr>
          <p:cNvSpPr>
            <a:spLocks noGrp="1"/>
          </p:cNvSpPr>
          <p:nvPr/>
        </p:nvSpPr>
        <p:spPr>
          <a:xfrm>
            <a:off x="3181350" y="2720435"/>
            <a:ext cx="2400300" cy="295275"/>
          </a:xfrm>
          <a:prstGeom prst="rect">
            <a:avLst/>
          </a:prstGeom>
          <a:noFill/>
          <a:ln w="0">
            <a:noFill/>
            <a:prstDash val="solid"/>
          </a:ln>
        </p:spPr>
        <p:txBody>
          <a:bodyPr wrap="square" lIns="0" tIns="0" rIns="0" bIns="0" anchor="ctr">
            <a:normAutofit/>
          </a:bodyPr>
          <a:lstStyle/>
          <a:p>
            <a:pPr algn="ctr">
              <a:buNone/>
              <a:defRPr sz="1350" b="1">
                <a:solidFill>
                  <a:srgbClr val="66569D"/>
                </a:solidFill>
                <a:latin typeface="Aptos"/>
                <a:ea typeface="Aptos"/>
                <a:cs typeface="Aptos"/>
              </a:defRPr>
            </a:pPr>
            <a:r>
              <a:rPr sz="1350" b="1">
                <a:solidFill>
                  <a:srgbClr val="66569D"/>
                </a:solidFill>
                <a:latin typeface="Aptos"/>
                <a:ea typeface="Aptos"/>
                <a:cs typeface="Aptos"/>
              </a:rPr>
              <a:t>FAIR → EU adatstratégia</a:t>
            </a:r>
          </a:p>
        </p:txBody>
      </p:sp>
      <p:sp>
        <p:nvSpPr>
          <p:cNvPr id="74" name="timeline-desc-1">
            <a:extLst>
              <a:ext uri="{FF2B5EF4-FFF2-40B4-BE49-F238E27FC236}">
                <a16:creationId xmlns:a16="http://schemas.microsoft.com/office/drawing/2014/main" id="{B5E10CB4-9A45-4AE1-8167-30AB964256E5}"/>
              </a:ext>
            </a:extLst>
          </p:cNvPr>
          <p:cNvSpPr>
            <a:spLocks noGrp="1"/>
          </p:cNvSpPr>
          <p:nvPr/>
        </p:nvSpPr>
        <p:spPr>
          <a:xfrm>
            <a:off x="3169920" y="3337750"/>
            <a:ext cx="2400300" cy="457200"/>
          </a:xfrm>
          <a:prstGeom prst="rect">
            <a:avLst/>
          </a:prstGeom>
          <a:noFill/>
          <a:ln w="0">
            <a:noFill/>
            <a:prstDash val="solid"/>
          </a:ln>
        </p:spPr>
        <p:txBody>
          <a:bodyPr wrap="square" lIns="0" tIns="0" rIns="0" bIns="0" anchor="ctr">
            <a:normAutofit/>
          </a:bodyPr>
          <a:lstStyle/>
          <a:p>
            <a:pPr algn="ctr">
              <a:buNone/>
              <a:defRPr sz="1088" b="1">
                <a:solidFill>
                  <a:srgbClr val="10242E"/>
                </a:solidFill>
                <a:latin typeface="Aptos"/>
                <a:ea typeface="Aptos"/>
                <a:cs typeface="Aptos"/>
              </a:defRPr>
            </a:pPr>
            <a:r>
              <a:rPr sz="1400" b="1">
                <a:solidFill>
                  <a:srgbClr val="10242E"/>
                </a:solidFill>
                <a:latin typeface="Aptos"/>
                <a:ea typeface="Aptos"/>
                <a:cs typeface="Aptos"/>
              </a:rPr>
              <a:t>Adatrobbanás • széttagoltság • gépi újrafelhasználás és AI</a:t>
            </a:r>
          </a:p>
        </p:txBody>
      </p:sp>
      <p:sp>
        <p:nvSpPr>
          <p:cNvPr id="75" name="timeline-sub-1">
            <a:extLst>
              <a:ext uri="{FF2B5EF4-FFF2-40B4-BE49-F238E27FC236}">
                <a16:creationId xmlns:a16="http://schemas.microsoft.com/office/drawing/2014/main" id="{57C14CAA-911A-42D3-8B64-EFAB1BA47F98}"/>
              </a:ext>
            </a:extLst>
          </p:cNvPr>
          <p:cNvSpPr>
            <a:spLocks noGrp="1"/>
          </p:cNvSpPr>
          <p:nvPr/>
        </p:nvSpPr>
        <p:spPr>
          <a:xfrm>
            <a:off x="3162300" y="3852291"/>
            <a:ext cx="2400300" cy="495300"/>
          </a:xfrm>
          <a:prstGeom prst="rect">
            <a:avLst/>
          </a:prstGeom>
          <a:noFill/>
          <a:ln w="0">
            <a:noFill/>
            <a:prstDash val="solid"/>
          </a:ln>
        </p:spPr>
        <p:txBody>
          <a:bodyPr wrap="square" lIns="0" tIns="0" rIns="0" bIns="0" anchor="ctr">
            <a:normAutofit/>
          </a:bodyPr>
          <a:lstStyle/>
          <a:p>
            <a:pPr algn="ctr">
              <a:buNone/>
              <a:defRPr sz="1013" b="0">
                <a:solidFill>
                  <a:srgbClr val="536873"/>
                </a:solidFill>
                <a:latin typeface="Aptos"/>
                <a:ea typeface="Aptos"/>
                <a:cs typeface="Aptos"/>
              </a:defRPr>
            </a:pPr>
            <a:r>
              <a:rPr sz="1100" b="1" i="1">
                <a:solidFill>
                  <a:srgbClr val="536873"/>
                </a:solidFill>
                <a:latin typeface="Aptos"/>
                <a:ea typeface="Aptos"/>
                <a:cs typeface="Aptos"/>
              </a:rPr>
              <a:t>FAIR + egységes adatpiac + 14 közös ágazati adattér.</a:t>
            </a:r>
          </a:p>
        </p:txBody>
      </p:sp>
      <p:sp>
        <p:nvSpPr>
          <p:cNvPr id="76" name="timeline-year-2">
            <a:extLst>
              <a:ext uri="{FF2B5EF4-FFF2-40B4-BE49-F238E27FC236}">
                <a16:creationId xmlns:a16="http://schemas.microsoft.com/office/drawing/2014/main" id="{05141381-7027-4031-9638-F81691464ABD}"/>
              </a:ext>
            </a:extLst>
          </p:cNvPr>
          <p:cNvSpPr>
            <a:spLocks noGrp="1"/>
          </p:cNvSpPr>
          <p:nvPr/>
        </p:nvSpPr>
        <p:spPr>
          <a:xfrm>
            <a:off x="6181725" y="2247900"/>
            <a:ext cx="2400300" cy="228600"/>
          </a:xfrm>
          <a:prstGeom prst="rect">
            <a:avLst/>
          </a:prstGeom>
          <a:noFill/>
          <a:ln w="0">
            <a:noFill/>
            <a:prstDash val="solid"/>
          </a:ln>
        </p:spPr>
        <p:txBody>
          <a:bodyPr wrap="square" lIns="0" tIns="0" rIns="0" bIns="0" anchor="ctr">
            <a:normAutofit/>
          </a:bodyPr>
          <a:lstStyle/>
          <a:p>
            <a:pPr algn="ctr">
              <a:buNone/>
              <a:defRPr sz="1050" b="1">
                <a:solidFill>
                  <a:srgbClr val="007E86"/>
                </a:solidFill>
                <a:latin typeface="Aptos"/>
                <a:ea typeface="Aptos"/>
                <a:cs typeface="Aptos"/>
              </a:defRPr>
            </a:pPr>
            <a:r>
              <a:rPr sz="1050" b="1">
                <a:solidFill>
                  <a:srgbClr val="007E86"/>
                </a:solidFill>
                <a:latin typeface="Aptos"/>
                <a:ea typeface="Aptos"/>
                <a:cs typeface="Aptos"/>
              </a:rPr>
              <a:t>2022</a:t>
            </a:r>
          </a:p>
        </p:txBody>
      </p:sp>
      <p:sp>
        <p:nvSpPr>
          <p:cNvPr id="77" name="timeline-node-2">
            <a:extLst>
              <a:ext uri="{FF2B5EF4-FFF2-40B4-BE49-F238E27FC236}">
                <a16:creationId xmlns:a16="http://schemas.microsoft.com/office/drawing/2014/main" id="{F537B163-91C8-433A-8CC1-2B09874FA313}"/>
              </a:ext>
            </a:extLst>
          </p:cNvPr>
          <p:cNvSpPr>
            <a:spLocks noGrp="1"/>
          </p:cNvSpPr>
          <p:nvPr/>
        </p:nvSpPr>
        <p:spPr>
          <a:xfrm>
            <a:off x="7272338" y="2500313"/>
            <a:ext cx="219075" cy="219075"/>
          </a:xfrm>
          <a:prstGeom prst="ellipse">
            <a:avLst/>
          </a:prstGeom>
          <a:solidFill>
            <a:srgbClr val="007E86"/>
          </a:solidFill>
          <a:ln w="28575">
            <a:solidFill>
              <a:srgbClr val="FFFFFF"/>
            </a:solidFill>
            <a:prstDash val="solid"/>
          </a:ln>
        </p:spPr>
      </p:sp>
      <p:sp>
        <p:nvSpPr>
          <p:cNvPr id="78" name="timeline-name-2">
            <a:extLst>
              <a:ext uri="{FF2B5EF4-FFF2-40B4-BE49-F238E27FC236}">
                <a16:creationId xmlns:a16="http://schemas.microsoft.com/office/drawing/2014/main" id="{192AD5FD-3145-43A6-BCAF-341946C50215}"/>
              </a:ext>
            </a:extLst>
          </p:cNvPr>
          <p:cNvSpPr>
            <a:spLocks noGrp="1"/>
          </p:cNvSpPr>
          <p:nvPr/>
        </p:nvSpPr>
        <p:spPr>
          <a:xfrm>
            <a:off x="6200775" y="2718721"/>
            <a:ext cx="2400300" cy="295275"/>
          </a:xfrm>
          <a:prstGeom prst="rect">
            <a:avLst/>
          </a:prstGeom>
          <a:noFill/>
          <a:ln w="0">
            <a:noFill/>
            <a:prstDash val="solid"/>
          </a:ln>
        </p:spPr>
        <p:txBody>
          <a:bodyPr wrap="square" lIns="0" tIns="0" rIns="0" bIns="0" anchor="ctr">
            <a:normAutofit/>
          </a:bodyPr>
          <a:lstStyle/>
          <a:p>
            <a:pPr algn="ctr">
              <a:buNone/>
              <a:defRPr sz="1350" b="1">
                <a:solidFill>
                  <a:srgbClr val="007E86"/>
                </a:solidFill>
                <a:latin typeface="Aptos"/>
                <a:ea typeface="Aptos"/>
                <a:cs typeface="Aptos"/>
              </a:defRPr>
            </a:pPr>
            <a:r>
              <a:rPr sz="1350" b="1">
                <a:solidFill>
                  <a:srgbClr val="007E86"/>
                </a:solidFill>
                <a:latin typeface="Aptos"/>
                <a:ea typeface="Aptos"/>
                <a:cs typeface="Aptos"/>
              </a:rPr>
              <a:t>DGA</a:t>
            </a:r>
          </a:p>
        </p:txBody>
      </p:sp>
      <p:sp>
        <p:nvSpPr>
          <p:cNvPr id="79" name="timeline-desc-2">
            <a:extLst>
              <a:ext uri="{FF2B5EF4-FFF2-40B4-BE49-F238E27FC236}">
                <a16:creationId xmlns:a16="http://schemas.microsoft.com/office/drawing/2014/main" id="{7FE5A847-5F70-4575-A0AE-651178B5A33D}"/>
              </a:ext>
            </a:extLst>
          </p:cNvPr>
          <p:cNvSpPr>
            <a:spLocks noGrp="1"/>
          </p:cNvSpPr>
          <p:nvPr/>
        </p:nvSpPr>
        <p:spPr>
          <a:xfrm>
            <a:off x="6132195" y="3362230"/>
            <a:ext cx="2718435" cy="457200"/>
          </a:xfrm>
          <a:prstGeom prst="rect">
            <a:avLst/>
          </a:prstGeom>
          <a:noFill/>
          <a:ln w="0">
            <a:noFill/>
            <a:prstDash val="solid"/>
          </a:ln>
        </p:spPr>
        <p:txBody>
          <a:bodyPr wrap="square" lIns="0" tIns="0" rIns="0" bIns="0" anchor="ctr">
            <a:noAutofit/>
          </a:bodyPr>
          <a:lstStyle/>
          <a:p>
            <a:pPr algn="ctr">
              <a:buNone/>
              <a:defRPr sz="1088" b="1">
                <a:solidFill>
                  <a:srgbClr val="10242E"/>
                </a:solidFill>
                <a:latin typeface="Aptos"/>
                <a:ea typeface="Aptos"/>
                <a:cs typeface="Aptos"/>
              </a:defRPr>
            </a:pPr>
            <a:r>
              <a:rPr sz="1400" b="1">
                <a:solidFill>
                  <a:srgbClr val="10242E"/>
                </a:solidFill>
                <a:latin typeface="Aptos"/>
                <a:ea typeface="Aptos"/>
                <a:cs typeface="Aptos"/>
              </a:rPr>
              <a:t>Védett közadat • adatközvetítés • adataltruizmus</a:t>
            </a:r>
          </a:p>
        </p:txBody>
      </p:sp>
      <p:sp>
        <p:nvSpPr>
          <p:cNvPr id="80" name="timeline-sub-2">
            <a:extLst>
              <a:ext uri="{FF2B5EF4-FFF2-40B4-BE49-F238E27FC236}">
                <a16:creationId xmlns:a16="http://schemas.microsoft.com/office/drawing/2014/main" id="{BFB43E89-D0F7-4090-9F95-E209E666A144}"/>
              </a:ext>
            </a:extLst>
          </p:cNvPr>
          <p:cNvSpPr>
            <a:spLocks noGrp="1"/>
          </p:cNvSpPr>
          <p:nvPr/>
        </p:nvSpPr>
        <p:spPr>
          <a:xfrm>
            <a:off x="6197536" y="3870865"/>
            <a:ext cx="2400300" cy="495300"/>
          </a:xfrm>
          <a:prstGeom prst="rect">
            <a:avLst/>
          </a:prstGeom>
          <a:noFill/>
          <a:ln w="0">
            <a:noFill/>
            <a:prstDash val="solid"/>
          </a:ln>
        </p:spPr>
        <p:txBody>
          <a:bodyPr wrap="square" lIns="0" tIns="0" rIns="0" bIns="0" anchor="ctr">
            <a:normAutofit/>
          </a:bodyPr>
          <a:lstStyle/>
          <a:p>
            <a:pPr algn="ctr">
              <a:buNone/>
              <a:defRPr sz="1013" b="0">
                <a:solidFill>
                  <a:srgbClr val="536873"/>
                </a:solidFill>
                <a:latin typeface="Aptos"/>
                <a:ea typeface="Aptos"/>
                <a:cs typeface="Aptos"/>
              </a:defRPr>
            </a:pPr>
            <a:r>
              <a:rPr sz="1100" b="1" i="1">
                <a:solidFill>
                  <a:srgbClr val="536873"/>
                </a:solidFill>
                <a:latin typeface="Aptos"/>
                <a:ea typeface="Aptos"/>
                <a:cs typeface="Aptos"/>
              </a:rPr>
              <a:t>Magyar kapocs: NAVÜ és közadat-nyilvántartások.</a:t>
            </a:r>
          </a:p>
        </p:txBody>
      </p:sp>
      <p:sp>
        <p:nvSpPr>
          <p:cNvPr id="81" name="timeline-year-3">
            <a:extLst>
              <a:ext uri="{FF2B5EF4-FFF2-40B4-BE49-F238E27FC236}">
                <a16:creationId xmlns:a16="http://schemas.microsoft.com/office/drawing/2014/main" id="{2F038ABB-A15D-4904-BCDD-55E9CF804487}"/>
              </a:ext>
            </a:extLst>
          </p:cNvPr>
          <p:cNvSpPr>
            <a:spLocks noGrp="1"/>
          </p:cNvSpPr>
          <p:nvPr/>
        </p:nvSpPr>
        <p:spPr>
          <a:xfrm>
            <a:off x="9182100" y="2247900"/>
            <a:ext cx="2400300" cy="228600"/>
          </a:xfrm>
          <a:prstGeom prst="rect">
            <a:avLst/>
          </a:prstGeom>
          <a:noFill/>
          <a:ln w="0">
            <a:noFill/>
            <a:prstDash val="solid"/>
          </a:ln>
        </p:spPr>
        <p:txBody>
          <a:bodyPr wrap="square" lIns="0" tIns="0" rIns="0" bIns="0" anchor="ctr">
            <a:normAutofit/>
          </a:bodyPr>
          <a:lstStyle/>
          <a:p>
            <a:pPr algn="ctr">
              <a:buNone/>
              <a:defRPr sz="1050" b="1">
                <a:solidFill>
                  <a:srgbClr val="9B6500"/>
                </a:solidFill>
                <a:latin typeface="Aptos"/>
                <a:ea typeface="Aptos"/>
                <a:cs typeface="Aptos"/>
              </a:defRPr>
            </a:pPr>
            <a:r>
              <a:rPr sz="1050" b="1">
                <a:solidFill>
                  <a:srgbClr val="9B6500"/>
                </a:solidFill>
                <a:latin typeface="Aptos"/>
                <a:ea typeface="Aptos"/>
                <a:cs typeface="Aptos"/>
              </a:rPr>
              <a:t>2023</a:t>
            </a:r>
          </a:p>
        </p:txBody>
      </p:sp>
      <p:sp>
        <p:nvSpPr>
          <p:cNvPr id="82" name="timeline-node-3">
            <a:extLst>
              <a:ext uri="{FF2B5EF4-FFF2-40B4-BE49-F238E27FC236}">
                <a16:creationId xmlns:a16="http://schemas.microsoft.com/office/drawing/2014/main" id="{9F3A3B89-4C80-4E48-BF4C-32CBA188E1A9}"/>
              </a:ext>
            </a:extLst>
          </p:cNvPr>
          <p:cNvSpPr>
            <a:spLocks noGrp="1"/>
          </p:cNvSpPr>
          <p:nvPr/>
        </p:nvSpPr>
        <p:spPr>
          <a:xfrm>
            <a:off x="10272713" y="2500313"/>
            <a:ext cx="219075" cy="219075"/>
          </a:xfrm>
          <a:prstGeom prst="ellipse">
            <a:avLst/>
          </a:prstGeom>
          <a:solidFill>
            <a:srgbClr val="9B6500"/>
          </a:solidFill>
          <a:ln w="28575">
            <a:solidFill>
              <a:srgbClr val="FFFFFF"/>
            </a:solidFill>
            <a:prstDash val="solid"/>
          </a:ln>
        </p:spPr>
      </p:sp>
      <p:sp>
        <p:nvSpPr>
          <p:cNvPr id="83" name="timeline-name-3">
            <a:extLst>
              <a:ext uri="{FF2B5EF4-FFF2-40B4-BE49-F238E27FC236}">
                <a16:creationId xmlns:a16="http://schemas.microsoft.com/office/drawing/2014/main" id="{0C586B31-09BF-4EBE-B739-83B42164D72D}"/>
              </a:ext>
            </a:extLst>
          </p:cNvPr>
          <p:cNvSpPr>
            <a:spLocks noGrp="1"/>
          </p:cNvSpPr>
          <p:nvPr/>
        </p:nvSpPr>
        <p:spPr>
          <a:xfrm>
            <a:off x="9182100" y="2743200"/>
            <a:ext cx="2400300" cy="295275"/>
          </a:xfrm>
          <a:prstGeom prst="rect">
            <a:avLst/>
          </a:prstGeom>
          <a:noFill/>
          <a:ln w="0">
            <a:noFill/>
            <a:prstDash val="solid"/>
          </a:ln>
        </p:spPr>
        <p:txBody>
          <a:bodyPr wrap="square" lIns="0" tIns="0" rIns="0" bIns="0" anchor="ctr">
            <a:normAutofit/>
          </a:bodyPr>
          <a:lstStyle/>
          <a:p>
            <a:pPr algn="ctr">
              <a:buNone/>
              <a:defRPr sz="1350" b="1">
                <a:solidFill>
                  <a:srgbClr val="9B6500"/>
                </a:solidFill>
                <a:latin typeface="Aptos"/>
                <a:ea typeface="Aptos"/>
                <a:cs typeface="Aptos"/>
              </a:defRPr>
            </a:pPr>
            <a:r>
              <a:rPr sz="1350" b="1">
                <a:solidFill>
                  <a:srgbClr val="9B6500"/>
                </a:solidFill>
                <a:latin typeface="Aptos"/>
                <a:ea typeface="Aptos"/>
                <a:cs typeface="Aptos"/>
              </a:rPr>
              <a:t>Data Act</a:t>
            </a:r>
          </a:p>
        </p:txBody>
      </p:sp>
      <p:sp>
        <p:nvSpPr>
          <p:cNvPr id="84" name="timeline-desc-3">
            <a:extLst>
              <a:ext uri="{FF2B5EF4-FFF2-40B4-BE49-F238E27FC236}">
                <a16:creationId xmlns:a16="http://schemas.microsoft.com/office/drawing/2014/main" id="{F0B2B55A-1DF9-40F7-8CF8-3C12F6730CF6}"/>
              </a:ext>
            </a:extLst>
          </p:cNvPr>
          <p:cNvSpPr>
            <a:spLocks noGrp="1"/>
          </p:cNvSpPr>
          <p:nvPr/>
        </p:nvSpPr>
        <p:spPr>
          <a:xfrm>
            <a:off x="9105900" y="3323796"/>
            <a:ext cx="2400300" cy="457200"/>
          </a:xfrm>
          <a:prstGeom prst="rect">
            <a:avLst/>
          </a:prstGeom>
          <a:noFill/>
          <a:ln w="0">
            <a:noFill/>
            <a:prstDash val="solid"/>
          </a:ln>
        </p:spPr>
        <p:txBody>
          <a:bodyPr wrap="square" lIns="0" tIns="0" rIns="0" bIns="0" anchor="ctr">
            <a:normAutofit/>
          </a:bodyPr>
          <a:lstStyle/>
          <a:p>
            <a:pPr algn="ctr">
              <a:buNone/>
              <a:defRPr sz="1088" b="1">
                <a:solidFill>
                  <a:srgbClr val="10242E"/>
                </a:solidFill>
                <a:latin typeface="Aptos"/>
                <a:ea typeface="Aptos"/>
                <a:cs typeface="Aptos"/>
              </a:defRPr>
            </a:pPr>
            <a:r>
              <a:rPr sz="1400" b="1">
                <a:solidFill>
                  <a:srgbClr val="10242E"/>
                </a:solidFill>
                <a:latin typeface="Aptos"/>
                <a:ea typeface="Aptos"/>
                <a:cs typeface="Aptos"/>
              </a:rPr>
              <a:t>Eszközadat-hozzáférés • tisztességes megosztás</a:t>
            </a:r>
          </a:p>
        </p:txBody>
      </p:sp>
      <p:sp>
        <p:nvSpPr>
          <p:cNvPr id="85" name="timeline-sub-3">
            <a:extLst>
              <a:ext uri="{FF2B5EF4-FFF2-40B4-BE49-F238E27FC236}">
                <a16:creationId xmlns:a16="http://schemas.microsoft.com/office/drawing/2014/main" id="{886DE9AF-D875-4485-98BE-CDF916BCE636}"/>
              </a:ext>
            </a:extLst>
          </p:cNvPr>
          <p:cNvSpPr>
            <a:spLocks noGrp="1"/>
          </p:cNvSpPr>
          <p:nvPr/>
        </p:nvSpPr>
        <p:spPr>
          <a:xfrm>
            <a:off x="9190005" y="3897630"/>
            <a:ext cx="2400300" cy="495300"/>
          </a:xfrm>
          <a:prstGeom prst="rect">
            <a:avLst/>
          </a:prstGeom>
          <a:noFill/>
          <a:ln w="0">
            <a:noFill/>
            <a:prstDash val="solid"/>
          </a:ln>
        </p:spPr>
        <p:txBody>
          <a:bodyPr wrap="square" lIns="0" tIns="0" rIns="0" bIns="0" anchor="ctr">
            <a:normAutofit/>
          </a:bodyPr>
          <a:lstStyle/>
          <a:p>
            <a:pPr algn="ctr">
              <a:buNone/>
              <a:defRPr sz="1013" b="0">
                <a:solidFill>
                  <a:srgbClr val="536873"/>
                </a:solidFill>
                <a:latin typeface="Aptos"/>
                <a:ea typeface="Aptos"/>
                <a:cs typeface="Aptos"/>
              </a:defRPr>
            </a:pPr>
            <a:r>
              <a:rPr sz="1100" b="1" i="1">
                <a:solidFill>
                  <a:srgbClr val="536873"/>
                </a:solidFill>
                <a:latin typeface="Aptos"/>
                <a:ea typeface="Aptos"/>
                <a:cs typeface="Aptos"/>
              </a:rPr>
              <a:t>Adathozzáférési és felhőváltási horizontális szabályok.</a:t>
            </a:r>
          </a:p>
        </p:txBody>
      </p:sp>
      <p:sp>
        <p:nvSpPr>
          <p:cNvPr id="86" name="timeline-year-4">
            <a:extLst>
              <a:ext uri="{FF2B5EF4-FFF2-40B4-BE49-F238E27FC236}">
                <a16:creationId xmlns:a16="http://schemas.microsoft.com/office/drawing/2014/main" id="{054458FA-1C12-496D-A44B-E89F849101A7}"/>
              </a:ext>
            </a:extLst>
          </p:cNvPr>
          <p:cNvSpPr>
            <a:spLocks noGrp="1"/>
          </p:cNvSpPr>
          <p:nvPr/>
        </p:nvSpPr>
        <p:spPr>
          <a:xfrm>
            <a:off x="12182475" y="2247900"/>
            <a:ext cx="2400300" cy="228600"/>
          </a:xfrm>
          <a:prstGeom prst="rect">
            <a:avLst/>
          </a:prstGeom>
          <a:noFill/>
          <a:ln w="0">
            <a:noFill/>
            <a:prstDash val="solid"/>
          </a:ln>
        </p:spPr>
        <p:txBody>
          <a:bodyPr wrap="square" lIns="0" tIns="0" rIns="0" bIns="0" anchor="ctr">
            <a:normAutofit/>
          </a:bodyPr>
          <a:lstStyle/>
          <a:p>
            <a:pPr algn="ctr">
              <a:buNone/>
              <a:defRPr sz="1050" b="1">
                <a:solidFill>
                  <a:srgbClr val="092D3E"/>
                </a:solidFill>
                <a:latin typeface="Aptos"/>
                <a:ea typeface="Aptos"/>
                <a:cs typeface="Aptos"/>
              </a:defRPr>
            </a:pPr>
            <a:r>
              <a:rPr sz="1050" b="1">
                <a:solidFill>
                  <a:srgbClr val="092D3E"/>
                </a:solidFill>
                <a:latin typeface="Aptos"/>
                <a:ea typeface="Aptos"/>
                <a:cs typeface="Aptos"/>
              </a:rPr>
              <a:t>2025</a:t>
            </a:r>
          </a:p>
        </p:txBody>
      </p:sp>
      <p:sp>
        <p:nvSpPr>
          <p:cNvPr id="87" name="timeline-node-4">
            <a:extLst>
              <a:ext uri="{FF2B5EF4-FFF2-40B4-BE49-F238E27FC236}">
                <a16:creationId xmlns:a16="http://schemas.microsoft.com/office/drawing/2014/main" id="{A62DBC1D-4229-45ED-9EE5-7347D099C49B}"/>
              </a:ext>
            </a:extLst>
          </p:cNvPr>
          <p:cNvSpPr>
            <a:spLocks noGrp="1"/>
          </p:cNvSpPr>
          <p:nvPr/>
        </p:nvSpPr>
        <p:spPr>
          <a:xfrm>
            <a:off x="13273088" y="2500313"/>
            <a:ext cx="219075" cy="219075"/>
          </a:xfrm>
          <a:prstGeom prst="ellipse">
            <a:avLst/>
          </a:prstGeom>
          <a:solidFill>
            <a:srgbClr val="092D3E"/>
          </a:solidFill>
          <a:ln w="28575">
            <a:solidFill>
              <a:srgbClr val="FFFFFF"/>
            </a:solidFill>
            <a:prstDash val="solid"/>
          </a:ln>
        </p:spPr>
      </p:sp>
      <p:sp>
        <p:nvSpPr>
          <p:cNvPr id="88" name="timeline-name-4">
            <a:extLst>
              <a:ext uri="{FF2B5EF4-FFF2-40B4-BE49-F238E27FC236}">
                <a16:creationId xmlns:a16="http://schemas.microsoft.com/office/drawing/2014/main" id="{BE274DBF-2FCA-4784-AD74-BDF5C5F2DE79}"/>
              </a:ext>
            </a:extLst>
          </p:cNvPr>
          <p:cNvSpPr>
            <a:spLocks noGrp="1"/>
          </p:cNvSpPr>
          <p:nvPr/>
        </p:nvSpPr>
        <p:spPr>
          <a:xfrm>
            <a:off x="12196953" y="2757392"/>
            <a:ext cx="2400300" cy="295275"/>
          </a:xfrm>
          <a:prstGeom prst="rect">
            <a:avLst/>
          </a:prstGeom>
          <a:noFill/>
          <a:ln w="0">
            <a:noFill/>
            <a:prstDash val="solid"/>
          </a:ln>
        </p:spPr>
        <p:txBody>
          <a:bodyPr wrap="square" lIns="0" tIns="0" rIns="0" bIns="0" anchor="ctr">
            <a:normAutofit/>
          </a:bodyPr>
          <a:lstStyle/>
          <a:p>
            <a:pPr algn="ctr">
              <a:buNone/>
              <a:defRPr sz="1350" b="1">
                <a:solidFill>
                  <a:srgbClr val="092D3E"/>
                </a:solidFill>
                <a:latin typeface="Aptos"/>
                <a:ea typeface="Aptos"/>
                <a:cs typeface="Aptos"/>
              </a:defRPr>
            </a:pPr>
            <a:r>
              <a:rPr sz="1350" b="1">
                <a:solidFill>
                  <a:srgbClr val="092D3E"/>
                </a:solidFill>
                <a:latin typeface="Aptos"/>
                <a:ea typeface="Aptos"/>
                <a:cs typeface="Aptos"/>
              </a:rPr>
              <a:t>EHDS</a:t>
            </a:r>
          </a:p>
        </p:txBody>
      </p:sp>
      <p:sp>
        <p:nvSpPr>
          <p:cNvPr id="89" name="timeline-desc-4">
            <a:extLst>
              <a:ext uri="{FF2B5EF4-FFF2-40B4-BE49-F238E27FC236}">
                <a16:creationId xmlns:a16="http://schemas.microsoft.com/office/drawing/2014/main" id="{3D2740E4-51DC-4264-8596-4DEBDE05D3EB}"/>
              </a:ext>
            </a:extLst>
          </p:cNvPr>
          <p:cNvSpPr>
            <a:spLocks noGrp="1"/>
          </p:cNvSpPr>
          <p:nvPr/>
        </p:nvSpPr>
        <p:spPr>
          <a:xfrm>
            <a:off x="12196953" y="3363373"/>
            <a:ext cx="2400300" cy="457200"/>
          </a:xfrm>
          <a:prstGeom prst="rect">
            <a:avLst/>
          </a:prstGeom>
          <a:noFill/>
          <a:ln w="0">
            <a:noFill/>
            <a:prstDash val="solid"/>
          </a:ln>
        </p:spPr>
        <p:txBody>
          <a:bodyPr wrap="square" lIns="0" tIns="0" rIns="0" bIns="0" anchor="ctr">
            <a:noAutofit/>
          </a:bodyPr>
          <a:lstStyle/>
          <a:p>
            <a:pPr algn="ctr">
              <a:buNone/>
              <a:defRPr sz="1088" b="1">
                <a:solidFill>
                  <a:srgbClr val="10242E"/>
                </a:solidFill>
                <a:latin typeface="Aptos"/>
                <a:ea typeface="Aptos"/>
                <a:cs typeface="Aptos"/>
              </a:defRPr>
            </a:pPr>
            <a:r>
              <a:rPr sz="1400" b="1">
                <a:solidFill>
                  <a:srgbClr val="10242E"/>
                </a:solidFill>
                <a:latin typeface="Aptos"/>
                <a:ea typeface="Aptos"/>
                <a:cs typeface="Aptos"/>
              </a:rPr>
              <a:t>Betegjogok • EHR/EEHRxF • elsődleges és másodlagos használat</a:t>
            </a:r>
          </a:p>
        </p:txBody>
      </p:sp>
      <p:sp>
        <p:nvSpPr>
          <p:cNvPr id="90" name="timeline-sub-4">
            <a:extLst>
              <a:ext uri="{FF2B5EF4-FFF2-40B4-BE49-F238E27FC236}">
                <a16:creationId xmlns:a16="http://schemas.microsoft.com/office/drawing/2014/main" id="{E817370B-EA35-4C41-BE1E-14951260F9D6}"/>
              </a:ext>
            </a:extLst>
          </p:cNvPr>
          <p:cNvSpPr>
            <a:spLocks noGrp="1"/>
          </p:cNvSpPr>
          <p:nvPr/>
        </p:nvSpPr>
        <p:spPr>
          <a:xfrm>
            <a:off x="12196953" y="3867150"/>
            <a:ext cx="2400300" cy="495300"/>
          </a:xfrm>
          <a:prstGeom prst="rect">
            <a:avLst/>
          </a:prstGeom>
          <a:noFill/>
          <a:ln w="0">
            <a:noFill/>
            <a:prstDash val="solid"/>
          </a:ln>
        </p:spPr>
        <p:txBody>
          <a:bodyPr wrap="square" lIns="0" tIns="0" rIns="0" bIns="0" anchor="ctr">
            <a:normAutofit/>
          </a:bodyPr>
          <a:lstStyle/>
          <a:p>
            <a:pPr algn="ctr">
              <a:buNone/>
              <a:defRPr sz="1013" b="0">
                <a:solidFill>
                  <a:srgbClr val="536873"/>
                </a:solidFill>
                <a:latin typeface="Aptos"/>
                <a:ea typeface="Aptos"/>
                <a:cs typeface="Aptos"/>
              </a:defRPr>
            </a:pPr>
            <a:r>
              <a:rPr sz="1100" b="1" i="1">
                <a:solidFill>
                  <a:srgbClr val="536873"/>
                </a:solidFill>
                <a:latin typeface="Aptos"/>
                <a:ea typeface="Aptos"/>
                <a:cs typeface="Aptos"/>
              </a:rPr>
              <a:t>Az egészségügyi ágazat közös szabályozási és infrastruktúra-rendje.</a:t>
            </a:r>
          </a:p>
        </p:txBody>
      </p:sp>
      <p:sp>
        <p:nvSpPr>
          <p:cNvPr id="91" name="fair-expansion">
            <a:extLst>
              <a:ext uri="{FF2B5EF4-FFF2-40B4-BE49-F238E27FC236}">
                <a16:creationId xmlns:a16="http://schemas.microsoft.com/office/drawing/2014/main" id="{FE920776-F40F-494B-BDB3-D71EBF0C79BF}"/>
              </a:ext>
            </a:extLst>
          </p:cNvPr>
          <p:cNvSpPr>
            <a:spLocks noGrp="1"/>
          </p:cNvSpPr>
          <p:nvPr/>
        </p:nvSpPr>
        <p:spPr>
          <a:xfrm>
            <a:off x="2543175" y="1916431"/>
            <a:ext cx="5004054" cy="307181"/>
          </a:xfrm>
          <a:prstGeom prst="rect">
            <a:avLst/>
          </a:prstGeom>
          <a:noFill/>
          <a:ln w="0">
            <a:noFill/>
            <a:prstDash val="solid"/>
          </a:ln>
        </p:spPr>
        <p:txBody>
          <a:bodyPr wrap="square" lIns="0" tIns="0" rIns="0" bIns="0" anchor="ctr">
            <a:noAutofit/>
          </a:bodyPr>
          <a:lstStyle/>
          <a:p>
            <a:pPr algn="ctr">
              <a:buNone/>
              <a:defRPr sz="938" b="1">
                <a:solidFill>
                  <a:srgbClr val="66569D"/>
                </a:solidFill>
                <a:latin typeface="Aptos"/>
                <a:ea typeface="Aptos"/>
                <a:cs typeface="Aptos"/>
              </a:defRPr>
            </a:pPr>
            <a:r>
              <a:rPr sz="1200" b="1">
                <a:solidFill>
                  <a:srgbClr val="66569D"/>
                </a:solidFill>
                <a:latin typeface="Aptos"/>
                <a:ea typeface="Aptos"/>
                <a:cs typeface="Aptos"/>
              </a:rPr>
              <a:t>F.A.I.R. =  Findable • Accessible • Interoperable • Reusable</a:t>
            </a:r>
          </a:p>
        </p:txBody>
      </p:sp>
      <p:sp>
        <p:nvSpPr>
          <p:cNvPr id="92" name="content-divider">
            <a:extLst>
              <a:ext uri="{FF2B5EF4-FFF2-40B4-BE49-F238E27FC236}">
                <a16:creationId xmlns:a16="http://schemas.microsoft.com/office/drawing/2014/main" id="{573F526A-B117-47F5-B943-E8E2D9CAA881}"/>
              </a:ext>
            </a:extLst>
          </p:cNvPr>
          <p:cNvSpPr>
            <a:spLocks noGrp="1"/>
          </p:cNvSpPr>
          <p:nvPr/>
        </p:nvSpPr>
        <p:spPr>
          <a:xfrm>
            <a:off x="609600" y="4495800"/>
            <a:ext cx="14020800" cy="19050"/>
          </a:xfrm>
          <a:prstGeom prst="rect">
            <a:avLst/>
          </a:prstGeom>
          <a:solidFill>
            <a:srgbClr val="C8D7DD"/>
          </a:solidFill>
          <a:ln w="0">
            <a:noFill/>
            <a:prstDash val="solid"/>
          </a:ln>
        </p:spPr>
      </p:sp>
      <p:sp>
        <p:nvSpPr>
          <p:cNvPr id="93" name="questions-accent">
            <a:extLst>
              <a:ext uri="{FF2B5EF4-FFF2-40B4-BE49-F238E27FC236}">
                <a16:creationId xmlns:a16="http://schemas.microsoft.com/office/drawing/2014/main" id="{5F7FB961-158B-4EE1-A8D2-B50DE973512C}"/>
              </a:ext>
            </a:extLst>
          </p:cNvPr>
          <p:cNvSpPr>
            <a:spLocks noGrp="1"/>
          </p:cNvSpPr>
          <p:nvPr/>
        </p:nvSpPr>
        <p:spPr>
          <a:xfrm>
            <a:off x="609600" y="4762500"/>
            <a:ext cx="57150" cy="2400300"/>
          </a:xfrm>
          <a:prstGeom prst="roundRect">
            <a:avLst>
              <a:gd name="adj" fmla="val 50000"/>
            </a:avLst>
          </a:prstGeom>
          <a:solidFill>
            <a:srgbClr val="2E6F95"/>
          </a:solidFill>
          <a:ln w="0">
            <a:noFill/>
            <a:prstDash val="solid"/>
          </a:ln>
        </p:spPr>
      </p:sp>
      <p:sp>
        <p:nvSpPr>
          <p:cNvPr id="94" name="questions-title">
            <a:extLst>
              <a:ext uri="{FF2B5EF4-FFF2-40B4-BE49-F238E27FC236}">
                <a16:creationId xmlns:a16="http://schemas.microsoft.com/office/drawing/2014/main" id="{2E99C695-3FE6-48AF-A24B-E35692E5E70D}"/>
              </a:ext>
            </a:extLst>
          </p:cNvPr>
          <p:cNvSpPr>
            <a:spLocks noGrp="1"/>
          </p:cNvSpPr>
          <p:nvPr/>
        </p:nvSpPr>
        <p:spPr>
          <a:xfrm>
            <a:off x="838200" y="4914900"/>
            <a:ext cx="3181350" cy="285750"/>
          </a:xfrm>
          <a:prstGeom prst="rect">
            <a:avLst/>
          </a:prstGeom>
          <a:noFill/>
          <a:ln w="0">
            <a:noFill/>
            <a:prstDash val="solid"/>
          </a:ln>
        </p:spPr>
        <p:txBody>
          <a:bodyPr wrap="square" lIns="0" tIns="0" rIns="0" bIns="0" anchor="ctr">
            <a:normAutofit/>
          </a:bodyPr>
          <a:lstStyle/>
          <a:p>
            <a:pPr algn="l">
              <a:buNone/>
              <a:defRPr sz="1425" b="1">
                <a:solidFill>
                  <a:srgbClr val="2E6F95"/>
                </a:solidFill>
                <a:latin typeface="Aptos"/>
                <a:ea typeface="Aptos"/>
                <a:cs typeface="Aptos"/>
              </a:defRPr>
            </a:pPr>
            <a:r>
              <a:rPr sz="1425" b="1">
                <a:solidFill>
                  <a:srgbClr val="2E6F95"/>
                </a:solidFill>
                <a:latin typeface="Aptos"/>
                <a:ea typeface="Aptos"/>
                <a:cs typeface="Aptos"/>
              </a:rPr>
              <a:t>Három intézményi kérdés</a:t>
            </a:r>
          </a:p>
        </p:txBody>
      </p:sp>
      <p:sp>
        <p:nvSpPr>
          <p:cNvPr id="95" name="question-dot-0">
            <a:extLst>
              <a:ext uri="{FF2B5EF4-FFF2-40B4-BE49-F238E27FC236}">
                <a16:creationId xmlns:a16="http://schemas.microsoft.com/office/drawing/2014/main" id="{647044E9-F342-4172-B332-9024E7EFD135}"/>
              </a:ext>
            </a:extLst>
          </p:cNvPr>
          <p:cNvSpPr>
            <a:spLocks noGrp="1"/>
          </p:cNvSpPr>
          <p:nvPr/>
        </p:nvSpPr>
        <p:spPr>
          <a:xfrm>
            <a:off x="862013" y="5376863"/>
            <a:ext cx="276225" cy="276225"/>
          </a:xfrm>
          <a:prstGeom prst="ellipse">
            <a:avLst/>
          </a:prstGeom>
          <a:solidFill>
            <a:srgbClr val="00A6A6"/>
          </a:solidFill>
          <a:ln w="28575">
            <a:solidFill>
              <a:srgbClr val="FFFFFF"/>
            </a:solidFill>
            <a:prstDash val="solid"/>
          </a:ln>
        </p:spPr>
      </p:sp>
      <p:sp>
        <p:nvSpPr>
          <p:cNvPr id="96" name="question-num-0">
            <a:extLst>
              <a:ext uri="{FF2B5EF4-FFF2-40B4-BE49-F238E27FC236}">
                <a16:creationId xmlns:a16="http://schemas.microsoft.com/office/drawing/2014/main" id="{589CF1A7-2B10-4AF4-B337-F37645901499}"/>
              </a:ext>
            </a:extLst>
          </p:cNvPr>
          <p:cNvSpPr>
            <a:spLocks noGrp="1"/>
          </p:cNvSpPr>
          <p:nvPr/>
        </p:nvSpPr>
        <p:spPr>
          <a:xfrm>
            <a:off x="895350" y="5381625"/>
            <a:ext cx="209550" cy="266700"/>
          </a:xfrm>
          <a:prstGeom prst="rect">
            <a:avLst/>
          </a:prstGeom>
          <a:noFill/>
          <a:ln w="0">
            <a:noFill/>
            <a:prstDash val="solid"/>
          </a:ln>
        </p:spPr>
        <p:txBody>
          <a:bodyPr wrap="square" lIns="0" tIns="0" rIns="0" bIns="0" anchor="ctr">
            <a:normAutofit/>
          </a:bodyPr>
          <a:lstStyle/>
          <a:p>
            <a:pPr algn="ctr">
              <a:buNone/>
              <a:defRPr sz="975" b="1">
                <a:solidFill>
                  <a:srgbClr val="FFFFFF"/>
                </a:solidFill>
                <a:latin typeface="Aptos"/>
                <a:ea typeface="Aptos"/>
                <a:cs typeface="Aptos"/>
              </a:defRPr>
            </a:pPr>
            <a:r>
              <a:rPr sz="975" b="1">
                <a:solidFill>
                  <a:srgbClr val="FFFFFF"/>
                </a:solidFill>
                <a:latin typeface="Aptos"/>
                <a:ea typeface="Aptos"/>
                <a:cs typeface="Aptos"/>
              </a:rPr>
              <a:t>1</a:t>
            </a:r>
          </a:p>
        </p:txBody>
      </p:sp>
      <p:sp>
        <p:nvSpPr>
          <p:cNvPr id="97" name="question-head-0">
            <a:extLst>
              <a:ext uri="{FF2B5EF4-FFF2-40B4-BE49-F238E27FC236}">
                <a16:creationId xmlns:a16="http://schemas.microsoft.com/office/drawing/2014/main" id="{36D8AF81-E4F8-4406-AE06-ACACE47655DF}"/>
              </a:ext>
            </a:extLst>
          </p:cNvPr>
          <p:cNvSpPr>
            <a:spLocks noGrp="1"/>
          </p:cNvSpPr>
          <p:nvPr/>
        </p:nvSpPr>
        <p:spPr>
          <a:xfrm>
            <a:off x="1257300" y="5305425"/>
            <a:ext cx="2571750" cy="257175"/>
          </a:xfrm>
          <a:prstGeom prst="rect">
            <a:avLst/>
          </a:prstGeom>
          <a:noFill/>
          <a:ln w="0">
            <a:noFill/>
            <a:prstDash val="solid"/>
          </a:ln>
        </p:spPr>
        <p:txBody>
          <a:bodyPr wrap="square" lIns="0" tIns="0" rIns="0" bIns="0" anchor="ctr">
            <a:normAutofit/>
          </a:bodyPr>
          <a:lstStyle/>
          <a:p>
            <a:pPr algn="l">
              <a:buNone/>
              <a:defRPr sz="1275" b="1">
                <a:solidFill>
                  <a:srgbClr val="092D3E"/>
                </a:solidFill>
                <a:latin typeface="Aptos"/>
                <a:ea typeface="Aptos"/>
                <a:cs typeface="Aptos"/>
              </a:defRPr>
            </a:pPr>
            <a:r>
              <a:rPr sz="1275" b="1">
                <a:solidFill>
                  <a:srgbClr val="092D3E"/>
                </a:solidFill>
                <a:latin typeface="Aptos"/>
                <a:ea typeface="Aptos"/>
                <a:cs typeface="Aptos"/>
              </a:rPr>
              <a:t>Mi van meg?</a:t>
            </a:r>
          </a:p>
        </p:txBody>
      </p:sp>
      <p:sp>
        <p:nvSpPr>
          <p:cNvPr id="98" name="question-sub-0">
            <a:extLst>
              <a:ext uri="{FF2B5EF4-FFF2-40B4-BE49-F238E27FC236}">
                <a16:creationId xmlns:a16="http://schemas.microsoft.com/office/drawing/2014/main" id="{80EDCBC4-623C-43FE-AB58-3404CE55E617}"/>
              </a:ext>
            </a:extLst>
          </p:cNvPr>
          <p:cNvSpPr>
            <a:spLocks noGrp="1"/>
          </p:cNvSpPr>
          <p:nvPr/>
        </p:nvSpPr>
        <p:spPr>
          <a:xfrm>
            <a:off x="1257300" y="5562600"/>
            <a:ext cx="2571750" cy="228600"/>
          </a:xfrm>
          <a:prstGeom prst="rect">
            <a:avLst/>
          </a:prstGeom>
          <a:noFill/>
          <a:ln w="0">
            <a:noFill/>
            <a:prstDash val="solid"/>
          </a:ln>
        </p:spPr>
        <p:txBody>
          <a:bodyPr wrap="square" lIns="0" tIns="0" rIns="0" bIns="0" anchor="ctr">
            <a:normAutofit/>
          </a:bodyPr>
          <a:lstStyle/>
          <a:p>
            <a:pPr algn="l">
              <a:buNone/>
              <a:defRPr sz="1050" b="0">
                <a:solidFill>
                  <a:srgbClr val="536873"/>
                </a:solidFill>
                <a:latin typeface="Aptos"/>
                <a:ea typeface="Aptos"/>
                <a:cs typeface="Aptos"/>
              </a:defRPr>
            </a:pPr>
            <a:r>
              <a:rPr sz="1050" b="0">
                <a:solidFill>
                  <a:srgbClr val="536873"/>
                </a:solidFill>
                <a:latin typeface="Aptos"/>
                <a:ea typeface="Aptos"/>
                <a:cs typeface="Aptos"/>
              </a:rPr>
              <a:t>teljesség és forrásrendszer</a:t>
            </a:r>
          </a:p>
        </p:txBody>
      </p:sp>
      <p:sp>
        <p:nvSpPr>
          <p:cNvPr id="99" name="question-dot-1">
            <a:extLst>
              <a:ext uri="{FF2B5EF4-FFF2-40B4-BE49-F238E27FC236}">
                <a16:creationId xmlns:a16="http://schemas.microsoft.com/office/drawing/2014/main" id="{D23CF566-7428-44BB-B2D8-4C63572B6DE6}"/>
              </a:ext>
            </a:extLst>
          </p:cNvPr>
          <p:cNvSpPr>
            <a:spLocks noGrp="1"/>
          </p:cNvSpPr>
          <p:nvPr/>
        </p:nvSpPr>
        <p:spPr>
          <a:xfrm>
            <a:off x="862013" y="5957888"/>
            <a:ext cx="276225" cy="276225"/>
          </a:xfrm>
          <a:prstGeom prst="ellipse">
            <a:avLst/>
          </a:prstGeom>
          <a:solidFill>
            <a:srgbClr val="00A6A6"/>
          </a:solidFill>
          <a:ln w="28575">
            <a:solidFill>
              <a:srgbClr val="FFFFFF"/>
            </a:solidFill>
            <a:prstDash val="solid"/>
          </a:ln>
        </p:spPr>
      </p:sp>
      <p:sp>
        <p:nvSpPr>
          <p:cNvPr id="100" name="question-num-1">
            <a:extLst>
              <a:ext uri="{FF2B5EF4-FFF2-40B4-BE49-F238E27FC236}">
                <a16:creationId xmlns:a16="http://schemas.microsoft.com/office/drawing/2014/main" id="{3EC2FD35-B380-4E6B-B949-06583E406909}"/>
              </a:ext>
            </a:extLst>
          </p:cNvPr>
          <p:cNvSpPr>
            <a:spLocks noGrp="1"/>
          </p:cNvSpPr>
          <p:nvPr/>
        </p:nvSpPr>
        <p:spPr>
          <a:xfrm>
            <a:off x="895350" y="5962650"/>
            <a:ext cx="209550" cy="266700"/>
          </a:xfrm>
          <a:prstGeom prst="rect">
            <a:avLst/>
          </a:prstGeom>
          <a:noFill/>
          <a:ln w="0">
            <a:noFill/>
            <a:prstDash val="solid"/>
          </a:ln>
        </p:spPr>
        <p:txBody>
          <a:bodyPr wrap="square" lIns="0" tIns="0" rIns="0" bIns="0" anchor="ctr">
            <a:normAutofit/>
          </a:bodyPr>
          <a:lstStyle/>
          <a:p>
            <a:pPr algn="ctr">
              <a:buNone/>
              <a:defRPr sz="975" b="1">
                <a:solidFill>
                  <a:srgbClr val="FFFFFF"/>
                </a:solidFill>
                <a:latin typeface="Aptos"/>
                <a:ea typeface="Aptos"/>
                <a:cs typeface="Aptos"/>
              </a:defRPr>
            </a:pPr>
            <a:r>
              <a:rPr sz="975" b="1">
                <a:solidFill>
                  <a:srgbClr val="FFFFFF"/>
                </a:solidFill>
                <a:latin typeface="Aptos"/>
                <a:ea typeface="Aptos"/>
                <a:cs typeface="Aptos"/>
              </a:rPr>
              <a:t>2</a:t>
            </a:r>
          </a:p>
        </p:txBody>
      </p:sp>
      <p:sp>
        <p:nvSpPr>
          <p:cNvPr id="101" name="question-head-1">
            <a:extLst>
              <a:ext uri="{FF2B5EF4-FFF2-40B4-BE49-F238E27FC236}">
                <a16:creationId xmlns:a16="http://schemas.microsoft.com/office/drawing/2014/main" id="{E6D59A25-7126-4620-AC17-4743900EC197}"/>
              </a:ext>
            </a:extLst>
          </p:cNvPr>
          <p:cNvSpPr>
            <a:spLocks noGrp="1"/>
          </p:cNvSpPr>
          <p:nvPr/>
        </p:nvSpPr>
        <p:spPr>
          <a:xfrm>
            <a:off x="1257300" y="5886450"/>
            <a:ext cx="2571750" cy="257175"/>
          </a:xfrm>
          <a:prstGeom prst="rect">
            <a:avLst/>
          </a:prstGeom>
          <a:noFill/>
          <a:ln w="0">
            <a:noFill/>
            <a:prstDash val="solid"/>
          </a:ln>
        </p:spPr>
        <p:txBody>
          <a:bodyPr wrap="square" lIns="0" tIns="0" rIns="0" bIns="0" anchor="ctr">
            <a:normAutofit/>
          </a:bodyPr>
          <a:lstStyle/>
          <a:p>
            <a:pPr algn="l">
              <a:buNone/>
              <a:defRPr sz="1275" b="1">
                <a:solidFill>
                  <a:srgbClr val="092D3E"/>
                </a:solidFill>
                <a:latin typeface="Aptos"/>
                <a:ea typeface="Aptos"/>
                <a:cs typeface="Aptos"/>
              </a:defRPr>
            </a:pPr>
            <a:r>
              <a:rPr sz="1275" b="1">
                <a:solidFill>
                  <a:srgbClr val="092D3E"/>
                </a:solidFill>
                <a:latin typeface="Aptos"/>
                <a:ea typeface="Aptos"/>
                <a:cs typeface="Aptos"/>
              </a:rPr>
              <a:t>Mit jelent?</a:t>
            </a:r>
          </a:p>
        </p:txBody>
      </p:sp>
      <p:sp>
        <p:nvSpPr>
          <p:cNvPr id="102" name="question-sub-1">
            <a:extLst>
              <a:ext uri="{FF2B5EF4-FFF2-40B4-BE49-F238E27FC236}">
                <a16:creationId xmlns:a16="http://schemas.microsoft.com/office/drawing/2014/main" id="{0F294C85-AC95-4D1C-970F-0D540EE4DB04}"/>
              </a:ext>
            </a:extLst>
          </p:cNvPr>
          <p:cNvSpPr>
            <a:spLocks noGrp="1"/>
          </p:cNvSpPr>
          <p:nvPr/>
        </p:nvSpPr>
        <p:spPr>
          <a:xfrm>
            <a:off x="1257300" y="6143625"/>
            <a:ext cx="2571750" cy="228600"/>
          </a:xfrm>
          <a:prstGeom prst="rect">
            <a:avLst/>
          </a:prstGeom>
          <a:noFill/>
          <a:ln w="0">
            <a:noFill/>
            <a:prstDash val="solid"/>
          </a:ln>
        </p:spPr>
        <p:txBody>
          <a:bodyPr wrap="square" lIns="0" tIns="0" rIns="0" bIns="0" anchor="ctr">
            <a:normAutofit/>
          </a:bodyPr>
          <a:lstStyle/>
          <a:p>
            <a:pPr algn="l">
              <a:buNone/>
              <a:defRPr sz="1050" b="0">
                <a:solidFill>
                  <a:srgbClr val="536873"/>
                </a:solidFill>
                <a:latin typeface="Aptos"/>
                <a:ea typeface="Aptos"/>
                <a:cs typeface="Aptos"/>
              </a:defRPr>
            </a:pPr>
            <a:r>
              <a:rPr sz="1050" b="0">
                <a:solidFill>
                  <a:srgbClr val="536873"/>
                </a:solidFill>
                <a:latin typeface="Aptos"/>
                <a:ea typeface="Aptos"/>
                <a:cs typeface="Aptos"/>
              </a:rPr>
              <a:t>kódok és közös szemantika</a:t>
            </a:r>
          </a:p>
        </p:txBody>
      </p:sp>
      <p:sp>
        <p:nvSpPr>
          <p:cNvPr id="103" name="question-dot-2">
            <a:extLst>
              <a:ext uri="{FF2B5EF4-FFF2-40B4-BE49-F238E27FC236}">
                <a16:creationId xmlns:a16="http://schemas.microsoft.com/office/drawing/2014/main" id="{0E9B497E-42A1-406F-9EF3-55EF9208598D}"/>
              </a:ext>
            </a:extLst>
          </p:cNvPr>
          <p:cNvSpPr>
            <a:spLocks noGrp="1"/>
          </p:cNvSpPr>
          <p:nvPr/>
        </p:nvSpPr>
        <p:spPr>
          <a:xfrm>
            <a:off x="862013" y="6538913"/>
            <a:ext cx="276225" cy="276225"/>
          </a:xfrm>
          <a:prstGeom prst="ellipse">
            <a:avLst/>
          </a:prstGeom>
          <a:solidFill>
            <a:srgbClr val="F3B23C"/>
          </a:solidFill>
          <a:ln w="28575">
            <a:solidFill>
              <a:srgbClr val="FFFFFF"/>
            </a:solidFill>
            <a:prstDash val="solid"/>
          </a:ln>
        </p:spPr>
      </p:sp>
      <p:sp>
        <p:nvSpPr>
          <p:cNvPr id="104" name="question-num-2">
            <a:extLst>
              <a:ext uri="{FF2B5EF4-FFF2-40B4-BE49-F238E27FC236}">
                <a16:creationId xmlns:a16="http://schemas.microsoft.com/office/drawing/2014/main" id="{9FEC7D1C-B5DC-427A-8516-56C6A1252BAA}"/>
              </a:ext>
            </a:extLst>
          </p:cNvPr>
          <p:cNvSpPr>
            <a:spLocks noGrp="1"/>
          </p:cNvSpPr>
          <p:nvPr/>
        </p:nvSpPr>
        <p:spPr>
          <a:xfrm>
            <a:off x="895350" y="6543675"/>
            <a:ext cx="209550" cy="266700"/>
          </a:xfrm>
          <a:prstGeom prst="rect">
            <a:avLst/>
          </a:prstGeom>
          <a:noFill/>
          <a:ln w="0">
            <a:noFill/>
            <a:prstDash val="solid"/>
          </a:ln>
        </p:spPr>
        <p:txBody>
          <a:bodyPr wrap="square" lIns="0" tIns="0" rIns="0" bIns="0" anchor="ctr">
            <a:normAutofit/>
          </a:bodyPr>
          <a:lstStyle/>
          <a:p>
            <a:pPr algn="ctr">
              <a:buNone/>
              <a:defRPr sz="975" b="1">
                <a:solidFill>
                  <a:srgbClr val="FFFFFF"/>
                </a:solidFill>
                <a:latin typeface="Aptos"/>
                <a:ea typeface="Aptos"/>
                <a:cs typeface="Aptos"/>
              </a:defRPr>
            </a:pPr>
            <a:r>
              <a:rPr sz="975" b="1">
                <a:solidFill>
                  <a:srgbClr val="FFFFFF"/>
                </a:solidFill>
                <a:latin typeface="Aptos"/>
                <a:ea typeface="Aptos"/>
                <a:cs typeface="Aptos"/>
              </a:rPr>
              <a:t>3</a:t>
            </a:r>
          </a:p>
        </p:txBody>
      </p:sp>
      <p:sp>
        <p:nvSpPr>
          <p:cNvPr id="105" name="question-head-2">
            <a:extLst>
              <a:ext uri="{FF2B5EF4-FFF2-40B4-BE49-F238E27FC236}">
                <a16:creationId xmlns:a16="http://schemas.microsoft.com/office/drawing/2014/main" id="{17768765-D997-4ACF-8433-6FE1158DAD82}"/>
              </a:ext>
            </a:extLst>
          </p:cNvPr>
          <p:cNvSpPr>
            <a:spLocks noGrp="1"/>
          </p:cNvSpPr>
          <p:nvPr/>
        </p:nvSpPr>
        <p:spPr>
          <a:xfrm>
            <a:off x="1257300" y="6467475"/>
            <a:ext cx="2571750" cy="257175"/>
          </a:xfrm>
          <a:prstGeom prst="rect">
            <a:avLst/>
          </a:prstGeom>
          <a:noFill/>
          <a:ln w="0">
            <a:noFill/>
            <a:prstDash val="solid"/>
          </a:ln>
        </p:spPr>
        <p:txBody>
          <a:bodyPr wrap="square" lIns="0" tIns="0" rIns="0" bIns="0" anchor="ctr">
            <a:normAutofit/>
          </a:bodyPr>
          <a:lstStyle/>
          <a:p>
            <a:pPr algn="l">
              <a:buNone/>
              <a:defRPr sz="1275" b="1">
                <a:solidFill>
                  <a:srgbClr val="092D3E"/>
                </a:solidFill>
                <a:latin typeface="Aptos"/>
                <a:ea typeface="Aptos"/>
                <a:cs typeface="Aptos"/>
              </a:defRPr>
            </a:pPr>
            <a:r>
              <a:rPr sz="1275" b="1">
                <a:solidFill>
                  <a:srgbClr val="092D3E"/>
                </a:solidFill>
                <a:latin typeface="Aptos"/>
                <a:ea typeface="Aptos"/>
                <a:cs typeface="Aptos"/>
              </a:rPr>
              <a:t>Használható-e?</a:t>
            </a:r>
          </a:p>
        </p:txBody>
      </p:sp>
      <p:sp>
        <p:nvSpPr>
          <p:cNvPr id="106" name="question-sub-2">
            <a:extLst>
              <a:ext uri="{FF2B5EF4-FFF2-40B4-BE49-F238E27FC236}">
                <a16:creationId xmlns:a16="http://schemas.microsoft.com/office/drawing/2014/main" id="{8F71633E-1E07-4325-9217-0EFE454EF437}"/>
              </a:ext>
            </a:extLst>
          </p:cNvPr>
          <p:cNvSpPr>
            <a:spLocks noGrp="1"/>
          </p:cNvSpPr>
          <p:nvPr/>
        </p:nvSpPr>
        <p:spPr>
          <a:xfrm>
            <a:off x="1257300" y="6724650"/>
            <a:ext cx="2571750" cy="228600"/>
          </a:xfrm>
          <a:prstGeom prst="rect">
            <a:avLst/>
          </a:prstGeom>
          <a:noFill/>
          <a:ln w="0">
            <a:noFill/>
            <a:prstDash val="solid"/>
          </a:ln>
        </p:spPr>
        <p:txBody>
          <a:bodyPr wrap="square" lIns="0" tIns="0" rIns="0" bIns="0" anchor="ctr">
            <a:normAutofit/>
          </a:bodyPr>
          <a:lstStyle/>
          <a:p>
            <a:pPr algn="l">
              <a:buNone/>
              <a:defRPr sz="1050" b="0">
                <a:solidFill>
                  <a:srgbClr val="536873"/>
                </a:solidFill>
                <a:latin typeface="Aptos"/>
                <a:ea typeface="Aptos"/>
                <a:cs typeface="Aptos"/>
              </a:defRPr>
            </a:pPr>
            <a:r>
              <a:rPr sz="1050" b="0">
                <a:solidFill>
                  <a:srgbClr val="536873"/>
                </a:solidFill>
                <a:latin typeface="Aptos"/>
                <a:ea typeface="Aptos"/>
                <a:cs typeface="Aptos"/>
              </a:rPr>
              <a:t>minőség, védelem és felelősség</a:t>
            </a:r>
          </a:p>
        </p:txBody>
      </p:sp>
      <p:sp>
        <p:nvSpPr>
          <p:cNvPr id="133" name="eyebrow-fixed-01">
            <a:extLst>
              <a:ext uri="{FF2B5EF4-FFF2-40B4-BE49-F238E27FC236}">
                <a16:creationId xmlns:a16="http://schemas.microsoft.com/office/drawing/2014/main" id="{B495ECFA-1453-45C9-99D6-A6FAF02B69E4}"/>
              </a:ext>
            </a:extLst>
          </p:cNvPr>
          <p:cNvSpPr>
            <a:spLocks noGrp="1"/>
          </p:cNvSpPr>
          <p:nvPr/>
        </p:nvSpPr>
        <p:spPr>
          <a:xfrm>
            <a:off x="609600" y="238125"/>
            <a:ext cx="12858750" cy="266700"/>
          </a:xfrm>
          <a:prstGeom prst="rect">
            <a:avLst/>
          </a:prstGeom>
          <a:noFill/>
          <a:ln w="0">
            <a:noFill/>
            <a:prstDash val="solid"/>
          </a:ln>
        </p:spPr>
        <p:txBody>
          <a:bodyPr wrap="square" lIns="0" tIns="0" rIns="0" bIns="0" anchor="ctr">
            <a:normAutofit/>
          </a:bodyPr>
          <a:lstStyle/>
          <a:p>
            <a:pPr algn="l">
              <a:buNone/>
              <a:defRPr sz="1275" b="1">
                <a:solidFill>
                  <a:srgbClr val="536873"/>
                </a:solidFill>
                <a:latin typeface="Aptos"/>
                <a:ea typeface="Aptos"/>
                <a:cs typeface="Aptos"/>
              </a:defRPr>
            </a:pPr>
            <a:r>
              <a:rPr sz="1275" b="1">
                <a:solidFill>
                  <a:srgbClr val="536873"/>
                </a:solidFill>
                <a:latin typeface="Aptos"/>
                <a:ea typeface="Aptos"/>
                <a:cs typeface="Aptos"/>
              </a:rPr>
              <a:t>MAGYAR KÓRHÁZSZÖVETSÉG XXXVIII. KONGRESSZUS  •  OKFŐ</a:t>
            </a:r>
          </a:p>
        </p:txBody>
      </p:sp>
      <p:sp>
        <p:nvSpPr>
          <p:cNvPr id="134" name="number-fixed-01">
            <a:extLst>
              <a:ext uri="{FF2B5EF4-FFF2-40B4-BE49-F238E27FC236}">
                <a16:creationId xmlns:a16="http://schemas.microsoft.com/office/drawing/2014/main" id="{7878C446-801E-4FC5-9871-1D52D6E6572F}"/>
              </a:ext>
            </a:extLst>
          </p:cNvPr>
          <p:cNvSpPr>
            <a:spLocks noGrp="1"/>
          </p:cNvSpPr>
          <p:nvPr/>
        </p:nvSpPr>
        <p:spPr>
          <a:xfrm>
            <a:off x="14097000" y="219075"/>
            <a:ext cx="533400" cy="285750"/>
          </a:xfrm>
          <a:prstGeom prst="rect">
            <a:avLst/>
          </a:prstGeom>
          <a:noFill/>
          <a:ln w="0">
            <a:noFill/>
            <a:prstDash val="solid"/>
          </a:ln>
        </p:spPr>
        <p:txBody>
          <a:bodyPr wrap="square" lIns="0" tIns="0" rIns="0" bIns="0" anchor="ctr">
            <a:normAutofit/>
          </a:bodyPr>
          <a:lstStyle/>
          <a:p>
            <a:pPr algn="ctr">
              <a:buNone/>
              <a:defRPr sz="1275" b="1">
                <a:solidFill>
                  <a:srgbClr val="2E6F95"/>
                </a:solidFill>
                <a:latin typeface="Aptos"/>
                <a:ea typeface="Aptos"/>
                <a:cs typeface="Aptos"/>
              </a:defRPr>
            </a:pPr>
            <a:r>
              <a:rPr sz="1275" b="1">
                <a:solidFill>
                  <a:srgbClr val="2E6F95"/>
                </a:solidFill>
                <a:latin typeface="Aptos"/>
                <a:ea typeface="Aptos"/>
                <a:cs typeface="Aptos"/>
              </a:rPr>
              <a:t>01</a:t>
            </a:r>
          </a:p>
        </p:txBody>
      </p:sp>
      <p:sp>
        <p:nvSpPr>
          <p:cNvPr id="150" name="Téglalap 149">
            <a:extLst>
              <a:ext uri="{FF2B5EF4-FFF2-40B4-BE49-F238E27FC236}">
                <a16:creationId xmlns:a16="http://schemas.microsoft.com/office/drawing/2014/main" id="{BC0D8024-BCE4-48B2-9979-F976B1B1F43D}"/>
              </a:ext>
            </a:extLst>
          </p:cNvPr>
          <p:cNvSpPr>
            <a:spLocks noGrp="1"/>
          </p:cNvSpPr>
          <p:nvPr/>
        </p:nvSpPr>
        <p:spPr>
          <a:xfrm>
            <a:off x="1104900" y="2941606"/>
            <a:ext cx="2400300" cy="142875"/>
          </a:xfrm>
          <a:prstGeom prst="rect">
            <a:avLst/>
          </a:prstGeom>
          <a:noFill/>
          <a:ln w="0">
            <a:noFill/>
          </a:ln>
        </p:spPr>
        <p:txBody>
          <a:bodyPr>
            <a:noAutofit/>
          </a:bodyPr>
          <a:lstStyle/>
          <a:p>
            <a:pPr>
              <a:buNone/>
              <a:defRPr sz="675" b="0">
                <a:solidFill>
                  <a:srgbClr val="5C7180"/>
                </a:solidFill>
                <a:latin typeface="Arial"/>
                <a:ea typeface="Arial"/>
                <a:cs typeface="Arial"/>
              </a:defRPr>
            </a:pPr>
            <a:r>
              <a:rPr sz="1000" b="1">
                <a:solidFill>
                  <a:srgbClr val="5C7180"/>
                </a:solidFill>
                <a:latin typeface="Arial"/>
                <a:ea typeface="Arial"/>
                <a:cs typeface="Arial"/>
              </a:rPr>
              <a:t>(EU) 2016/679 rendelet</a:t>
            </a:r>
          </a:p>
        </p:txBody>
      </p:sp>
      <p:sp>
        <p:nvSpPr>
          <p:cNvPr id="151" name="Téglalap 150">
            <a:extLst>
              <a:ext uri="{FF2B5EF4-FFF2-40B4-BE49-F238E27FC236}">
                <a16:creationId xmlns:a16="http://schemas.microsoft.com/office/drawing/2014/main" id="{4CDE9CD3-0919-4713-B53B-53C64CFA122B}"/>
              </a:ext>
            </a:extLst>
          </p:cNvPr>
          <p:cNvSpPr>
            <a:spLocks noGrp="1"/>
          </p:cNvSpPr>
          <p:nvPr/>
        </p:nvSpPr>
        <p:spPr>
          <a:xfrm>
            <a:off x="6575869" y="2979136"/>
            <a:ext cx="2400300" cy="142875"/>
          </a:xfrm>
          <a:prstGeom prst="rect">
            <a:avLst/>
          </a:prstGeom>
          <a:noFill/>
          <a:ln w="0">
            <a:noFill/>
          </a:ln>
        </p:spPr>
        <p:txBody>
          <a:bodyPr>
            <a:noAutofit/>
          </a:bodyPr>
          <a:lstStyle/>
          <a:p>
            <a:pPr>
              <a:buNone/>
              <a:defRPr sz="675" b="0">
                <a:solidFill>
                  <a:srgbClr val="5C7180"/>
                </a:solidFill>
                <a:latin typeface="Arial"/>
                <a:ea typeface="Arial"/>
                <a:cs typeface="Arial"/>
              </a:defRPr>
            </a:pPr>
            <a:r>
              <a:rPr sz="1000" b="1">
                <a:solidFill>
                  <a:srgbClr val="5C7180"/>
                </a:solidFill>
                <a:latin typeface="Arial"/>
                <a:ea typeface="Arial"/>
                <a:cs typeface="Arial"/>
              </a:rPr>
              <a:t>(EU) 2022/868 rendelet</a:t>
            </a:r>
          </a:p>
        </p:txBody>
      </p:sp>
      <p:sp>
        <p:nvSpPr>
          <p:cNvPr id="152" name="Téglalap 151">
            <a:extLst>
              <a:ext uri="{FF2B5EF4-FFF2-40B4-BE49-F238E27FC236}">
                <a16:creationId xmlns:a16="http://schemas.microsoft.com/office/drawing/2014/main" id="{C2153CB8-A782-451E-830A-27555F8B4336}"/>
              </a:ext>
            </a:extLst>
          </p:cNvPr>
          <p:cNvSpPr>
            <a:spLocks noGrp="1"/>
          </p:cNvSpPr>
          <p:nvPr/>
        </p:nvSpPr>
        <p:spPr>
          <a:xfrm>
            <a:off x="9615106" y="2995612"/>
            <a:ext cx="2400300" cy="142875"/>
          </a:xfrm>
          <a:prstGeom prst="rect">
            <a:avLst/>
          </a:prstGeom>
          <a:noFill/>
          <a:ln w="0">
            <a:noFill/>
          </a:ln>
        </p:spPr>
        <p:txBody>
          <a:bodyPr>
            <a:noAutofit/>
          </a:bodyPr>
          <a:lstStyle/>
          <a:p>
            <a:pPr>
              <a:buNone/>
              <a:defRPr sz="675" b="0">
                <a:solidFill>
                  <a:srgbClr val="5C7180"/>
                </a:solidFill>
                <a:latin typeface="Arial"/>
                <a:ea typeface="Arial"/>
                <a:cs typeface="Arial"/>
              </a:defRPr>
            </a:pPr>
            <a:r>
              <a:rPr sz="1000" b="1">
                <a:solidFill>
                  <a:srgbClr val="5C7180"/>
                </a:solidFill>
                <a:latin typeface="Arial"/>
                <a:ea typeface="Arial"/>
                <a:cs typeface="Arial"/>
              </a:rPr>
              <a:t>(EU) 2023/2854 rendelet</a:t>
            </a:r>
          </a:p>
        </p:txBody>
      </p:sp>
      <p:sp>
        <p:nvSpPr>
          <p:cNvPr id="153" name="Téglalap 152">
            <a:extLst>
              <a:ext uri="{FF2B5EF4-FFF2-40B4-BE49-F238E27FC236}">
                <a16:creationId xmlns:a16="http://schemas.microsoft.com/office/drawing/2014/main" id="{74BEE866-0CBE-4F51-ABEE-D651C7775F7D}"/>
              </a:ext>
            </a:extLst>
          </p:cNvPr>
          <p:cNvSpPr>
            <a:spLocks noGrp="1"/>
          </p:cNvSpPr>
          <p:nvPr/>
        </p:nvSpPr>
        <p:spPr>
          <a:xfrm>
            <a:off x="12658725" y="2979135"/>
            <a:ext cx="2400300" cy="142875"/>
          </a:xfrm>
          <a:prstGeom prst="rect">
            <a:avLst/>
          </a:prstGeom>
          <a:noFill/>
          <a:ln w="0">
            <a:noFill/>
          </a:ln>
        </p:spPr>
        <p:txBody>
          <a:bodyPr>
            <a:noAutofit/>
          </a:bodyPr>
          <a:lstStyle/>
          <a:p>
            <a:pPr>
              <a:buNone/>
              <a:defRPr sz="675" b="0">
                <a:solidFill>
                  <a:srgbClr val="5C7180"/>
                </a:solidFill>
                <a:latin typeface="Arial"/>
                <a:ea typeface="Arial"/>
                <a:cs typeface="Arial"/>
              </a:defRPr>
            </a:pPr>
            <a:r>
              <a:rPr sz="1000" b="1">
                <a:solidFill>
                  <a:srgbClr val="5C7180"/>
                </a:solidFill>
                <a:latin typeface="Arial"/>
                <a:ea typeface="Arial"/>
                <a:cs typeface="Arial"/>
              </a:rPr>
              <a:t>(EU) 2025/327 rendelet</a:t>
            </a:r>
          </a:p>
        </p:txBody>
      </p:sp>
      <p:sp>
        <p:nvSpPr>
          <p:cNvPr id="154" name="Téglalap 153">
            <a:extLst>
              <a:ext uri="{FF2B5EF4-FFF2-40B4-BE49-F238E27FC236}">
                <a16:creationId xmlns:a16="http://schemas.microsoft.com/office/drawing/2014/main" id="{B066CA82-6F58-46FC-A158-E0116A8A178D}"/>
              </a:ext>
            </a:extLst>
          </p:cNvPr>
          <p:cNvSpPr>
            <a:spLocks noGrp="1"/>
          </p:cNvSpPr>
          <p:nvPr/>
        </p:nvSpPr>
        <p:spPr>
          <a:xfrm>
            <a:off x="4095750" y="4762500"/>
            <a:ext cx="10287000" cy="323850"/>
          </a:xfrm>
          <a:prstGeom prst="rect">
            <a:avLst/>
          </a:prstGeom>
          <a:noFill/>
          <a:ln w="0">
            <a:noFill/>
          </a:ln>
        </p:spPr>
        <p:txBody>
          <a:bodyPr>
            <a:noAutofit/>
          </a:bodyPr>
          <a:lstStyle/>
          <a:p>
            <a:pPr>
              <a:buNone/>
              <a:defRPr sz="1275" b="1">
                <a:solidFill>
                  <a:srgbClr val="2E75A0"/>
                </a:solidFill>
                <a:latin typeface="Arial"/>
                <a:ea typeface="Arial"/>
                <a:cs typeface="Arial"/>
              </a:defRPr>
            </a:pPr>
            <a:r>
              <a:rPr sz="1275" b="1">
                <a:solidFill>
                  <a:srgbClr val="2E75A0"/>
                </a:solidFill>
                <a:latin typeface="Arial"/>
                <a:ea typeface="Arial"/>
                <a:cs typeface="Arial"/>
              </a:rPr>
              <a:t>14 KÖZÖS EURÓPAI ADATTÉR</a:t>
            </a:r>
          </a:p>
        </p:txBody>
      </p:sp>
      <p:sp>
        <p:nvSpPr>
          <p:cNvPr id="155" name="Téglalap 154">
            <a:extLst>
              <a:ext uri="{FF2B5EF4-FFF2-40B4-BE49-F238E27FC236}">
                <a16:creationId xmlns:a16="http://schemas.microsoft.com/office/drawing/2014/main" id="{C45E6F75-C0E4-4D88-B67F-7BAA67F0FA47}"/>
              </a:ext>
            </a:extLst>
          </p:cNvPr>
          <p:cNvSpPr>
            <a:spLocks noGrp="1"/>
          </p:cNvSpPr>
          <p:nvPr/>
        </p:nvSpPr>
        <p:spPr>
          <a:xfrm>
            <a:off x="4095750" y="5181600"/>
            <a:ext cx="1390650" cy="723900"/>
          </a:xfrm>
          <a:prstGeom prst="rect">
            <a:avLst/>
          </a:prstGeom>
          <a:solidFill>
            <a:srgbClr val="F3F8FA"/>
          </a:solidFill>
          <a:ln w="9525">
            <a:solidFill>
              <a:srgbClr val="C4D7DF"/>
            </a:solidFill>
          </a:ln>
        </p:spPr>
      </p:sp>
      <p:sp>
        <p:nvSpPr>
          <p:cNvPr id="156" name="Téglalap 155">
            <a:extLst>
              <a:ext uri="{FF2B5EF4-FFF2-40B4-BE49-F238E27FC236}">
                <a16:creationId xmlns:a16="http://schemas.microsoft.com/office/drawing/2014/main" id="{8844D1E2-3290-49A5-8713-156FA2021B3F}"/>
              </a:ext>
            </a:extLst>
          </p:cNvPr>
          <p:cNvSpPr>
            <a:spLocks noGrp="1"/>
          </p:cNvSpPr>
          <p:nvPr/>
        </p:nvSpPr>
        <p:spPr>
          <a:xfrm>
            <a:off x="4171950" y="52578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Mezőgazdaság</a:t>
            </a:r>
          </a:p>
        </p:txBody>
      </p:sp>
      <p:sp>
        <p:nvSpPr>
          <p:cNvPr id="157" name="Téglalap 156">
            <a:extLst>
              <a:ext uri="{FF2B5EF4-FFF2-40B4-BE49-F238E27FC236}">
                <a16:creationId xmlns:a16="http://schemas.microsoft.com/office/drawing/2014/main" id="{95766E55-4F68-4888-9C81-4D138B5BC88B}"/>
              </a:ext>
            </a:extLst>
          </p:cNvPr>
          <p:cNvSpPr>
            <a:spLocks noGrp="1"/>
          </p:cNvSpPr>
          <p:nvPr/>
        </p:nvSpPr>
        <p:spPr>
          <a:xfrm>
            <a:off x="5562600" y="5181600"/>
            <a:ext cx="1390650" cy="723900"/>
          </a:xfrm>
          <a:prstGeom prst="rect">
            <a:avLst/>
          </a:prstGeom>
          <a:solidFill>
            <a:srgbClr val="F3F8FA"/>
          </a:solidFill>
          <a:ln w="9525">
            <a:solidFill>
              <a:srgbClr val="C4D7DF"/>
            </a:solidFill>
          </a:ln>
        </p:spPr>
      </p:sp>
      <p:sp>
        <p:nvSpPr>
          <p:cNvPr id="158" name="Téglalap 157">
            <a:extLst>
              <a:ext uri="{FF2B5EF4-FFF2-40B4-BE49-F238E27FC236}">
                <a16:creationId xmlns:a16="http://schemas.microsoft.com/office/drawing/2014/main" id="{89DB0164-82E4-46D5-8F9C-84185D976ACF}"/>
              </a:ext>
            </a:extLst>
          </p:cNvPr>
          <p:cNvSpPr>
            <a:spLocks noGrp="1"/>
          </p:cNvSpPr>
          <p:nvPr/>
        </p:nvSpPr>
        <p:spPr>
          <a:xfrm>
            <a:off x="5638800" y="52578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Kulturális örökség</a:t>
            </a:r>
          </a:p>
        </p:txBody>
      </p:sp>
      <p:sp>
        <p:nvSpPr>
          <p:cNvPr id="159" name="Téglalap 158">
            <a:extLst>
              <a:ext uri="{FF2B5EF4-FFF2-40B4-BE49-F238E27FC236}">
                <a16:creationId xmlns:a16="http://schemas.microsoft.com/office/drawing/2014/main" id="{DD4433C5-F9CE-40E4-AE85-178DDF8294EE}"/>
              </a:ext>
            </a:extLst>
          </p:cNvPr>
          <p:cNvSpPr>
            <a:spLocks noGrp="1"/>
          </p:cNvSpPr>
          <p:nvPr/>
        </p:nvSpPr>
        <p:spPr>
          <a:xfrm>
            <a:off x="7029450" y="5181600"/>
            <a:ext cx="1390650" cy="723900"/>
          </a:xfrm>
          <a:prstGeom prst="rect">
            <a:avLst/>
          </a:prstGeom>
          <a:solidFill>
            <a:srgbClr val="F3F8FA"/>
          </a:solidFill>
          <a:ln w="9525">
            <a:solidFill>
              <a:srgbClr val="C4D7DF"/>
            </a:solidFill>
          </a:ln>
        </p:spPr>
      </p:sp>
      <p:sp>
        <p:nvSpPr>
          <p:cNvPr id="160" name="Téglalap 159">
            <a:extLst>
              <a:ext uri="{FF2B5EF4-FFF2-40B4-BE49-F238E27FC236}">
                <a16:creationId xmlns:a16="http://schemas.microsoft.com/office/drawing/2014/main" id="{EE63B0B6-6013-4B06-B182-CF0BF853FDA7}"/>
              </a:ext>
            </a:extLst>
          </p:cNvPr>
          <p:cNvSpPr>
            <a:spLocks noGrp="1"/>
          </p:cNvSpPr>
          <p:nvPr/>
        </p:nvSpPr>
        <p:spPr>
          <a:xfrm>
            <a:off x="7105650" y="52578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Energia</a:t>
            </a:r>
          </a:p>
        </p:txBody>
      </p:sp>
      <p:sp>
        <p:nvSpPr>
          <p:cNvPr id="161" name="Téglalap 160">
            <a:extLst>
              <a:ext uri="{FF2B5EF4-FFF2-40B4-BE49-F238E27FC236}">
                <a16:creationId xmlns:a16="http://schemas.microsoft.com/office/drawing/2014/main" id="{D19132ED-11C4-41FD-9B77-5232314CBC8A}"/>
              </a:ext>
            </a:extLst>
          </p:cNvPr>
          <p:cNvSpPr>
            <a:spLocks noGrp="1"/>
          </p:cNvSpPr>
          <p:nvPr/>
        </p:nvSpPr>
        <p:spPr>
          <a:xfrm>
            <a:off x="8496300" y="5181600"/>
            <a:ext cx="1390650" cy="723900"/>
          </a:xfrm>
          <a:prstGeom prst="rect">
            <a:avLst/>
          </a:prstGeom>
          <a:solidFill>
            <a:srgbClr val="F3F8FA"/>
          </a:solidFill>
          <a:ln w="9525">
            <a:solidFill>
              <a:srgbClr val="C4D7DF"/>
            </a:solidFill>
          </a:ln>
        </p:spPr>
      </p:sp>
      <p:sp>
        <p:nvSpPr>
          <p:cNvPr id="162" name="Téglalap 161">
            <a:extLst>
              <a:ext uri="{FF2B5EF4-FFF2-40B4-BE49-F238E27FC236}">
                <a16:creationId xmlns:a16="http://schemas.microsoft.com/office/drawing/2014/main" id="{9C230F12-2A43-45F4-911C-DDF3238E5B10}"/>
              </a:ext>
            </a:extLst>
          </p:cNvPr>
          <p:cNvSpPr>
            <a:spLocks noGrp="1"/>
          </p:cNvSpPr>
          <p:nvPr/>
        </p:nvSpPr>
        <p:spPr>
          <a:xfrm>
            <a:off x="8572500" y="52578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Pénzügy</a:t>
            </a:r>
          </a:p>
        </p:txBody>
      </p:sp>
      <p:sp>
        <p:nvSpPr>
          <p:cNvPr id="163" name="Téglalap 162">
            <a:extLst>
              <a:ext uri="{FF2B5EF4-FFF2-40B4-BE49-F238E27FC236}">
                <a16:creationId xmlns:a16="http://schemas.microsoft.com/office/drawing/2014/main" id="{DD588B41-C5CF-4C0C-A3A0-B2674F05E5EF}"/>
              </a:ext>
            </a:extLst>
          </p:cNvPr>
          <p:cNvSpPr>
            <a:spLocks noGrp="1"/>
          </p:cNvSpPr>
          <p:nvPr/>
        </p:nvSpPr>
        <p:spPr>
          <a:xfrm>
            <a:off x="9963150" y="5181600"/>
            <a:ext cx="1390650" cy="723900"/>
          </a:xfrm>
          <a:prstGeom prst="rect">
            <a:avLst/>
          </a:prstGeom>
          <a:solidFill>
            <a:srgbClr val="F3F8FA"/>
          </a:solidFill>
          <a:ln w="9525">
            <a:solidFill>
              <a:srgbClr val="C4D7DF"/>
            </a:solidFill>
          </a:ln>
        </p:spPr>
      </p:sp>
      <p:sp>
        <p:nvSpPr>
          <p:cNvPr id="164" name="Téglalap 163">
            <a:extLst>
              <a:ext uri="{FF2B5EF4-FFF2-40B4-BE49-F238E27FC236}">
                <a16:creationId xmlns:a16="http://schemas.microsoft.com/office/drawing/2014/main" id="{4BDCEEB2-3C05-4AA5-89CC-A220B4EECE6C}"/>
              </a:ext>
            </a:extLst>
          </p:cNvPr>
          <p:cNvSpPr>
            <a:spLocks noGrp="1"/>
          </p:cNvSpPr>
          <p:nvPr/>
        </p:nvSpPr>
        <p:spPr>
          <a:xfrm>
            <a:off x="10039350" y="52578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Zöld megállapodás</a:t>
            </a:r>
          </a:p>
        </p:txBody>
      </p:sp>
      <p:sp>
        <p:nvSpPr>
          <p:cNvPr id="165" name="Téglalap 164">
            <a:extLst>
              <a:ext uri="{FF2B5EF4-FFF2-40B4-BE49-F238E27FC236}">
                <a16:creationId xmlns:a16="http://schemas.microsoft.com/office/drawing/2014/main" id="{3ED1157F-6302-49AA-8A17-C873E4060C16}"/>
              </a:ext>
            </a:extLst>
          </p:cNvPr>
          <p:cNvSpPr>
            <a:spLocks noGrp="1"/>
          </p:cNvSpPr>
          <p:nvPr/>
        </p:nvSpPr>
        <p:spPr>
          <a:xfrm>
            <a:off x="11430000" y="5181600"/>
            <a:ext cx="1390650" cy="723900"/>
          </a:xfrm>
          <a:prstGeom prst="rect">
            <a:avLst/>
          </a:prstGeom>
          <a:solidFill>
            <a:srgbClr val="2E9B66"/>
          </a:solidFill>
          <a:ln w="9525">
            <a:solidFill>
              <a:srgbClr val="2E9B66"/>
            </a:solidFill>
          </a:ln>
        </p:spPr>
      </p:sp>
      <p:sp>
        <p:nvSpPr>
          <p:cNvPr id="166" name="Téglalap 165">
            <a:extLst>
              <a:ext uri="{FF2B5EF4-FFF2-40B4-BE49-F238E27FC236}">
                <a16:creationId xmlns:a16="http://schemas.microsoft.com/office/drawing/2014/main" id="{A15D894D-4C5E-42DA-A53C-C34190648043}"/>
              </a:ext>
            </a:extLst>
          </p:cNvPr>
          <p:cNvSpPr>
            <a:spLocks noGrp="1"/>
          </p:cNvSpPr>
          <p:nvPr/>
        </p:nvSpPr>
        <p:spPr>
          <a:xfrm>
            <a:off x="11506200" y="5257800"/>
            <a:ext cx="1238250" cy="571500"/>
          </a:xfrm>
          <a:prstGeom prst="rect">
            <a:avLst/>
          </a:prstGeom>
          <a:noFill/>
          <a:ln w="0">
            <a:noFill/>
          </a:ln>
        </p:spPr>
        <p:txBody>
          <a:bodyPr>
            <a:noAutofit/>
          </a:bodyPr>
          <a:lstStyle/>
          <a:p>
            <a:pPr>
              <a:buNone/>
              <a:defRPr sz="900" b="1">
                <a:solidFill>
                  <a:srgbClr val="FFFFFF"/>
                </a:solidFill>
                <a:latin typeface="Arial"/>
                <a:ea typeface="Arial"/>
                <a:cs typeface="Arial"/>
              </a:defRPr>
            </a:pPr>
            <a:r>
              <a:rPr sz="900" b="1">
                <a:solidFill>
                  <a:srgbClr val="FFFFFF"/>
                </a:solidFill>
                <a:latin typeface="Arial"/>
                <a:ea typeface="Arial"/>
                <a:cs typeface="Arial"/>
              </a:rPr>
              <a:t>EGÉSZSÉGÜGY</a:t>
            </a:r>
          </a:p>
        </p:txBody>
      </p:sp>
      <p:sp>
        <p:nvSpPr>
          <p:cNvPr id="167" name="Téglalap 166">
            <a:extLst>
              <a:ext uri="{FF2B5EF4-FFF2-40B4-BE49-F238E27FC236}">
                <a16:creationId xmlns:a16="http://schemas.microsoft.com/office/drawing/2014/main" id="{4366CBB8-62E2-4DF8-A70B-5F98F7020481}"/>
              </a:ext>
            </a:extLst>
          </p:cNvPr>
          <p:cNvSpPr>
            <a:spLocks noGrp="1"/>
          </p:cNvSpPr>
          <p:nvPr/>
        </p:nvSpPr>
        <p:spPr>
          <a:xfrm>
            <a:off x="12896850" y="5181600"/>
            <a:ext cx="1390650" cy="723900"/>
          </a:xfrm>
          <a:prstGeom prst="rect">
            <a:avLst/>
          </a:prstGeom>
          <a:solidFill>
            <a:srgbClr val="F3F8FA"/>
          </a:solidFill>
          <a:ln w="9525">
            <a:solidFill>
              <a:srgbClr val="C4D7DF"/>
            </a:solidFill>
          </a:ln>
        </p:spPr>
      </p:sp>
      <p:sp>
        <p:nvSpPr>
          <p:cNvPr id="168" name="Téglalap 167">
            <a:extLst>
              <a:ext uri="{FF2B5EF4-FFF2-40B4-BE49-F238E27FC236}">
                <a16:creationId xmlns:a16="http://schemas.microsoft.com/office/drawing/2014/main" id="{E4CC4464-5B36-4D4E-8846-47332E3769D0}"/>
              </a:ext>
            </a:extLst>
          </p:cNvPr>
          <p:cNvSpPr>
            <a:spLocks noGrp="1"/>
          </p:cNvSpPr>
          <p:nvPr/>
        </p:nvSpPr>
        <p:spPr>
          <a:xfrm>
            <a:off x="12973050" y="52578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Nyelvi adatok</a:t>
            </a:r>
          </a:p>
        </p:txBody>
      </p:sp>
      <p:sp>
        <p:nvSpPr>
          <p:cNvPr id="169" name="Téglalap 168">
            <a:extLst>
              <a:ext uri="{FF2B5EF4-FFF2-40B4-BE49-F238E27FC236}">
                <a16:creationId xmlns:a16="http://schemas.microsoft.com/office/drawing/2014/main" id="{E7DEEB47-FF7C-4B72-BC05-B2FD67888C8B}"/>
              </a:ext>
            </a:extLst>
          </p:cNvPr>
          <p:cNvSpPr>
            <a:spLocks noGrp="1"/>
          </p:cNvSpPr>
          <p:nvPr/>
        </p:nvSpPr>
        <p:spPr>
          <a:xfrm>
            <a:off x="4095750" y="6019800"/>
            <a:ext cx="1390650" cy="723900"/>
          </a:xfrm>
          <a:prstGeom prst="rect">
            <a:avLst/>
          </a:prstGeom>
          <a:solidFill>
            <a:srgbClr val="F3F8FA"/>
          </a:solidFill>
          <a:ln w="9525">
            <a:solidFill>
              <a:srgbClr val="C4D7DF"/>
            </a:solidFill>
          </a:ln>
        </p:spPr>
      </p:sp>
      <p:sp>
        <p:nvSpPr>
          <p:cNvPr id="170" name="Téglalap 169">
            <a:extLst>
              <a:ext uri="{FF2B5EF4-FFF2-40B4-BE49-F238E27FC236}">
                <a16:creationId xmlns:a16="http://schemas.microsoft.com/office/drawing/2014/main" id="{456E5E55-A85C-4D14-A1EB-6D622DC185E8}"/>
              </a:ext>
            </a:extLst>
          </p:cNvPr>
          <p:cNvSpPr>
            <a:spLocks noGrp="1"/>
          </p:cNvSpPr>
          <p:nvPr/>
        </p:nvSpPr>
        <p:spPr>
          <a:xfrm>
            <a:off x="4171950" y="60960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Gyártás</a:t>
            </a:r>
          </a:p>
        </p:txBody>
      </p:sp>
      <p:sp>
        <p:nvSpPr>
          <p:cNvPr id="171" name="Téglalap 170">
            <a:extLst>
              <a:ext uri="{FF2B5EF4-FFF2-40B4-BE49-F238E27FC236}">
                <a16:creationId xmlns:a16="http://schemas.microsoft.com/office/drawing/2014/main" id="{A922FA4D-3753-45FA-987A-2856EDD04814}"/>
              </a:ext>
            </a:extLst>
          </p:cNvPr>
          <p:cNvSpPr>
            <a:spLocks noGrp="1"/>
          </p:cNvSpPr>
          <p:nvPr/>
        </p:nvSpPr>
        <p:spPr>
          <a:xfrm>
            <a:off x="5562600" y="6019800"/>
            <a:ext cx="1390650" cy="723900"/>
          </a:xfrm>
          <a:prstGeom prst="rect">
            <a:avLst/>
          </a:prstGeom>
          <a:solidFill>
            <a:srgbClr val="F3F8FA"/>
          </a:solidFill>
          <a:ln w="9525">
            <a:solidFill>
              <a:srgbClr val="C4D7DF"/>
            </a:solidFill>
          </a:ln>
        </p:spPr>
      </p:sp>
      <p:sp>
        <p:nvSpPr>
          <p:cNvPr id="172" name="Téglalap 171">
            <a:extLst>
              <a:ext uri="{FF2B5EF4-FFF2-40B4-BE49-F238E27FC236}">
                <a16:creationId xmlns:a16="http://schemas.microsoft.com/office/drawing/2014/main" id="{27BC2B3E-2ACD-48C8-883E-D02B0B848DE9}"/>
              </a:ext>
            </a:extLst>
          </p:cNvPr>
          <p:cNvSpPr>
            <a:spLocks noGrp="1"/>
          </p:cNvSpPr>
          <p:nvPr/>
        </p:nvSpPr>
        <p:spPr>
          <a:xfrm>
            <a:off x="5638800" y="60960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Média</a:t>
            </a:r>
          </a:p>
        </p:txBody>
      </p:sp>
      <p:sp>
        <p:nvSpPr>
          <p:cNvPr id="173" name="Téglalap 172">
            <a:extLst>
              <a:ext uri="{FF2B5EF4-FFF2-40B4-BE49-F238E27FC236}">
                <a16:creationId xmlns:a16="http://schemas.microsoft.com/office/drawing/2014/main" id="{94503A12-9E01-4206-8242-8007C2F640D2}"/>
              </a:ext>
            </a:extLst>
          </p:cNvPr>
          <p:cNvSpPr>
            <a:spLocks noGrp="1"/>
          </p:cNvSpPr>
          <p:nvPr/>
        </p:nvSpPr>
        <p:spPr>
          <a:xfrm>
            <a:off x="7029450" y="6019800"/>
            <a:ext cx="1390650" cy="723900"/>
          </a:xfrm>
          <a:prstGeom prst="rect">
            <a:avLst/>
          </a:prstGeom>
          <a:solidFill>
            <a:srgbClr val="F3F8FA"/>
          </a:solidFill>
          <a:ln w="9525">
            <a:solidFill>
              <a:srgbClr val="C4D7DF"/>
            </a:solidFill>
          </a:ln>
        </p:spPr>
      </p:sp>
      <p:sp>
        <p:nvSpPr>
          <p:cNvPr id="174" name="Téglalap 173">
            <a:extLst>
              <a:ext uri="{FF2B5EF4-FFF2-40B4-BE49-F238E27FC236}">
                <a16:creationId xmlns:a16="http://schemas.microsoft.com/office/drawing/2014/main" id="{CEF8FA20-E753-49C7-9868-DAD1A21564C5}"/>
              </a:ext>
            </a:extLst>
          </p:cNvPr>
          <p:cNvSpPr>
            <a:spLocks noGrp="1"/>
          </p:cNvSpPr>
          <p:nvPr/>
        </p:nvSpPr>
        <p:spPr>
          <a:xfrm>
            <a:off x="7105650" y="60960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Mobilitás</a:t>
            </a:r>
          </a:p>
        </p:txBody>
      </p:sp>
      <p:sp>
        <p:nvSpPr>
          <p:cNvPr id="175" name="Téglalap 174">
            <a:extLst>
              <a:ext uri="{FF2B5EF4-FFF2-40B4-BE49-F238E27FC236}">
                <a16:creationId xmlns:a16="http://schemas.microsoft.com/office/drawing/2014/main" id="{8CFDB4DC-1192-4A4E-8D62-7E772E42E341}"/>
              </a:ext>
            </a:extLst>
          </p:cNvPr>
          <p:cNvSpPr>
            <a:spLocks noGrp="1"/>
          </p:cNvSpPr>
          <p:nvPr/>
        </p:nvSpPr>
        <p:spPr>
          <a:xfrm>
            <a:off x="8496300" y="6019800"/>
            <a:ext cx="1390650" cy="723900"/>
          </a:xfrm>
          <a:prstGeom prst="rect">
            <a:avLst/>
          </a:prstGeom>
          <a:solidFill>
            <a:srgbClr val="F3F8FA"/>
          </a:solidFill>
          <a:ln w="9525">
            <a:solidFill>
              <a:srgbClr val="C4D7DF"/>
            </a:solidFill>
          </a:ln>
        </p:spPr>
      </p:sp>
      <p:sp>
        <p:nvSpPr>
          <p:cNvPr id="176" name="Téglalap 175">
            <a:extLst>
              <a:ext uri="{FF2B5EF4-FFF2-40B4-BE49-F238E27FC236}">
                <a16:creationId xmlns:a16="http://schemas.microsoft.com/office/drawing/2014/main" id="{AB46BA18-B321-42FE-AEFB-C123CDAA15A5}"/>
              </a:ext>
            </a:extLst>
          </p:cNvPr>
          <p:cNvSpPr>
            <a:spLocks noGrp="1"/>
          </p:cNvSpPr>
          <p:nvPr/>
        </p:nvSpPr>
        <p:spPr>
          <a:xfrm>
            <a:off x="8572500" y="60960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Közigazgatás</a:t>
            </a:r>
          </a:p>
        </p:txBody>
      </p:sp>
      <p:sp>
        <p:nvSpPr>
          <p:cNvPr id="177" name="Téglalap 176">
            <a:extLst>
              <a:ext uri="{FF2B5EF4-FFF2-40B4-BE49-F238E27FC236}">
                <a16:creationId xmlns:a16="http://schemas.microsoft.com/office/drawing/2014/main" id="{F29DCAC9-B1FE-49C6-96F9-999BDFA46FF8}"/>
              </a:ext>
            </a:extLst>
          </p:cNvPr>
          <p:cNvSpPr>
            <a:spLocks noGrp="1"/>
          </p:cNvSpPr>
          <p:nvPr/>
        </p:nvSpPr>
        <p:spPr>
          <a:xfrm>
            <a:off x="9963150" y="6019800"/>
            <a:ext cx="1390650" cy="723900"/>
          </a:xfrm>
          <a:prstGeom prst="rect">
            <a:avLst/>
          </a:prstGeom>
          <a:solidFill>
            <a:srgbClr val="F3F8FA"/>
          </a:solidFill>
          <a:ln w="9525">
            <a:solidFill>
              <a:srgbClr val="C4D7DF"/>
            </a:solidFill>
          </a:ln>
        </p:spPr>
      </p:sp>
      <p:sp>
        <p:nvSpPr>
          <p:cNvPr id="178" name="Téglalap 177">
            <a:extLst>
              <a:ext uri="{FF2B5EF4-FFF2-40B4-BE49-F238E27FC236}">
                <a16:creationId xmlns:a16="http://schemas.microsoft.com/office/drawing/2014/main" id="{6EB29C88-D829-4DDC-9D91-BDBFF3C58C73}"/>
              </a:ext>
            </a:extLst>
          </p:cNvPr>
          <p:cNvSpPr>
            <a:spLocks noGrp="1"/>
          </p:cNvSpPr>
          <p:nvPr/>
        </p:nvSpPr>
        <p:spPr>
          <a:xfrm>
            <a:off x="10039350" y="60960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Kutatás és innováció</a:t>
            </a:r>
          </a:p>
        </p:txBody>
      </p:sp>
      <p:sp>
        <p:nvSpPr>
          <p:cNvPr id="179" name="Téglalap 178">
            <a:extLst>
              <a:ext uri="{FF2B5EF4-FFF2-40B4-BE49-F238E27FC236}">
                <a16:creationId xmlns:a16="http://schemas.microsoft.com/office/drawing/2014/main" id="{79679099-7E53-4D8E-89B6-829E2F4B26EB}"/>
              </a:ext>
            </a:extLst>
          </p:cNvPr>
          <p:cNvSpPr>
            <a:spLocks noGrp="1"/>
          </p:cNvSpPr>
          <p:nvPr/>
        </p:nvSpPr>
        <p:spPr>
          <a:xfrm>
            <a:off x="11430000" y="6019800"/>
            <a:ext cx="1390650" cy="723900"/>
          </a:xfrm>
          <a:prstGeom prst="rect">
            <a:avLst/>
          </a:prstGeom>
          <a:solidFill>
            <a:srgbClr val="F3F8FA"/>
          </a:solidFill>
          <a:ln w="9525">
            <a:solidFill>
              <a:srgbClr val="C4D7DF"/>
            </a:solidFill>
          </a:ln>
        </p:spPr>
      </p:sp>
      <p:sp>
        <p:nvSpPr>
          <p:cNvPr id="180" name="Téglalap 179">
            <a:extLst>
              <a:ext uri="{FF2B5EF4-FFF2-40B4-BE49-F238E27FC236}">
                <a16:creationId xmlns:a16="http://schemas.microsoft.com/office/drawing/2014/main" id="{84FFEAE6-3D42-4899-9EA6-0E870E1720F0}"/>
              </a:ext>
            </a:extLst>
          </p:cNvPr>
          <p:cNvSpPr>
            <a:spLocks noGrp="1"/>
          </p:cNvSpPr>
          <p:nvPr/>
        </p:nvSpPr>
        <p:spPr>
          <a:xfrm>
            <a:off x="11506200" y="60960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Készségek</a:t>
            </a:r>
          </a:p>
        </p:txBody>
      </p:sp>
      <p:sp>
        <p:nvSpPr>
          <p:cNvPr id="181" name="Téglalap 180">
            <a:extLst>
              <a:ext uri="{FF2B5EF4-FFF2-40B4-BE49-F238E27FC236}">
                <a16:creationId xmlns:a16="http://schemas.microsoft.com/office/drawing/2014/main" id="{AA431DAF-7F6C-4C72-9B77-86546EB619EF}"/>
              </a:ext>
            </a:extLst>
          </p:cNvPr>
          <p:cNvSpPr>
            <a:spLocks noGrp="1"/>
          </p:cNvSpPr>
          <p:nvPr/>
        </p:nvSpPr>
        <p:spPr>
          <a:xfrm>
            <a:off x="12896850" y="6019800"/>
            <a:ext cx="1390650" cy="723900"/>
          </a:xfrm>
          <a:prstGeom prst="rect">
            <a:avLst/>
          </a:prstGeom>
          <a:solidFill>
            <a:srgbClr val="F3F8FA"/>
          </a:solidFill>
          <a:ln w="9525">
            <a:solidFill>
              <a:srgbClr val="C4D7DF"/>
            </a:solidFill>
          </a:ln>
        </p:spPr>
      </p:sp>
      <p:sp>
        <p:nvSpPr>
          <p:cNvPr id="182" name="Téglalap 181">
            <a:extLst>
              <a:ext uri="{FF2B5EF4-FFF2-40B4-BE49-F238E27FC236}">
                <a16:creationId xmlns:a16="http://schemas.microsoft.com/office/drawing/2014/main" id="{6451EF52-FCA4-46C5-9B83-1051F984C875}"/>
              </a:ext>
            </a:extLst>
          </p:cNvPr>
          <p:cNvSpPr>
            <a:spLocks noGrp="1"/>
          </p:cNvSpPr>
          <p:nvPr/>
        </p:nvSpPr>
        <p:spPr>
          <a:xfrm>
            <a:off x="12973050" y="6096000"/>
            <a:ext cx="1238250" cy="571500"/>
          </a:xfrm>
          <a:prstGeom prst="rect">
            <a:avLst/>
          </a:prstGeom>
          <a:noFill/>
          <a:ln w="0">
            <a:noFill/>
          </a:ln>
        </p:spPr>
        <p:txBody>
          <a:bodyPr>
            <a:noAutofit/>
          </a:bodyPr>
          <a:lstStyle/>
          <a:p>
            <a:pPr>
              <a:buNone/>
              <a:defRPr sz="825" b="1">
                <a:solidFill>
                  <a:srgbClr val="0B2F40"/>
                </a:solidFill>
                <a:latin typeface="Arial"/>
                <a:ea typeface="Arial"/>
                <a:cs typeface="Arial"/>
              </a:defRPr>
            </a:pPr>
            <a:r>
              <a:rPr sz="825" b="1">
                <a:solidFill>
                  <a:srgbClr val="0B2F40"/>
                </a:solidFill>
                <a:latin typeface="Arial"/>
                <a:ea typeface="Arial"/>
                <a:cs typeface="Arial"/>
              </a:rPr>
              <a:t>Turizmus</a:t>
            </a:r>
          </a:p>
        </p:txBody>
      </p:sp>
    </p:spTree>
    <p:extLst>
      <p:ext uri="{BB962C8B-B14F-4D97-AF65-F5344CB8AC3E}">
        <p14:creationId xmlns:p14="http://schemas.microsoft.com/office/powerpoint/2010/main" val="552595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D87E472A-7D62-49EF-B06B-DE0622E7DABD}"/>
              </a:ext>
            </a:extLst>
          </p:cNvPr>
          <p:cNvSpPr>
            <a:spLocks noGrp="1"/>
          </p:cNvSpPr>
          <p:nvPr/>
        </p:nvSpPr>
        <p:spPr>
          <a:xfrm>
            <a:off x="609600" y="542925"/>
            <a:ext cx="14020800" cy="628650"/>
          </a:xfrm>
          <a:prstGeom prst="rect">
            <a:avLst/>
          </a:prstGeom>
          <a:noFill/>
          <a:ln w="0">
            <a:noFill/>
          </a:ln>
        </p:spPr>
        <p:txBody>
          <a:bodyPr wrap="square" lIns="0" tIns="0" rIns="0" bIns="0" anchor="ctr">
            <a:normAutofit/>
          </a:bodyPr>
          <a:lstStyle/>
          <a:p>
            <a:pPr algn="l">
              <a:buNone/>
              <a:defRPr sz="3000" b="1">
                <a:solidFill>
                  <a:srgbClr val="092D3E"/>
                </a:solidFill>
                <a:latin typeface="Aptos"/>
                <a:ea typeface="Aptos"/>
                <a:cs typeface="Aptos"/>
              </a:defRPr>
            </a:pPr>
            <a:r>
              <a:rPr sz="3000" b="1">
                <a:solidFill>
                  <a:srgbClr val="092D3E"/>
                </a:solidFill>
                <a:latin typeface="Aptos"/>
                <a:ea typeface="Aptos"/>
                <a:cs typeface="Aptos"/>
              </a:rPr>
              <a:t>Az EHDS három kórházi dimenziója – három eltérő hatósági rend</a:t>
            </a:r>
          </a:p>
        </p:txBody>
      </p:sp>
      <p:sp>
        <p:nvSpPr>
          <p:cNvPr id="4" name="subtitle">
            <a:extLst>
              <a:ext uri="{FF2B5EF4-FFF2-40B4-BE49-F238E27FC236}">
                <a16:creationId xmlns:a16="http://schemas.microsoft.com/office/drawing/2014/main" id="{B1C5EE66-D5F8-4414-9C41-A383757F87C6}"/>
              </a:ext>
            </a:extLst>
          </p:cNvPr>
          <p:cNvSpPr>
            <a:spLocks noGrp="1"/>
          </p:cNvSpPr>
          <p:nvPr/>
        </p:nvSpPr>
        <p:spPr>
          <a:xfrm>
            <a:off x="609600" y="1304925"/>
            <a:ext cx="14020800" cy="381000"/>
          </a:xfrm>
          <a:prstGeom prst="rect">
            <a:avLst/>
          </a:prstGeom>
          <a:noFill/>
          <a:ln w="0">
            <a:noFill/>
          </a:ln>
        </p:spPr>
        <p:txBody>
          <a:bodyPr wrap="square" lIns="0" tIns="0" rIns="0" bIns="0" anchor="ctr">
            <a:normAutofit/>
          </a:bodyPr>
          <a:lstStyle/>
          <a:p>
            <a:pPr algn="l">
              <a:buNone/>
              <a:defRPr sz="1500" b="0">
                <a:solidFill>
                  <a:srgbClr val="536873"/>
                </a:solidFill>
                <a:latin typeface="Aptos"/>
                <a:ea typeface="Aptos"/>
                <a:cs typeface="Aptos"/>
              </a:defRPr>
            </a:pPr>
            <a:r>
              <a:rPr sz="1500" b="0">
                <a:solidFill>
                  <a:srgbClr val="536873"/>
                </a:solidFill>
                <a:latin typeface="Aptos"/>
                <a:ea typeface="Aptos"/>
                <a:cs typeface="Aptos"/>
              </a:rPr>
              <a:t>EHR-rendszerek, elsődleges és másodlagos felhasználás: más cél, más felelősség, más illetékes szerv.</a:t>
            </a:r>
          </a:p>
        </p:txBody>
      </p:sp>
      <p:sp>
        <p:nvSpPr>
          <p:cNvPr id="5" name="pillar-0">
            <a:extLst>
              <a:ext uri="{FF2B5EF4-FFF2-40B4-BE49-F238E27FC236}">
                <a16:creationId xmlns:a16="http://schemas.microsoft.com/office/drawing/2014/main" id="{C7344373-0281-473B-9045-3E1C3E8F2162}"/>
              </a:ext>
            </a:extLst>
          </p:cNvPr>
          <p:cNvSpPr>
            <a:spLocks noGrp="1"/>
          </p:cNvSpPr>
          <p:nvPr/>
        </p:nvSpPr>
        <p:spPr>
          <a:xfrm>
            <a:off x="609600" y="2105025"/>
            <a:ext cx="4495800" cy="3962400"/>
          </a:xfrm>
          <a:prstGeom prst="roundRect">
            <a:avLst>
              <a:gd name="adj" fmla="val 2885"/>
            </a:avLst>
          </a:prstGeom>
          <a:solidFill>
            <a:srgbClr val="FFFFFF"/>
          </a:solidFill>
          <a:ln w="11430">
            <a:solidFill>
              <a:srgbClr val="2E6F95"/>
            </a:solidFill>
            <a:prstDash val="solid"/>
          </a:ln>
        </p:spPr>
      </p:sp>
      <p:sp>
        <p:nvSpPr>
          <p:cNvPr id="6" name="pillar-top-0">
            <a:extLst>
              <a:ext uri="{FF2B5EF4-FFF2-40B4-BE49-F238E27FC236}">
                <a16:creationId xmlns:a16="http://schemas.microsoft.com/office/drawing/2014/main" id="{A6948DEF-63B5-40FD-BA8D-6238ED366A95}"/>
              </a:ext>
            </a:extLst>
          </p:cNvPr>
          <p:cNvSpPr>
            <a:spLocks noGrp="1"/>
          </p:cNvSpPr>
          <p:nvPr/>
        </p:nvSpPr>
        <p:spPr>
          <a:xfrm>
            <a:off x="609600" y="2105025"/>
            <a:ext cx="4495800" cy="66675"/>
          </a:xfrm>
          <a:prstGeom prst="rect">
            <a:avLst/>
          </a:prstGeom>
          <a:solidFill>
            <a:srgbClr val="2E6F95"/>
          </a:solidFill>
          <a:ln w="0">
            <a:noFill/>
            <a:prstDash val="solid"/>
          </a:ln>
        </p:spPr>
      </p:sp>
      <p:sp>
        <p:nvSpPr>
          <p:cNvPr id="7" name="pillar-tag-0">
            <a:extLst>
              <a:ext uri="{FF2B5EF4-FFF2-40B4-BE49-F238E27FC236}">
                <a16:creationId xmlns:a16="http://schemas.microsoft.com/office/drawing/2014/main" id="{D1BB3B26-D6DF-4235-8D7C-5FDFA7CB55ED}"/>
              </a:ext>
            </a:extLst>
          </p:cNvPr>
          <p:cNvSpPr>
            <a:spLocks noGrp="1"/>
          </p:cNvSpPr>
          <p:nvPr/>
        </p:nvSpPr>
        <p:spPr>
          <a:xfrm>
            <a:off x="838200" y="2333625"/>
            <a:ext cx="4038600" cy="209550"/>
          </a:xfrm>
          <a:prstGeom prst="rect">
            <a:avLst/>
          </a:prstGeom>
          <a:noFill/>
          <a:ln w="0">
            <a:noFill/>
          </a:ln>
        </p:spPr>
        <p:txBody>
          <a:bodyPr wrap="square" lIns="0" tIns="0" rIns="0" bIns="0" anchor="ctr">
            <a:normAutofit/>
          </a:bodyPr>
          <a:lstStyle/>
          <a:p>
            <a:pPr algn="l">
              <a:buNone/>
              <a:defRPr sz="975" b="1">
                <a:solidFill>
                  <a:srgbClr val="2E6F95"/>
                </a:solidFill>
                <a:latin typeface="Aptos"/>
                <a:ea typeface="Aptos"/>
                <a:cs typeface="Aptos"/>
              </a:defRPr>
            </a:pPr>
            <a:r>
              <a:rPr sz="975" b="1">
                <a:solidFill>
                  <a:srgbClr val="2E6F95"/>
                </a:solidFill>
                <a:latin typeface="Aptos"/>
                <a:ea typeface="Aptos"/>
                <a:cs typeface="Aptos"/>
              </a:rPr>
              <a:t>EHR-RENDSZEREK</a:t>
            </a:r>
          </a:p>
        </p:txBody>
      </p:sp>
      <p:sp>
        <p:nvSpPr>
          <p:cNvPr id="8" name="pillar-head-0">
            <a:extLst>
              <a:ext uri="{FF2B5EF4-FFF2-40B4-BE49-F238E27FC236}">
                <a16:creationId xmlns:a16="http://schemas.microsoft.com/office/drawing/2014/main" id="{96780F03-C97F-4CB3-9768-FD562FFA054C}"/>
              </a:ext>
            </a:extLst>
          </p:cNvPr>
          <p:cNvSpPr>
            <a:spLocks noGrp="1"/>
          </p:cNvSpPr>
          <p:nvPr/>
        </p:nvSpPr>
        <p:spPr>
          <a:xfrm>
            <a:off x="838200" y="2647950"/>
            <a:ext cx="4038600" cy="590550"/>
          </a:xfrm>
          <a:prstGeom prst="rect">
            <a:avLst/>
          </a:prstGeom>
          <a:noFill/>
          <a:ln w="0">
            <a:noFill/>
          </a:ln>
        </p:spPr>
        <p:txBody>
          <a:bodyPr wrap="square" lIns="0" tIns="0" rIns="0" bIns="0" anchor="ctr">
            <a:normAutofit/>
          </a:bodyPr>
          <a:lstStyle/>
          <a:p>
            <a:pPr algn="l">
              <a:buNone/>
              <a:defRPr sz="1688" b="1">
                <a:solidFill>
                  <a:srgbClr val="092D3E"/>
                </a:solidFill>
                <a:latin typeface="Aptos"/>
                <a:ea typeface="Aptos"/>
                <a:cs typeface="Aptos"/>
              </a:defRPr>
            </a:pPr>
            <a:r>
              <a:rPr sz="1688" b="1">
                <a:solidFill>
                  <a:srgbClr val="092D3E"/>
                </a:solidFill>
                <a:latin typeface="Aptos"/>
                <a:ea typeface="Aptos"/>
                <a:cs typeface="Aptos"/>
              </a:rPr>
              <a:t>Az EHR-rendszer az EHDS-ben szabályozott digitális termék</a:t>
            </a:r>
          </a:p>
        </p:txBody>
      </p:sp>
      <p:sp>
        <p:nvSpPr>
          <p:cNvPr id="9" name="pillar-body-0">
            <a:extLst>
              <a:ext uri="{FF2B5EF4-FFF2-40B4-BE49-F238E27FC236}">
                <a16:creationId xmlns:a16="http://schemas.microsoft.com/office/drawing/2014/main" id="{2615E98C-FCDF-42F1-9363-C5DC8E73158E}"/>
              </a:ext>
            </a:extLst>
          </p:cNvPr>
          <p:cNvSpPr>
            <a:spLocks noGrp="1"/>
          </p:cNvSpPr>
          <p:nvPr/>
        </p:nvSpPr>
        <p:spPr>
          <a:xfrm>
            <a:off x="838200" y="3276600"/>
            <a:ext cx="4038600" cy="504825"/>
          </a:xfrm>
          <a:prstGeom prst="rect">
            <a:avLst/>
          </a:prstGeom>
          <a:noFill/>
          <a:ln w="0">
            <a:noFill/>
          </a:ln>
        </p:spPr>
        <p:txBody>
          <a:bodyPr wrap="square" lIns="0" tIns="0" rIns="0" bIns="0" anchor="ctr">
            <a:normAutofit/>
          </a:bodyPr>
          <a:lstStyle/>
          <a:p>
            <a:pPr algn="l">
              <a:buNone/>
              <a:defRPr sz="1125" b="0">
                <a:solidFill>
                  <a:srgbClr val="536873"/>
                </a:solidFill>
                <a:latin typeface="Aptos"/>
                <a:ea typeface="Aptos"/>
                <a:cs typeface="Aptos"/>
              </a:defRPr>
            </a:pPr>
            <a:r>
              <a:rPr sz="1125" b="0">
                <a:solidFill>
                  <a:srgbClr val="536873"/>
                </a:solidFill>
                <a:latin typeface="Aptos"/>
                <a:ea typeface="Aptos"/>
                <a:cs typeface="Aptos"/>
              </a:rPr>
              <a:t>Közös interoperabilitási és naplózási követelmények; gyártói megfelelőség és utópiaci kontroll.</a:t>
            </a:r>
          </a:p>
        </p:txBody>
      </p:sp>
      <p:sp>
        <p:nvSpPr>
          <p:cNvPr id="10" name="date-0-0-bg">
            <a:extLst>
              <a:ext uri="{FF2B5EF4-FFF2-40B4-BE49-F238E27FC236}">
                <a16:creationId xmlns:a16="http://schemas.microsoft.com/office/drawing/2014/main" id="{535D8B55-B0C9-49F8-A962-4D20F4C099E6}"/>
              </a:ext>
            </a:extLst>
          </p:cNvPr>
          <p:cNvSpPr>
            <a:spLocks noGrp="1"/>
          </p:cNvSpPr>
          <p:nvPr/>
        </p:nvSpPr>
        <p:spPr>
          <a:xfrm>
            <a:off x="838200" y="4400550"/>
            <a:ext cx="723900" cy="323850"/>
          </a:xfrm>
          <a:prstGeom prst="roundRect">
            <a:avLst>
              <a:gd name="adj" fmla="val 35294"/>
            </a:avLst>
          </a:prstGeom>
          <a:solidFill>
            <a:srgbClr val="2E6F95"/>
          </a:solidFill>
          <a:ln w="0">
            <a:noFill/>
            <a:prstDash val="solid"/>
          </a:ln>
        </p:spPr>
      </p:sp>
      <p:sp>
        <p:nvSpPr>
          <p:cNvPr id="11" name="date-0-0">
            <a:extLst>
              <a:ext uri="{FF2B5EF4-FFF2-40B4-BE49-F238E27FC236}">
                <a16:creationId xmlns:a16="http://schemas.microsoft.com/office/drawing/2014/main" id="{6ECE4F45-ADC6-4B2A-BE85-164A8F0A6AF9}"/>
              </a:ext>
            </a:extLst>
          </p:cNvPr>
          <p:cNvSpPr>
            <a:spLocks noGrp="1"/>
          </p:cNvSpPr>
          <p:nvPr/>
        </p:nvSpPr>
        <p:spPr>
          <a:xfrm>
            <a:off x="952500" y="4419600"/>
            <a:ext cx="495300" cy="285750"/>
          </a:xfrm>
          <a:prstGeom prst="rect">
            <a:avLst/>
          </a:prstGeom>
          <a:noFill/>
          <a:ln w="0">
            <a:noFill/>
          </a:ln>
        </p:spPr>
        <p:txBody>
          <a:bodyPr wrap="square" lIns="0" tIns="0" rIns="0" bIns="0" anchor="ctr">
            <a:normAutofit/>
          </a:bodyPr>
          <a:lstStyle/>
          <a:p>
            <a:pPr algn="ctr">
              <a:buNone/>
              <a:defRPr sz="938" b="1">
                <a:solidFill>
                  <a:srgbClr val="FFFFFF"/>
                </a:solidFill>
                <a:latin typeface="Aptos"/>
                <a:ea typeface="Aptos"/>
                <a:cs typeface="Aptos"/>
              </a:defRPr>
            </a:pPr>
            <a:r>
              <a:rPr sz="938" b="1">
                <a:solidFill>
                  <a:srgbClr val="FFFFFF"/>
                </a:solidFill>
                <a:latin typeface="Aptos"/>
                <a:ea typeface="Aptos"/>
                <a:cs typeface="Aptos"/>
              </a:rPr>
              <a:t>01</a:t>
            </a:r>
          </a:p>
        </p:txBody>
      </p:sp>
      <p:sp>
        <p:nvSpPr>
          <p:cNvPr id="12" name="date-desc-0-0">
            <a:extLst>
              <a:ext uri="{FF2B5EF4-FFF2-40B4-BE49-F238E27FC236}">
                <a16:creationId xmlns:a16="http://schemas.microsoft.com/office/drawing/2014/main" id="{48C6EA88-D891-42EF-8F91-A319F587FD55}"/>
              </a:ext>
            </a:extLst>
          </p:cNvPr>
          <p:cNvSpPr>
            <a:spLocks noGrp="1"/>
          </p:cNvSpPr>
          <p:nvPr/>
        </p:nvSpPr>
        <p:spPr>
          <a:xfrm>
            <a:off x="1676400" y="4400550"/>
            <a:ext cx="3105150" cy="323850"/>
          </a:xfrm>
          <a:prstGeom prst="rect">
            <a:avLst/>
          </a:prstGeom>
          <a:noFill/>
          <a:ln w="0">
            <a:noFill/>
          </a:ln>
        </p:spPr>
        <p:txBody>
          <a:bodyPr wrap="square" lIns="0" tIns="0" rIns="0" bIns="0" anchor="ctr">
            <a:normAutofit/>
          </a:bodyPr>
          <a:lstStyle/>
          <a:p>
            <a:pPr algn="l">
              <a:buNone/>
              <a:defRPr sz="1013" b="0">
                <a:solidFill>
                  <a:srgbClr val="10242E"/>
                </a:solidFill>
                <a:latin typeface="Aptos"/>
                <a:ea typeface="Aptos"/>
                <a:cs typeface="Aptos"/>
              </a:defRPr>
            </a:pPr>
            <a:r>
              <a:rPr sz="1013" b="0">
                <a:solidFill>
                  <a:srgbClr val="10242E"/>
                </a:solidFill>
                <a:latin typeface="Aptos"/>
                <a:ea typeface="Aptos"/>
                <a:cs typeface="Aptos"/>
              </a:rPr>
              <a:t>Dokumentáció • EU-nyilatkozat • CE</a:t>
            </a:r>
          </a:p>
        </p:txBody>
      </p:sp>
      <p:sp>
        <p:nvSpPr>
          <p:cNvPr id="13" name="date-0-1-bg">
            <a:extLst>
              <a:ext uri="{FF2B5EF4-FFF2-40B4-BE49-F238E27FC236}">
                <a16:creationId xmlns:a16="http://schemas.microsoft.com/office/drawing/2014/main" id="{FC0E85EB-A15B-45D1-8922-E3D48642AFA5}"/>
              </a:ext>
            </a:extLst>
          </p:cNvPr>
          <p:cNvSpPr>
            <a:spLocks noGrp="1"/>
          </p:cNvSpPr>
          <p:nvPr/>
        </p:nvSpPr>
        <p:spPr>
          <a:xfrm>
            <a:off x="838200" y="4867275"/>
            <a:ext cx="723900" cy="323850"/>
          </a:xfrm>
          <a:prstGeom prst="roundRect">
            <a:avLst>
              <a:gd name="adj" fmla="val 35294"/>
            </a:avLst>
          </a:prstGeom>
          <a:solidFill>
            <a:srgbClr val="2E6F95"/>
          </a:solidFill>
          <a:ln w="0">
            <a:noFill/>
            <a:prstDash val="solid"/>
          </a:ln>
        </p:spPr>
      </p:sp>
      <p:sp>
        <p:nvSpPr>
          <p:cNvPr id="14" name="date-0-1">
            <a:extLst>
              <a:ext uri="{FF2B5EF4-FFF2-40B4-BE49-F238E27FC236}">
                <a16:creationId xmlns:a16="http://schemas.microsoft.com/office/drawing/2014/main" id="{77B5BE29-5E83-4846-968C-98DCB231393F}"/>
              </a:ext>
            </a:extLst>
          </p:cNvPr>
          <p:cNvSpPr>
            <a:spLocks noGrp="1"/>
          </p:cNvSpPr>
          <p:nvPr/>
        </p:nvSpPr>
        <p:spPr>
          <a:xfrm>
            <a:off x="952500" y="4886325"/>
            <a:ext cx="495300" cy="285750"/>
          </a:xfrm>
          <a:prstGeom prst="rect">
            <a:avLst/>
          </a:prstGeom>
          <a:noFill/>
          <a:ln w="0">
            <a:noFill/>
          </a:ln>
        </p:spPr>
        <p:txBody>
          <a:bodyPr wrap="square" lIns="0" tIns="0" rIns="0" bIns="0" anchor="ctr">
            <a:normAutofit/>
          </a:bodyPr>
          <a:lstStyle/>
          <a:p>
            <a:pPr algn="ctr">
              <a:buNone/>
              <a:defRPr sz="938" b="1">
                <a:solidFill>
                  <a:srgbClr val="FFFFFF"/>
                </a:solidFill>
                <a:latin typeface="Aptos"/>
                <a:ea typeface="Aptos"/>
                <a:cs typeface="Aptos"/>
              </a:defRPr>
            </a:pPr>
            <a:r>
              <a:rPr sz="938" b="1">
                <a:solidFill>
                  <a:srgbClr val="FFFFFF"/>
                </a:solidFill>
                <a:latin typeface="Aptos"/>
                <a:ea typeface="Aptos"/>
                <a:cs typeface="Aptos"/>
              </a:rPr>
              <a:t>02</a:t>
            </a:r>
          </a:p>
        </p:txBody>
      </p:sp>
      <p:sp>
        <p:nvSpPr>
          <p:cNvPr id="15" name="date-desc-0-1">
            <a:extLst>
              <a:ext uri="{FF2B5EF4-FFF2-40B4-BE49-F238E27FC236}">
                <a16:creationId xmlns:a16="http://schemas.microsoft.com/office/drawing/2014/main" id="{D0847D0E-ABB0-416C-AFAD-95AD699E6900}"/>
              </a:ext>
            </a:extLst>
          </p:cNvPr>
          <p:cNvSpPr>
            <a:spLocks noGrp="1"/>
          </p:cNvSpPr>
          <p:nvPr/>
        </p:nvSpPr>
        <p:spPr>
          <a:xfrm>
            <a:off x="1676400" y="4867275"/>
            <a:ext cx="3105150" cy="323850"/>
          </a:xfrm>
          <a:prstGeom prst="rect">
            <a:avLst/>
          </a:prstGeom>
          <a:noFill/>
          <a:ln w="0">
            <a:noFill/>
          </a:ln>
        </p:spPr>
        <p:txBody>
          <a:bodyPr wrap="square" lIns="0" tIns="0" rIns="0" bIns="0" anchor="ctr">
            <a:normAutofit/>
          </a:bodyPr>
          <a:lstStyle/>
          <a:p>
            <a:pPr algn="l">
              <a:buNone/>
              <a:defRPr sz="1013" b="0">
                <a:solidFill>
                  <a:srgbClr val="10242E"/>
                </a:solidFill>
                <a:latin typeface="Aptos"/>
                <a:ea typeface="Aptos"/>
                <a:cs typeface="Aptos"/>
              </a:defRPr>
            </a:pPr>
            <a:r>
              <a:rPr sz="1013" b="0">
                <a:solidFill>
                  <a:srgbClr val="10242E"/>
                </a:solidFill>
                <a:latin typeface="Aptos"/>
                <a:ea typeface="Aptos"/>
                <a:cs typeface="Aptos"/>
              </a:rPr>
              <a:t>Kockázat • incidens • lényeges módosítás</a:t>
            </a:r>
          </a:p>
        </p:txBody>
      </p:sp>
      <p:sp>
        <p:nvSpPr>
          <p:cNvPr id="16" name="date-0-2-bg">
            <a:extLst>
              <a:ext uri="{FF2B5EF4-FFF2-40B4-BE49-F238E27FC236}">
                <a16:creationId xmlns:a16="http://schemas.microsoft.com/office/drawing/2014/main" id="{0A2FF608-1E14-4ECF-9BE0-E10ECC542E45}"/>
              </a:ext>
            </a:extLst>
          </p:cNvPr>
          <p:cNvSpPr>
            <a:spLocks noGrp="1"/>
          </p:cNvSpPr>
          <p:nvPr/>
        </p:nvSpPr>
        <p:spPr>
          <a:xfrm>
            <a:off x="838200" y="5334000"/>
            <a:ext cx="723900" cy="323850"/>
          </a:xfrm>
          <a:prstGeom prst="roundRect">
            <a:avLst>
              <a:gd name="adj" fmla="val 35294"/>
            </a:avLst>
          </a:prstGeom>
          <a:solidFill>
            <a:srgbClr val="2E6F95"/>
          </a:solidFill>
          <a:ln w="0">
            <a:noFill/>
            <a:prstDash val="solid"/>
          </a:ln>
        </p:spPr>
      </p:sp>
      <p:sp>
        <p:nvSpPr>
          <p:cNvPr id="17" name="date-0-2">
            <a:extLst>
              <a:ext uri="{FF2B5EF4-FFF2-40B4-BE49-F238E27FC236}">
                <a16:creationId xmlns:a16="http://schemas.microsoft.com/office/drawing/2014/main" id="{B24995EF-1D48-447B-AED6-D2B246F9DEAD}"/>
              </a:ext>
            </a:extLst>
          </p:cNvPr>
          <p:cNvSpPr>
            <a:spLocks noGrp="1"/>
          </p:cNvSpPr>
          <p:nvPr/>
        </p:nvSpPr>
        <p:spPr>
          <a:xfrm>
            <a:off x="952500" y="5353050"/>
            <a:ext cx="495300" cy="285750"/>
          </a:xfrm>
          <a:prstGeom prst="rect">
            <a:avLst/>
          </a:prstGeom>
          <a:noFill/>
          <a:ln w="0">
            <a:noFill/>
          </a:ln>
        </p:spPr>
        <p:txBody>
          <a:bodyPr wrap="square" lIns="0" tIns="0" rIns="0" bIns="0" anchor="ctr">
            <a:normAutofit/>
          </a:bodyPr>
          <a:lstStyle/>
          <a:p>
            <a:pPr algn="ctr">
              <a:buNone/>
              <a:defRPr sz="938" b="1">
                <a:solidFill>
                  <a:srgbClr val="FFFFFF"/>
                </a:solidFill>
                <a:latin typeface="Aptos"/>
                <a:ea typeface="Aptos"/>
                <a:cs typeface="Aptos"/>
              </a:defRPr>
            </a:pPr>
            <a:r>
              <a:rPr sz="938" b="1">
                <a:solidFill>
                  <a:srgbClr val="FFFFFF"/>
                </a:solidFill>
                <a:latin typeface="Aptos"/>
                <a:ea typeface="Aptos"/>
                <a:cs typeface="Aptos"/>
              </a:rPr>
              <a:t>03</a:t>
            </a:r>
          </a:p>
        </p:txBody>
      </p:sp>
      <p:sp>
        <p:nvSpPr>
          <p:cNvPr id="18" name="date-desc-0-2">
            <a:extLst>
              <a:ext uri="{FF2B5EF4-FFF2-40B4-BE49-F238E27FC236}">
                <a16:creationId xmlns:a16="http://schemas.microsoft.com/office/drawing/2014/main" id="{E1FA4EC2-47BC-4E27-B06F-077C087A0CCE}"/>
              </a:ext>
            </a:extLst>
          </p:cNvPr>
          <p:cNvSpPr>
            <a:spLocks noGrp="1"/>
          </p:cNvSpPr>
          <p:nvPr/>
        </p:nvSpPr>
        <p:spPr>
          <a:xfrm>
            <a:off x="1676400" y="5334000"/>
            <a:ext cx="3105150" cy="323850"/>
          </a:xfrm>
          <a:prstGeom prst="rect">
            <a:avLst/>
          </a:prstGeom>
          <a:noFill/>
          <a:ln w="0">
            <a:noFill/>
          </a:ln>
        </p:spPr>
        <p:txBody>
          <a:bodyPr wrap="square" lIns="0" tIns="0" rIns="0" bIns="0" anchor="ctr">
            <a:normAutofit/>
          </a:bodyPr>
          <a:lstStyle/>
          <a:p>
            <a:pPr algn="l">
              <a:buNone/>
              <a:defRPr sz="1013" b="0">
                <a:solidFill>
                  <a:srgbClr val="10242E"/>
                </a:solidFill>
                <a:latin typeface="Aptos"/>
                <a:ea typeface="Aptos"/>
                <a:cs typeface="Aptos"/>
              </a:defRPr>
            </a:pPr>
            <a:r>
              <a:rPr sz="1013" b="0">
                <a:solidFill>
                  <a:srgbClr val="10242E"/>
                </a:solidFill>
                <a:latin typeface="Aptos"/>
                <a:ea typeface="Aptos"/>
                <a:cs typeface="Aptos"/>
              </a:rPr>
              <a:t>Korrekció • tiltás • visszahívás/kivonás</a:t>
            </a:r>
          </a:p>
        </p:txBody>
      </p:sp>
      <p:sp>
        <p:nvSpPr>
          <p:cNvPr id="19" name="pillar-1">
            <a:extLst>
              <a:ext uri="{FF2B5EF4-FFF2-40B4-BE49-F238E27FC236}">
                <a16:creationId xmlns:a16="http://schemas.microsoft.com/office/drawing/2014/main" id="{EF0C5666-F3C5-4776-AFA2-DA5562984EF1}"/>
              </a:ext>
            </a:extLst>
          </p:cNvPr>
          <p:cNvSpPr>
            <a:spLocks noGrp="1"/>
          </p:cNvSpPr>
          <p:nvPr/>
        </p:nvSpPr>
        <p:spPr>
          <a:xfrm>
            <a:off x="5372100" y="2105025"/>
            <a:ext cx="4495800" cy="3962400"/>
          </a:xfrm>
          <a:prstGeom prst="roundRect">
            <a:avLst>
              <a:gd name="adj" fmla="val 2885"/>
            </a:avLst>
          </a:prstGeom>
          <a:solidFill>
            <a:srgbClr val="FFFFFF"/>
          </a:solidFill>
          <a:ln w="11430">
            <a:solidFill>
              <a:srgbClr val="007E86"/>
            </a:solidFill>
            <a:prstDash val="solid"/>
          </a:ln>
        </p:spPr>
      </p:sp>
      <p:sp>
        <p:nvSpPr>
          <p:cNvPr id="20" name="pillar-top-1">
            <a:extLst>
              <a:ext uri="{FF2B5EF4-FFF2-40B4-BE49-F238E27FC236}">
                <a16:creationId xmlns:a16="http://schemas.microsoft.com/office/drawing/2014/main" id="{02C26649-CA10-49E6-9A8C-686B8741D050}"/>
              </a:ext>
            </a:extLst>
          </p:cNvPr>
          <p:cNvSpPr>
            <a:spLocks noGrp="1"/>
          </p:cNvSpPr>
          <p:nvPr/>
        </p:nvSpPr>
        <p:spPr>
          <a:xfrm>
            <a:off x="5372100" y="2105025"/>
            <a:ext cx="4495800" cy="66675"/>
          </a:xfrm>
          <a:prstGeom prst="rect">
            <a:avLst/>
          </a:prstGeom>
          <a:solidFill>
            <a:srgbClr val="007E86"/>
          </a:solidFill>
          <a:ln w="0">
            <a:noFill/>
            <a:prstDash val="solid"/>
          </a:ln>
        </p:spPr>
      </p:sp>
      <p:sp>
        <p:nvSpPr>
          <p:cNvPr id="21" name="pillar-tag-1">
            <a:extLst>
              <a:ext uri="{FF2B5EF4-FFF2-40B4-BE49-F238E27FC236}">
                <a16:creationId xmlns:a16="http://schemas.microsoft.com/office/drawing/2014/main" id="{C76D6AD5-6B28-46AE-AE93-84D3C8BECD99}"/>
              </a:ext>
            </a:extLst>
          </p:cNvPr>
          <p:cNvSpPr>
            <a:spLocks noGrp="1"/>
          </p:cNvSpPr>
          <p:nvPr/>
        </p:nvSpPr>
        <p:spPr>
          <a:xfrm>
            <a:off x="5600700" y="2333625"/>
            <a:ext cx="4038600" cy="209550"/>
          </a:xfrm>
          <a:prstGeom prst="rect">
            <a:avLst/>
          </a:prstGeom>
          <a:noFill/>
          <a:ln w="0">
            <a:noFill/>
          </a:ln>
        </p:spPr>
        <p:txBody>
          <a:bodyPr wrap="square" lIns="0" tIns="0" rIns="0" bIns="0" anchor="ctr">
            <a:normAutofit/>
          </a:bodyPr>
          <a:lstStyle/>
          <a:p>
            <a:pPr algn="l">
              <a:buNone/>
              <a:defRPr sz="975" b="1">
                <a:solidFill>
                  <a:srgbClr val="007E86"/>
                </a:solidFill>
                <a:latin typeface="Aptos"/>
                <a:ea typeface="Aptos"/>
                <a:cs typeface="Aptos"/>
              </a:defRPr>
            </a:pPr>
            <a:r>
              <a:rPr sz="975" b="1">
                <a:solidFill>
                  <a:srgbClr val="007E86"/>
                </a:solidFill>
                <a:latin typeface="Aptos"/>
                <a:ea typeface="Aptos"/>
                <a:cs typeface="Aptos"/>
              </a:rPr>
              <a:t>ELSŐDLEGES FELHASZNÁLÁS</a:t>
            </a:r>
          </a:p>
        </p:txBody>
      </p:sp>
      <p:sp>
        <p:nvSpPr>
          <p:cNvPr id="22" name="pillar-head-1">
            <a:extLst>
              <a:ext uri="{FF2B5EF4-FFF2-40B4-BE49-F238E27FC236}">
                <a16:creationId xmlns:a16="http://schemas.microsoft.com/office/drawing/2014/main" id="{16B5705B-6AE9-4AB6-B422-486744BE2F53}"/>
              </a:ext>
            </a:extLst>
          </p:cNvPr>
          <p:cNvSpPr>
            <a:spLocks noGrp="1"/>
          </p:cNvSpPr>
          <p:nvPr/>
        </p:nvSpPr>
        <p:spPr>
          <a:xfrm>
            <a:off x="5600700" y="2647950"/>
            <a:ext cx="4038600" cy="590550"/>
          </a:xfrm>
          <a:prstGeom prst="rect">
            <a:avLst/>
          </a:prstGeom>
          <a:noFill/>
          <a:ln w="0">
            <a:noFill/>
          </a:ln>
        </p:spPr>
        <p:txBody>
          <a:bodyPr wrap="square" lIns="0" tIns="0" rIns="0" bIns="0" anchor="ctr">
            <a:normAutofit fontScale="99968"/>
          </a:bodyPr>
          <a:lstStyle/>
          <a:p>
            <a:pPr algn="l">
              <a:buNone/>
              <a:defRPr sz="1688" b="1">
                <a:solidFill>
                  <a:srgbClr val="092D3E"/>
                </a:solidFill>
                <a:latin typeface="Aptos"/>
                <a:ea typeface="Aptos"/>
                <a:cs typeface="Aptos"/>
              </a:defRPr>
            </a:pPr>
            <a:r>
              <a:rPr sz="1688" b="1">
                <a:solidFill>
                  <a:srgbClr val="092D3E"/>
                </a:solidFill>
                <a:latin typeface="Aptos"/>
                <a:ea typeface="Aptos"/>
                <a:cs typeface="Aptos"/>
              </a:rPr>
              <a:t>Az adat használata annak a személynek az ellátására, akire vonatkozik</a:t>
            </a:r>
          </a:p>
        </p:txBody>
      </p:sp>
      <p:sp>
        <p:nvSpPr>
          <p:cNvPr id="23" name="pillar-body-1">
            <a:extLst>
              <a:ext uri="{FF2B5EF4-FFF2-40B4-BE49-F238E27FC236}">
                <a16:creationId xmlns:a16="http://schemas.microsoft.com/office/drawing/2014/main" id="{4AC1CAD5-2EEB-44E1-84EE-85BB55717576}"/>
              </a:ext>
            </a:extLst>
          </p:cNvPr>
          <p:cNvSpPr>
            <a:spLocks noGrp="1"/>
          </p:cNvSpPr>
          <p:nvPr/>
        </p:nvSpPr>
        <p:spPr>
          <a:xfrm>
            <a:off x="5600700" y="3276600"/>
            <a:ext cx="4038600" cy="504825"/>
          </a:xfrm>
          <a:prstGeom prst="rect">
            <a:avLst/>
          </a:prstGeom>
          <a:noFill/>
          <a:ln w="0">
            <a:noFill/>
          </a:ln>
        </p:spPr>
        <p:txBody>
          <a:bodyPr wrap="square" lIns="0" tIns="0" rIns="0" bIns="0" anchor="ctr">
            <a:normAutofit/>
          </a:bodyPr>
          <a:lstStyle/>
          <a:p>
            <a:pPr algn="l">
              <a:buNone/>
              <a:defRPr sz="1125" b="0">
                <a:solidFill>
                  <a:srgbClr val="536873"/>
                </a:solidFill>
                <a:latin typeface="Aptos"/>
                <a:ea typeface="Aptos"/>
                <a:cs typeface="Aptos"/>
              </a:defRPr>
            </a:pPr>
            <a:r>
              <a:rPr sz="1125" b="0">
                <a:solidFill>
                  <a:srgbClr val="536873"/>
                </a:solidFill>
                <a:latin typeface="Aptos"/>
                <a:ea typeface="Aptos"/>
                <a:cs typeface="Aptos"/>
              </a:rPr>
              <a:t>Hozzáférés, helyesbítés, képviselet és határon átnyúló adatcsere az ellátás folyamatában.</a:t>
            </a:r>
          </a:p>
        </p:txBody>
      </p:sp>
      <p:sp>
        <p:nvSpPr>
          <p:cNvPr id="24" name="date-1-0-bg">
            <a:extLst>
              <a:ext uri="{FF2B5EF4-FFF2-40B4-BE49-F238E27FC236}">
                <a16:creationId xmlns:a16="http://schemas.microsoft.com/office/drawing/2014/main" id="{E574603D-311B-411F-888A-DE4400DB9288}"/>
              </a:ext>
            </a:extLst>
          </p:cNvPr>
          <p:cNvSpPr>
            <a:spLocks noGrp="1"/>
          </p:cNvSpPr>
          <p:nvPr/>
        </p:nvSpPr>
        <p:spPr>
          <a:xfrm>
            <a:off x="5600700" y="4400550"/>
            <a:ext cx="723900" cy="323850"/>
          </a:xfrm>
          <a:prstGeom prst="roundRect">
            <a:avLst>
              <a:gd name="adj" fmla="val 35294"/>
            </a:avLst>
          </a:prstGeom>
          <a:solidFill>
            <a:srgbClr val="007E86"/>
          </a:solidFill>
          <a:ln w="0">
            <a:noFill/>
            <a:prstDash val="solid"/>
          </a:ln>
        </p:spPr>
      </p:sp>
      <p:sp>
        <p:nvSpPr>
          <p:cNvPr id="25" name="date-1-0">
            <a:extLst>
              <a:ext uri="{FF2B5EF4-FFF2-40B4-BE49-F238E27FC236}">
                <a16:creationId xmlns:a16="http://schemas.microsoft.com/office/drawing/2014/main" id="{A78AB003-DC6D-4738-891C-40F3A137A3F2}"/>
              </a:ext>
            </a:extLst>
          </p:cNvPr>
          <p:cNvSpPr>
            <a:spLocks noGrp="1"/>
          </p:cNvSpPr>
          <p:nvPr/>
        </p:nvSpPr>
        <p:spPr>
          <a:xfrm>
            <a:off x="5715000" y="4419600"/>
            <a:ext cx="495300" cy="285750"/>
          </a:xfrm>
          <a:prstGeom prst="rect">
            <a:avLst/>
          </a:prstGeom>
          <a:noFill/>
          <a:ln w="0">
            <a:noFill/>
          </a:ln>
        </p:spPr>
        <p:txBody>
          <a:bodyPr wrap="square" lIns="0" tIns="0" rIns="0" bIns="0" anchor="ctr">
            <a:normAutofit/>
          </a:bodyPr>
          <a:lstStyle/>
          <a:p>
            <a:pPr algn="ctr">
              <a:buNone/>
              <a:defRPr sz="938" b="1">
                <a:solidFill>
                  <a:srgbClr val="FFFFFF"/>
                </a:solidFill>
                <a:latin typeface="Aptos"/>
                <a:ea typeface="Aptos"/>
                <a:cs typeface="Aptos"/>
              </a:defRPr>
            </a:pPr>
            <a:r>
              <a:rPr sz="938" b="1">
                <a:solidFill>
                  <a:srgbClr val="FFFFFF"/>
                </a:solidFill>
                <a:latin typeface="Aptos"/>
                <a:ea typeface="Aptos"/>
                <a:cs typeface="Aptos"/>
              </a:rPr>
              <a:t>01</a:t>
            </a:r>
          </a:p>
        </p:txBody>
      </p:sp>
      <p:sp>
        <p:nvSpPr>
          <p:cNvPr id="26" name="date-desc-1-0">
            <a:extLst>
              <a:ext uri="{FF2B5EF4-FFF2-40B4-BE49-F238E27FC236}">
                <a16:creationId xmlns:a16="http://schemas.microsoft.com/office/drawing/2014/main" id="{FE8934BA-4571-4CA1-9096-A8E04774881C}"/>
              </a:ext>
            </a:extLst>
          </p:cNvPr>
          <p:cNvSpPr>
            <a:spLocks noGrp="1"/>
          </p:cNvSpPr>
          <p:nvPr/>
        </p:nvSpPr>
        <p:spPr>
          <a:xfrm>
            <a:off x="6438900" y="4400550"/>
            <a:ext cx="3105150" cy="323850"/>
          </a:xfrm>
          <a:prstGeom prst="rect">
            <a:avLst/>
          </a:prstGeom>
          <a:noFill/>
          <a:ln w="0">
            <a:noFill/>
          </a:ln>
        </p:spPr>
        <p:txBody>
          <a:bodyPr wrap="square" lIns="0" tIns="0" rIns="0" bIns="0" anchor="ctr">
            <a:normAutofit/>
          </a:bodyPr>
          <a:lstStyle/>
          <a:p>
            <a:pPr algn="l">
              <a:buNone/>
              <a:defRPr sz="1013" b="0">
                <a:solidFill>
                  <a:srgbClr val="10242E"/>
                </a:solidFill>
                <a:latin typeface="Aptos"/>
                <a:ea typeface="Aptos"/>
                <a:cs typeface="Aptos"/>
              </a:defRPr>
            </a:pPr>
            <a:r>
              <a:rPr sz="1013" b="0">
                <a:solidFill>
                  <a:srgbClr val="10242E"/>
                </a:solidFill>
                <a:latin typeface="Aptos"/>
                <a:ea typeface="Aptos"/>
                <a:cs typeface="Aptos"/>
              </a:rPr>
              <a:t>Betegjogok • képviselet • helyesbítés</a:t>
            </a:r>
          </a:p>
        </p:txBody>
      </p:sp>
      <p:sp>
        <p:nvSpPr>
          <p:cNvPr id="27" name="date-1-1-bg">
            <a:extLst>
              <a:ext uri="{FF2B5EF4-FFF2-40B4-BE49-F238E27FC236}">
                <a16:creationId xmlns:a16="http://schemas.microsoft.com/office/drawing/2014/main" id="{6AB79DEE-F572-49E9-8A8C-A5137FC3FCB8}"/>
              </a:ext>
            </a:extLst>
          </p:cNvPr>
          <p:cNvSpPr>
            <a:spLocks noGrp="1"/>
          </p:cNvSpPr>
          <p:nvPr/>
        </p:nvSpPr>
        <p:spPr>
          <a:xfrm>
            <a:off x="5600700" y="4867275"/>
            <a:ext cx="723900" cy="323850"/>
          </a:xfrm>
          <a:prstGeom prst="roundRect">
            <a:avLst>
              <a:gd name="adj" fmla="val 35294"/>
            </a:avLst>
          </a:prstGeom>
          <a:solidFill>
            <a:srgbClr val="007E86"/>
          </a:solidFill>
          <a:ln w="0">
            <a:noFill/>
            <a:prstDash val="solid"/>
          </a:ln>
        </p:spPr>
      </p:sp>
      <p:sp>
        <p:nvSpPr>
          <p:cNvPr id="28" name="date-1-1">
            <a:extLst>
              <a:ext uri="{FF2B5EF4-FFF2-40B4-BE49-F238E27FC236}">
                <a16:creationId xmlns:a16="http://schemas.microsoft.com/office/drawing/2014/main" id="{A17F7E94-0FF0-4F84-98AD-48A15B0F846E}"/>
              </a:ext>
            </a:extLst>
          </p:cNvPr>
          <p:cNvSpPr>
            <a:spLocks noGrp="1"/>
          </p:cNvSpPr>
          <p:nvPr/>
        </p:nvSpPr>
        <p:spPr>
          <a:xfrm>
            <a:off x="5715000" y="4886325"/>
            <a:ext cx="495300" cy="285750"/>
          </a:xfrm>
          <a:prstGeom prst="rect">
            <a:avLst/>
          </a:prstGeom>
          <a:noFill/>
          <a:ln w="0">
            <a:noFill/>
          </a:ln>
        </p:spPr>
        <p:txBody>
          <a:bodyPr wrap="square" lIns="0" tIns="0" rIns="0" bIns="0" anchor="ctr">
            <a:normAutofit/>
          </a:bodyPr>
          <a:lstStyle/>
          <a:p>
            <a:pPr algn="ctr">
              <a:buNone/>
              <a:defRPr sz="938" b="1">
                <a:solidFill>
                  <a:srgbClr val="FFFFFF"/>
                </a:solidFill>
                <a:latin typeface="Aptos"/>
                <a:ea typeface="Aptos"/>
                <a:cs typeface="Aptos"/>
              </a:defRPr>
            </a:pPr>
            <a:r>
              <a:rPr sz="938" b="1">
                <a:solidFill>
                  <a:srgbClr val="FFFFFF"/>
                </a:solidFill>
                <a:latin typeface="Aptos"/>
                <a:ea typeface="Aptos"/>
                <a:cs typeface="Aptos"/>
              </a:rPr>
              <a:t>02</a:t>
            </a:r>
          </a:p>
        </p:txBody>
      </p:sp>
      <p:sp>
        <p:nvSpPr>
          <p:cNvPr id="29" name="date-desc-1-1">
            <a:extLst>
              <a:ext uri="{FF2B5EF4-FFF2-40B4-BE49-F238E27FC236}">
                <a16:creationId xmlns:a16="http://schemas.microsoft.com/office/drawing/2014/main" id="{A4BF7E01-2E00-4CC8-8952-0056E4B5174D}"/>
              </a:ext>
            </a:extLst>
          </p:cNvPr>
          <p:cNvSpPr>
            <a:spLocks noGrp="1"/>
          </p:cNvSpPr>
          <p:nvPr/>
        </p:nvSpPr>
        <p:spPr>
          <a:xfrm>
            <a:off x="6438900" y="4867275"/>
            <a:ext cx="3105150" cy="323850"/>
          </a:xfrm>
          <a:prstGeom prst="rect">
            <a:avLst/>
          </a:prstGeom>
          <a:noFill/>
          <a:ln w="0">
            <a:noFill/>
          </a:ln>
        </p:spPr>
        <p:txBody>
          <a:bodyPr wrap="square" lIns="0" tIns="0" rIns="0" bIns="0" anchor="ctr">
            <a:normAutofit/>
          </a:bodyPr>
          <a:lstStyle/>
          <a:p>
            <a:pPr algn="l">
              <a:buNone/>
              <a:defRPr sz="1013" b="0">
                <a:solidFill>
                  <a:srgbClr val="10242E"/>
                </a:solidFill>
                <a:latin typeface="Aptos"/>
                <a:ea typeface="Aptos"/>
                <a:cs typeface="Aptos"/>
              </a:defRPr>
            </a:pPr>
            <a:r>
              <a:rPr sz="1013" b="0">
                <a:solidFill>
                  <a:srgbClr val="10242E"/>
                </a:solidFill>
                <a:latin typeface="Aptos"/>
                <a:ea typeface="Aptos"/>
                <a:cs typeface="Aptos"/>
              </a:rPr>
              <a:t>EEHRxF • EESZT/NCPeH • MyHealth@EU</a:t>
            </a:r>
          </a:p>
        </p:txBody>
      </p:sp>
      <p:sp>
        <p:nvSpPr>
          <p:cNvPr id="30" name="date-1-2-bg">
            <a:extLst>
              <a:ext uri="{FF2B5EF4-FFF2-40B4-BE49-F238E27FC236}">
                <a16:creationId xmlns:a16="http://schemas.microsoft.com/office/drawing/2014/main" id="{C3E4FD6B-D27F-4481-A2C6-D43346C6DB45}"/>
              </a:ext>
            </a:extLst>
          </p:cNvPr>
          <p:cNvSpPr>
            <a:spLocks noGrp="1"/>
          </p:cNvSpPr>
          <p:nvPr/>
        </p:nvSpPr>
        <p:spPr>
          <a:xfrm>
            <a:off x="5600700" y="5334000"/>
            <a:ext cx="723900" cy="323850"/>
          </a:xfrm>
          <a:prstGeom prst="roundRect">
            <a:avLst>
              <a:gd name="adj" fmla="val 35294"/>
            </a:avLst>
          </a:prstGeom>
          <a:solidFill>
            <a:srgbClr val="007E86"/>
          </a:solidFill>
          <a:ln w="0">
            <a:noFill/>
            <a:prstDash val="solid"/>
          </a:ln>
        </p:spPr>
      </p:sp>
      <p:sp>
        <p:nvSpPr>
          <p:cNvPr id="31" name="date-1-2">
            <a:extLst>
              <a:ext uri="{FF2B5EF4-FFF2-40B4-BE49-F238E27FC236}">
                <a16:creationId xmlns:a16="http://schemas.microsoft.com/office/drawing/2014/main" id="{D7B8ABA0-7965-49C9-92B3-0CFC28817061}"/>
              </a:ext>
            </a:extLst>
          </p:cNvPr>
          <p:cNvSpPr>
            <a:spLocks noGrp="1"/>
          </p:cNvSpPr>
          <p:nvPr/>
        </p:nvSpPr>
        <p:spPr>
          <a:xfrm>
            <a:off x="5715000" y="5353050"/>
            <a:ext cx="495300" cy="285750"/>
          </a:xfrm>
          <a:prstGeom prst="rect">
            <a:avLst/>
          </a:prstGeom>
          <a:noFill/>
          <a:ln w="0">
            <a:noFill/>
          </a:ln>
        </p:spPr>
        <p:txBody>
          <a:bodyPr wrap="square" lIns="0" tIns="0" rIns="0" bIns="0" anchor="ctr">
            <a:normAutofit/>
          </a:bodyPr>
          <a:lstStyle/>
          <a:p>
            <a:pPr algn="ctr">
              <a:buNone/>
              <a:defRPr sz="938" b="1">
                <a:solidFill>
                  <a:srgbClr val="FFFFFF"/>
                </a:solidFill>
                <a:latin typeface="Aptos"/>
                <a:ea typeface="Aptos"/>
                <a:cs typeface="Aptos"/>
              </a:defRPr>
            </a:pPr>
            <a:r>
              <a:rPr sz="938" b="1">
                <a:solidFill>
                  <a:srgbClr val="FFFFFF"/>
                </a:solidFill>
                <a:latin typeface="Aptos"/>
                <a:ea typeface="Aptos"/>
                <a:cs typeface="Aptos"/>
              </a:rPr>
              <a:t>03</a:t>
            </a:r>
          </a:p>
        </p:txBody>
      </p:sp>
      <p:sp>
        <p:nvSpPr>
          <p:cNvPr id="32" name="date-desc-1-2">
            <a:extLst>
              <a:ext uri="{FF2B5EF4-FFF2-40B4-BE49-F238E27FC236}">
                <a16:creationId xmlns:a16="http://schemas.microsoft.com/office/drawing/2014/main" id="{2EC9F9E6-5C73-494C-84C4-CD07988CE4DF}"/>
              </a:ext>
            </a:extLst>
          </p:cNvPr>
          <p:cNvSpPr>
            <a:spLocks noGrp="1"/>
          </p:cNvSpPr>
          <p:nvPr/>
        </p:nvSpPr>
        <p:spPr>
          <a:xfrm>
            <a:off x="6438900" y="5334000"/>
            <a:ext cx="3105150" cy="323850"/>
          </a:xfrm>
          <a:prstGeom prst="rect">
            <a:avLst/>
          </a:prstGeom>
          <a:noFill/>
          <a:ln w="0">
            <a:noFill/>
          </a:ln>
        </p:spPr>
        <p:txBody>
          <a:bodyPr wrap="square" lIns="0" tIns="0" rIns="0" bIns="0" anchor="ctr">
            <a:normAutofit/>
          </a:bodyPr>
          <a:lstStyle/>
          <a:p>
            <a:pPr algn="l">
              <a:buNone/>
              <a:defRPr sz="1013" b="0">
                <a:solidFill>
                  <a:srgbClr val="10242E"/>
                </a:solidFill>
                <a:latin typeface="Aptos"/>
                <a:ea typeface="Aptos"/>
                <a:cs typeface="Aptos"/>
              </a:defRPr>
            </a:pPr>
            <a:r>
              <a:rPr sz="1013" b="0">
                <a:solidFill>
                  <a:srgbClr val="10242E"/>
                </a:solidFill>
                <a:latin typeface="Aptos"/>
                <a:ea typeface="Aptos"/>
                <a:cs typeface="Aptos"/>
              </a:rPr>
              <a:t>Panasz • megfelelés • együttműködés</a:t>
            </a:r>
          </a:p>
        </p:txBody>
      </p:sp>
      <p:sp>
        <p:nvSpPr>
          <p:cNvPr id="33" name="pillar-2">
            <a:extLst>
              <a:ext uri="{FF2B5EF4-FFF2-40B4-BE49-F238E27FC236}">
                <a16:creationId xmlns:a16="http://schemas.microsoft.com/office/drawing/2014/main" id="{D395C5B1-443E-47E3-8BF6-0CD1938F34A4}"/>
              </a:ext>
            </a:extLst>
          </p:cNvPr>
          <p:cNvSpPr>
            <a:spLocks noGrp="1"/>
          </p:cNvSpPr>
          <p:nvPr/>
        </p:nvSpPr>
        <p:spPr>
          <a:xfrm>
            <a:off x="10134600" y="2105025"/>
            <a:ext cx="4495800" cy="3962400"/>
          </a:xfrm>
          <a:prstGeom prst="roundRect">
            <a:avLst>
              <a:gd name="adj" fmla="val 2885"/>
            </a:avLst>
          </a:prstGeom>
          <a:solidFill>
            <a:srgbClr val="FFFFFF"/>
          </a:solidFill>
          <a:ln w="11430">
            <a:solidFill>
              <a:srgbClr val="2F8A68"/>
            </a:solidFill>
            <a:prstDash val="solid"/>
          </a:ln>
        </p:spPr>
      </p:sp>
      <p:sp>
        <p:nvSpPr>
          <p:cNvPr id="34" name="pillar-top-2">
            <a:extLst>
              <a:ext uri="{FF2B5EF4-FFF2-40B4-BE49-F238E27FC236}">
                <a16:creationId xmlns:a16="http://schemas.microsoft.com/office/drawing/2014/main" id="{B05319C5-B3F8-4480-A91D-04099DBAAE5A}"/>
              </a:ext>
            </a:extLst>
          </p:cNvPr>
          <p:cNvSpPr>
            <a:spLocks noGrp="1"/>
          </p:cNvSpPr>
          <p:nvPr/>
        </p:nvSpPr>
        <p:spPr>
          <a:xfrm>
            <a:off x="10134600" y="2105025"/>
            <a:ext cx="4495800" cy="66675"/>
          </a:xfrm>
          <a:prstGeom prst="rect">
            <a:avLst/>
          </a:prstGeom>
          <a:solidFill>
            <a:srgbClr val="2F8A68"/>
          </a:solidFill>
          <a:ln w="0">
            <a:noFill/>
            <a:prstDash val="solid"/>
          </a:ln>
        </p:spPr>
      </p:sp>
      <p:sp>
        <p:nvSpPr>
          <p:cNvPr id="35" name="pillar-tag-2">
            <a:extLst>
              <a:ext uri="{FF2B5EF4-FFF2-40B4-BE49-F238E27FC236}">
                <a16:creationId xmlns:a16="http://schemas.microsoft.com/office/drawing/2014/main" id="{A3B2CD44-83D2-4003-BD35-19887EE220F9}"/>
              </a:ext>
            </a:extLst>
          </p:cNvPr>
          <p:cNvSpPr>
            <a:spLocks noGrp="1"/>
          </p:cNvSpPr>
          <p:nvPr/>
        </p:nvSpPr>
        <p:spPr>
          <a:xfrm>
            <a:off x="10363200" y="2333625"/>
            <a:ext cx="4038600" cy="209550"/>
          </a:xfrm>
          <a:prstGeom prst="rect">
            <a:avLst/>
          </a:prstGeom>
          <a:noFill/>
          <a:ln w="0">
            <a:noFill/>
          </a:ln>
        </p:spPr>
        <p:txBody>
          <a:bodyPr wrap="square" lIns="0" tIns="0" rIns="0" bIns="0" anchor="ctr">
            <a:normAutofit/>
          </a:bodyPr>
          <a:lstStyle/>
          <a:p>
            <a:pPr algn="l">
              <a:buNone/>
              <a:defRPr sz="975" b="1">
                <a:solidFill>
                  <a:srgbClr val="159A76"/>
                </a:solidFill>
                <a:latin typeface="Aptos"/>
                <a:ea typeface="Aptos"/>
                <a:cs typeface="Aptos"/>
              </a:defRPr>
            </a:pPr>
            <a:r>
              <a:rPr sz="975" b="1">
                <a:solidFill>
                  <a:srgbClr val="159A76"/>
                </a:solidFill>
                <a:latin typeface="Aptos"/>
                <a:ea typeface="Aptos"/>
                <a:cs typeface="Aptos"/>
              </a:rPr>
              <a:t>MÁSODLAGOS FELHASZNÁLÁS</a:t>
            </a:r>
          </a:p>
        </p:txBody>
      </p:sp>
      <p:sp>
        <p:nvSpPr>
          <p:cNvPr id="36" name="pillar-head-2">
            <a:extLst>
              <a:ext uri="{FF2B5EF4-FFF2-40B4-BE49-F238E27FC236}">
                <a16:creationId xmlns:a16="http://schemas.microsoft.com/office/drawing/2014/main" id="{F073BB8B-D537-403D-B4C0-0A22C00E7950}"/>
              </a:ext>
            </a:extLst>
          </p:cNvPr>
          <p:cNvSpPr>
            <a:spLocks noGrp="1"/>
          </p:cNvSpPr>
          <p:nvPr/>
        </p:nvSpPr>
        <p:spPr>
          <a:xfrm>
            <a:off x="10363200" y="2647950"/>
            <a:ext cx="4038600" cy="590550"/>
          </a:xfrm>
          <a:prstGeom prst="rect">
            <a:avLst/>
          </a:prstGeom>
          <a:noFill/>
          <a:ln w="0">
            <a:noFill/>
          </a:ln>
        </p:spPr>
        <p:txBody>
          <a:bodyPr wrap="square" lIns="0" tIns="0" rIns="0" bIns="0" anchor="ctr">
            <a:normAutofit/>
          </a:bodyPr>
          <a:lstStyle/>
          <a:p>
            <a:pPr algn="l">
              <a:buNone/>
              <a:defRPr sz="1688" b="1">
                <a:solidFill>
                  <a:srgbClr val="092D3E"/>
                </a:solidFill>
                <a:latin typeface="Aptos"/>
                <a:ea typeface="Aptos"/>
                <a:cs typeface="Aptos"/>
              </a:defRPr>
            </a:pPr>
            <a:r>
              <a:rPr sz="1688" b="1">
                <a:solidFill>
                  <a:srgbClr val="092D3E"/>
                </a:solidFill>
                <a:latin typeface="Aptos"/>
                <a:ea typeface="Aptos"/>
                <a:cs typeface="Aptos"/>
              </a:rPr>
              <a:t>Az adat használata az eredeti ellátási céltól eltérő, engedélyezett célra</a:t>
            </a:r>
          </a:p>
        </p:txBody>
      </p:sp>
      <p:sp>
        <p:nvSpPr>
          <p:cNvPr id="37" name="pillar-body-2">
            <a:extLst>
              <a:ext uri="{FF2B5EF4-FFF2-40B4-BE49-F238E27FC236}">
                <a16:creationId xmlns:a16="http://schemas.microsoft.com/office/drawing/2014/main" id="{9474AACA-C4D5-40C3-84A5-B3BF673E42FA}"/>
              </a:ext>
            </a:extLst>
          </p:cNvPr>
          <p:cNvSpPr>
            <a:spLocks noGrp="1"/>
          </p:cNvSpPr>
          <p:nvPr/>
        </p:nvSpPr>
        <p:spPr>
          <a:xfrm>
            <a:off x="10363200" y="3276600"/>
            <a:ext cx="4038600" cy="504825"/>
          </a:xfrm>
          <a:prstGeom prst="rect">
            <a:avLst/>
          </a:prstGeom>
          <a:noFill/>
          <a:ln w="0">
            <a:noFill/>
          </a:ln>
        </p:spPr>
        <p:txBody>
          <a:bodyPr wrap="square" lIns="0" tIns="0" rIns="0" bIns="0" anchor="ctr">
            <a:normAutofit/>
          </a:bodyPr>
          <a:lstStyle/>
          <a:p>
            <a:pPr algn="l">
              <a:buNone/>
              <a:defRPr sz="1125" b="0">
                <a:solidFill>
                  <a:srgbClr val="536873"/>
                </a:solidFill>
                <a:latin typeface="Aptos"/>
                <a:ea typeface="Aptos"/>
                <a:cs typeface="Aptos"/>
              </a:defRPr>
            </a:pPr>
            <a:r>
              <a:rPr sz="1125" b="0">
                <a:solidFill>
                  <a:srgbClr val="536873"/>
                </a:solidFill>
                <a:latin typeface="Aptos"/>
                <a:ea typeface="Aptos"/>
                <a:cs typeface="Aptos"/>
              </a:rPr>
              <a:t>Kutatás, népegészségügy, szakpolitika és innováció – ellenőrzött környezetben.</a:t>
            </a:r>
          </a:p>
        </p:txBody>
      </p:sp>
      <p:sp>
        <p:nvSpPr>
          <p:cNvPr id="38" name="date-2-0-bg">
            <a:extLst>
              <a:ext uri="{FF2B5EF4-FFF2-40B4-BE49-F238E27FC236}">
                <a16:creationId xmlns:a16="http://schemas.microsoft.com/office/drawing/2014/main" id="{14E9155B-7D78-448D-95E3-36FA92131DC2}"/>
              </a:ext>
            </a:extLst>
          </p:cNvPr>
          <p:cNvSpPr>
            <a:spLocks noGrp="1"/>
          </p:cNvSpPr>
          <p:nvPr/>
        </p:nvSpPr>
        <p:spPr>
          <a:xfrm>
            <a:off x="10363200" y="4400550"/>
            <a:ext cx="723900" cy="323850"/>
          </a:xfrm>
          <a:prstGeom prst="roundRect">
            <a:avLst>
              <a:gd name="adj" fmla="val 35294"/>
            </a:avLst>
          </a:prstGeom>
          <a:solidFill>
            <a:srgbClr val="2F8A68"/>
          </a:solidFill>
          <a:ln w="0">
            <a:noFill/>
            <a:prstDash val="solid"/>
          </a:ln>
        </p:spPr>
      </p:sp>
      <p:sp>
        <p:nvSpPr>
          <p:cNvPr id="39" name="date-2-0">
            <a:extLst>
              <a:ext uri="{FF2B5EF4-FFF2-40B4-BE49-F238E27FC236}">
                <a16:creationId xmlns:a16="http://schemas.microsoft.com/office/drawing/2014/main" id="{C6947F78-5B33-441A-86FD-BEAD706C17A0}"/>
              </a:ext>
            </a:extLst>
          </p:cNvPr>
          <p:cNvSpPr>
            <a:spLocks noGrp="1"/>
          </p:cNvSpPr>
          <p:nvPr/>
        </p:nvSpPr>
        <p:spPr>
          <a:xfrm>
            <a:off x="10477500" y="4419600"/>
            <a:ext cx="495300" cy="285750"/>
          </a:xfrm>
          <a:prstGeom prst="rect">
            <a:avLst/>
          </a:prstGeom>
          <a:noFill/>
          <a:ln w="0">
            <a:noFill/>
          </a:ln>
        </p:spPr>
        <p:txBody>
          <a:bodyPr wrap="square" lIns="0" tIns="0" rIns="0" bIns="0" anchor="ctr">
            <a:normAutofit/>
          </a:bodyPr>
          <a:lstStyle/>
          <a:p>
            <a:pPr algn="ctr">
              <a:buNone/>
              <a:defRPr sz="938" b="1">
                <a:solidFill>
                  <a:srgbClr val="FFFFFF"/>
                </a:solidFill>
                <a:latin typeface="Aptos"/>
                <a:ea typeface="Aptos"/>
                <a:cs typeface="Aptos"/>
              </a:defRPr>
            </a:pPr>
            <a:r>
              <a:rPr sz="938" b="1">
                <a:solidFill>
                  <a:srgbClr val="FFFFFF"/>
                </a:solidFill>
                <a:latin typeface="Aptos"/>
                <a:ea typeface="Aptos"/>
                <a:cs typeface="Aptos"/>
              </a:rPr>
              <a:t>01</a:t>
            </a:r>
          </a:p>
        </p:txBody>
      </p:sp>
      <p:sp>
        <p:nvSpPr>
          <p:cNvPr id="40" name="date-desc-2-0">
            <a:extLst>
              <a:ext uri="{FF2B5EF4-FFF2-40B4-BE49-F238E27FC236}">
                <a16:creationId xmlns:a16="http://schemas.microsoft.com/office/drawing/2014/main" id="{5C2B567D-EB59-465C-87AD-E444BBD9C418}"/>
              </a:ext>
            </a:extLst>
          </p:cNvPr>
          <p:cNvSpPr>
            <a:spLocks noGrp="1"/>
          </p:cNvSpPr>
          <p:nvPr/>
        </p:nvSpPr>
        <p:spPr>
          <a:xfrm>
            <a:off x="11201400" y="4400550"/>
            <a:ext cx="3105150" cy="323850"/>
          </a:xfrm>
          <a:prstGeom prst="rect">
            <a:avLst/>
          </a:prstGeom>
          <a:noFill/>
          <a:ln w="0">
            <a:noFill/>
          </a:ln>
        </p:spPr>
        <p:txBody>
          <a:bodyPr wrap="square" lIns="0" tIns="0" rIns="0" bIns="0" anchor="ctr">
            <a:normAutofit/>
          </a:bodyPr>
          <a:lstStyle/>
          <a:p>
            <a:pPr algn="l">
              <a:buNone/>
              <a:defRPr sz="1013" b="0">
                <a:solidFill>
                  <a:srgbClr val="10242E"/>
                </a:solidFill>
                <a:latin typeface="Aptos"/>
                <a:ea typeface="Aptos"/>
                <a:cs typeface="Aptos"/>
              </a:defRPr>
            </a:pPr>
            <a:r>
              <a:rPr sz="1013" b="0">
                <a:solidFill>
                  <a:srgbClr val="10242E"/>
                </a:solidFill>
                <a:latin typeface="Aptos"/>
                <a:ea typeface="Aptos"/>
                <a:cs typeface="Aptos"/>
              </a:rPr>
              <a:t>Kérelem • engedély • adat-előkészítés</a:t>
            </a:r>
          </a:p>
        </p:txBody>
      </p:sp>
      <p:sp>
        <p:nvSpPr>
          <p:cNvPr id="41" name="date-2-1-bg">
            <a:extLst>
              <a:ext uri="{FF2B5EF4-FFF2-40B4-BE49-F238E27FC236}">
                <a16:creationId xmlns:a16="http://schemas.microsoft.com/office/drawing/2014/main" id="{EF51C483-D47A-40F0-84B8-48E5A87DFD2C}"/>
              </a:ext>
            </a:extLst>
          </p:cNvPr>
          <p:cNvSpPr>
            <a:spLocks noGrp="1"/>
          </p:cNvSpPr>
          <p:nvPr/>
        </p:nvSpPr>
        <p:spPr>
          <a:xfrm>
            <a:off x="10363200" y="4867275"/>
            <a:ext cx="723900" cy="323850"/>
          </a:xfrm>
          <a:prstGeom prst="roundRect">
            <a:avLst>
              <a:gd name="adj" fmla="val 35294"/>
            </a:avLst>
          </a:prstGeom>
          <a:solidFill>
            <a:srgbClr val="2F8A68"/>
          </a:solidFill>
          <a:ln w="0">
            <a:noFill/>
            <a:prstDash val="solid"/>
          </a:ln>
        </p:spPr>
      </p:sp>
      <p:sp>
        <p:nvSpPr>
          <p:cNvPr id="42" name="date-2-1">
            <a:extLst>
              <a:ext uri="{FF2B5EF4-FFF2-40B4-BE49-F238E27FC236}">
                <a16:creationId xmlns:a16="http://schemas.microsoft.com/office/drawing/2014/main" id="{D6058F6E-ED78-4528-A292-4AF4015DB5E5}"/>
              </a:ext>
            </a:extLst>
          </p:cNvPr>
          <p:cNvSpPr>
            <a:spLocks noGrp="1"/>
          </p:cNvSpPr>
          <p:nvPr/>
        </p:nvSpPr>
        <p:spPr>
          <a:xfrm>
            <a:off x="10477500" y="4886325"/>
            <a:ext cx="495300" cy="285750"/>
          </a:xfrm>
          <a:prstGeom prst="rect">
            <a:avLst/>
          </a:prstGeom>
          <a:noFill/>
          <a:ln w="0">
            <a:noFill/>
          </a:ln>
        </p:spPr>
        <p:txBody>
          <a:bodyPr wrap="square" lIns="0" tIns="0" rIns="0" bIns="0" anchor="ctr">
            <a:normAutofit/>
          </a:bodyPr>
          <a:lstStyle/>
          <a:p>
            <a:pPr algn="ctr">
              <a:buNone/>
              <a:defRPr sz="938" b="1">
                <a:solidFill>
                  <a:srgbClr val="FFFFFF"/>
                </a:solidFill>
                <a:latin typeface="Aptos"/>
                <a:ea typeface="Aptos"/>
                <a:cs typeface="Aptos"/>
              </a:defRPr>
            </a:pPr>
            <a:r>
              <a:rPr sz="938" b="1">
                <a:solidFill>
                  <a:srgbClr val="FFFFFF"/>
                </a:solidFill>
                <a:latin typeface="Aptos"/>
                <a:ea typeface="Aptos"/>
                <a:cs typeface="Aptos"/>
              </a:rPr>
              <a:t>02</a:t>
            </a:r>
          </a:p>
        </p:txBody>
      </p:sp>
      <p:sp>
        <p:nvSpPr>
          <p:cNvPr id="43" name="date-desc-2-1">
            <a:extLst>
              <a:ext uri="{FF2B5EF4-FFF2-40B4-BE49-F238E27FC236}">
                <a16:creationId xmlns:a16="http://schemas.microsoft.com/office/drawing/2014/main" id="{FB07BC3E-4160-4554-B1EB-38F248778A16}"/>
              </a:ext>
            </a:extLst>
          </p:cNvPr>
          <p:cNvSpPr>
            <a:spLocks noGrp="1"/>
          </p:cNvSpPr>
          <p:nvPr/>
        </p:nvSpPr>
        <p:spPr>
          <a:xfrm>
            <a:off x="11201400" y="4867275"/>
            <a:ext cx="3105150" cy="323850"/>
          </a:xfrm>
          <a:prstGeom prst="rect">
            <a:avLst/>
          </a:prstGeom>
          <a:noFill/>
          <a:ln w="0">
            <a:noFill/>
          </a:ln>
        </p:spPr>
        <p:txBody>
          <a:bodyPr wrap="square" lIns="0" tIns="0" rIns="0" bIns="0" anchor="ctr">
            <a:normAutofit/>
          </a:bodyPr>
          <a:lstStyle/>
          <a:p>
            <a:pPr algn="l">
              <a:buNone/>
              <a:defRPr sz="1013" b="0">
                <a:solidFill>
                  <a:srgbClr val="10242E"/>
                </a:solidFill>
                <a:latin typeface="Aptos"/>
                <a:ea typeface="Aptos"/>
                <a:cs typeface="Aptos"/>
              </a:defRPr>
            </a:pPr>
            <a:r>
              <a:rPr sz="1013" b="0">
                <a:solidFill>
                  <a:srgbClr val="10242E"/>
                </a:solidFill>
                <a:latin typeface="Aptos"/>
                <a:ea typeface="Aptos"/>
                <a:cs typeface="Aptos"/>
              </a:rPr>
              <a:t>Katalógus • SPE • HealthData@EU</a:t>
            </a:r>
          </a:p>
        </p:txBody>
      </p:sp>
      <p:sp>
        <p:nvSpPr>
          <p:cNvPr id="44" name="date-2-2-bg">
            <a:extLst>
              <a:ext uri="{FF2B5EF4-FFF2-40B4-BE49-F238E27FC236}">
                <a16:creationId xmlns:a16="http://schemas.microsoft.com/office/drawing/2014/main" id="{5D3FB8A2-A6E6-4820-BC3B-2993F281F756}"/>
              </a:ext>
            </a:extLst>
          </p:cNvPr>
          <p:cNvSpPr>
            <a:spLocks noGrp="1"/>
          </p:cNvSpPr>
          <p:nvPr/>
        </p:nvSpPr>
        <p:spPr>
          <a:xfrm>
            <a:off x="10363200" y="5334000"/>
            <a:ext cx="723900" cy="323850"/>
          </a:xfrm>
          <a:prstGeom prst="roundRect">
            <a:avLst>
              <a:gd name="adj" fmla="val 35294"/>
            </a:avLst>
          </a:prstGeom>
          <a:solidFill>
            <a:srgbClr val="2F8A68"/>
          </a:solidFill>
          <a:ln w="0">
            <a:noFill/>
            <a:prstDash val="solid"/>
          </a:ln>
        </p:spPr>
      </p:sp>
      <p:sp>
        <p:nvSpPr>
          <p:cNvPr id="45" name="date-2-2">
            <a:extLst>
              <a:ext uri="{FF2B5EF4-FFF2-40B4-BE49-F238E27FC236}">
                <a16:creationId xmlns:a16="http://schemas.microsoft.com/office/drawing/2014/main" id="{3524BA8B-C771-4897-B17B-B2FA2F26782F}"/>
              </a:ext>
            </a:extLst>
          </p:cNvPr>
          <p:cNvSpPr>
            <a:spLocks noGrp="1"/>
          </p:cNvSpPr>
          <p:nvPr/>
        </p:nvSpPr>
        <p:spPr>
          <a:xfrm>
            <a:off x="10477500" y="5353050"/>
            <a:ext cx="495300" cy="285750"/>
          </a:xfrm>
          <a:prstGeom prst="rect">
            <a:avLst/>
          </a:prstGeom>
          <a:noFill/>
          <a:ln w="0">
            <a:noFill/>
          </a:ln>
        </p:spPr>
        <p:txBody>
          <a:bodyPr wrap="square" lIns="0" tIns="0" rIns="0" bIns="0" anchor="ctr">
            <a:normAutofit/>
          </a:bodyPr>
          <a:lstStyle/>
          <a:p>
            <a:pPr algn="ctr">
              <a:buNone/>
              <a:defRPr sz="938" b="1">
                <a:solidFill>
                  <a:srgbClr val="FFFFFF"/>
                </a:solidFill>
                <a:latin typeface="Aptos"/>
                <a:ea typeface="Aptos"/>
                <a:cs typeface="Aptos"/>
              </a:defRPr>
            </a:pPr>
            <a:r>
              <a:rPr sz="938" b="1">
                <a:solidFill>
                  <a:srgbClr val="FFFFFF"/>
                </a:solidFill>
                <a:latin typeface="Aptos"/>
                <a:ea typeface="Aptos"/>
                <a:cs typeface="Aptos"/>
              </a:rPr>
              <a:t>03</a:t>
            </a:r>
          </a:p>
        </p:txBody>
      </p:sp>
      <p:sp>
        <p:nvSpPr>
          <p:cNvPr id="46" name="date-desc-2-2">
            <a:extLst>
              <a:ext uri="{FF2B5EF4-FFF2-40B4-BE49-F238E27FC236}">
                <a16:creationId xmlns:a16="http://schemas.microsoft.com/office/drawing/2014/main" id="{2E560EB1-45A7-45DF-9196-23E701919D11}"/>
              </a:ext>
            </a:extLst>
          </p:cNvPr>
          <p:cNvSpPr>
            <a:spLocks noGrp="1"/>
          </p:cNvSpPr>
          <p:nvPr/>
        </p:nvSpPr>
        <p:spPr>
          <a:xfrm>
            <a:off x="11201400" y="5334000"/>
            <a:ext cx="3105150" cy="323850"/>
          </a:xfrm>
          <a:prstGeom prst="rect">
            <a:avLst/>
          </a:prstGeom>
          <a:noFill/>
          <a:ln w="0">
            <a:noFill/>
          </a:ln>
        </p:spPr>
        <p:txBody>
          <a:bodyPr wrap="square" lIns="0" tIns="0" rIns="0" bIns="0" anchor="ctr">
            <a:normAutofit/>
          </a:bodyPr>
          <a:lstStyle/>
          <a:p>
            <a:pPr algn="l">
              <a:buNone/>
              <a:defRPr sz="1013" b="0">
                <a:solidFill>
                  <a:srgbClr val="10242E"/>
                </a:solidFill>
                <a:latin typeface="Aptos"/>
                <a:ea typeface="Aptos"/>
                <a:cs typeface="Aptos"/>
              </a:defRPr>
            </a:pPr>
            <a:r>
              <a:rPr sz="1013" b="0">
                <a:solidFill>
                  <a:srgbClr val="10242E"/>
                </a:solidFill>
                <a:latin typeface="Aptos"/>
                <a:ea typeface="Aptos"/>
                <a:cs typeface="Aptos"/>
              </a:rPr>
              <a:t>Átláthatóság • ellenőrzés • szankció</a:t>
            </a:r>
          </a:p>
        </p:txBody>
      </p:sp>
      <p:sp>
        <p:nvSpPr>
          <p:cNvPr id="47" name="congress-title">
            <a:extLst>
              <a:ext uri="{FF2B5EF4-FFF2-40B4-BE49-F238E27FC236}">
                <a16:creationId xmlns:a16="http://schemas.microsoft.com/office/drawing/2014/main" id="{5489764A-942D-45A4-AE40-957907C482C2}"/>
              </a:ext>
            </a:extLst>
          </p:cNvPr>
          <p:cNvSpPr>
            <a:spLocks noGrp="1"/>
          </p:cNvSpPr>
          <p:nvPr/>
        </p:nvSpPr>
        <p:spPr>
          <a:xfrm>
            <a:off x="609600" y="6381750"/>
            <a:ext cx="4000500" cy="266700"/>
          </a:xfrm>
          <a:prstGeom prst="rect">
            <a:avLst/>
          </a:prstGeom>
          <a:noFill/>
          <a:ln w="0">
            <a:noFill/>
          </a:ln>
        </p:spPr>
        <p:txBody>
          <a:bodyPr wrap="square" lIns="0" tIns="0" rIns="0" bIns="0" anchor="ctr">
            <a:normAutofit/>
          </a:bodyPr>
          <a:lstStyle/>
          <a:p>
            <a:pPr algn="l">
              <a:buNone/>
              <a:defRPr sz="1275" b="1">
                <a:solidFill>
                  <a:srgbClr val="536873"/>
                </a:solidFill>
                <a:latin typeface="Aptos"/>
                <a:ea typeface="Aptos"/>
                <a:cs typeface="Aptos"/>
              </a:defRPr>
            </a:pPr>
            <a:r>
              <a:rPr sz="1275" b="1">
                <a:solidFill>
                  <a:srgbClr val="536873"/>
                </a:solidFill>
                <a:latin typeface="Aptos"/>
                <a:ea typeface="Aptos"/>
                <a:cs typeface="Aptos"/>
              </a:rPr>
              <a:t>KAPCSOLÓDÁS AZ IDEI KONGRESSZUSHOZ</a:t>
            </a:r>
          </a:p>
        </p:txBody>
      </p:sp>
      <p:sp>
        <p:nvSpPr>
          <p:cNvPr id="48" name="link-0">
            <a:extLst>
              <a:ext uri="{FF2B5EF4-FFF2-40B4-BE49-F238E27FC236}">
                <a16:creationId xmlns:a16="http://schemas.microsoft.com/office/drawing/2014/main" id="{2C2C21D1-4CF3-4803-906C-C191C191F1F8}"/>
              </a:ext>
            </a:extLst>
          </p:cNvPr>
          <p:cNvSpPr>
            <a:spLocks noGrp="1"/>
          </p:cNvSpPr>
          <p:nvPr/>
        </p:nvSpPr>
        <p:spPr>
          <a:xfrm>
            <a:off x="609600" y="6762750"/>
            <a:ext cx="3390900" cy="876300"/>
          </a:xfrm>
          <a:prstGeom prst="roundRect">
            <a:avLst>
              <a:gd name="adj" fmla="val 13043"/>
            </a:avLst>
          </a:prstGeom>
          <a:solidFill>
            <a:srgbClr val="EAF4F8"/>
          </a:solidFill>
          <a:ln w="0">
            <a:noFill/>
            <a:prstDash val="solid"/>
          </a:ln>
        </p:spPr>
      </p:sp>
      <p:sp>
        <p:nvSpPr>
          <p:cNvPr id="49" name="link-head-0">
            <a:extLst>
              <a:ext uri="{FF2B5EF4-FFF2-40B4-BE49-F238E27FC236}">
                <a16:creationId xmlns:a16="http://schemas.microsoft.com/office/drawing/2014/main" id="{FD3D8983-1D4B-4573-9ED7-F8329184F0BC}"/>
              </a:ext>
            </a:extLst>
          </p:cNvPr>
          <p:cNvSpPr>
            <a:spLocks noGrp="1"/>
          </p:cNvSpPr>
          <p:nvPr/>
        </p:nvSpPr>
        <p:spPr>
          <a:xfrm>
            <a:off x="752475" y="6867525"/>
            <a:ext cx="3105150" cy="295275"/>
          </a:xfrm>
          <a:prstGeom prst="rect">
            <a:avLst/>
          </a:prstGeom>
          <a:noFill/>
          <a:ln w="0">
            <a:noFill/>
          </a:ln>
        </p:spPr>
        <p:txBody>
          <a:bodyPr wrap="square" lIns="0" tIns="0" rIns="0" bIns="0" anchor="ctr">
            <a:normAutofit fontScale="93479"/>
          </a:bodyPr>
          <a:lstStyle/>
          <a:p>
            <a:pPr algn="ctr">
              <a:buNone/>
              <a:defRPr sz="1275" b="1">
                <a:solidFill>
                  <a:srgbClr val="092D3E"/>
                </a:solidFill>
                <a:latin typeface="Aptos"/>
                <a:ea typeface="Aptos"/>
                <a:cs typeface="Aptos"/>
              </a:defRPr>
            </a:pPr>
            <a:r>
              <a:rPr sz="1275" b="1">
                <a:solidFill>
                  <a:srgbClr val="092D3E"/>
                </a:solidFill>
                <a:latin typeface="Aptos"/>
                <a:ea typeface="Aptos"/>
                <a:cs typeface="Aptos"/>
              </a:rPr>
              <a:t>Betegutak • onkológia • egynapos sebészet</a:t>
            </a:r>
          </a:p>
        </p:txBody>
      </p:sp>
      <p:sp>
        <p:nvSpPr>
          <p:cNvPr id="50" name="link-sub-0">
            <a:extLst>
              <a:ext uri="{FF2B5EF4-FFF2-40B4-BE49-F238E27FC236}">
                <a16:creationId xmlns:a16="http://schemas.microsoft.com/office/drawing/2014/main" id="{BFEF2B1D-24A6-4853-A4AD-B798BA1E7056}"/>
              </a:ext>
            </a:extLst>
          </p:cNvPr>
          <p:cNvSpPr>
            <a:spLocks noGrp="1"/>
          </p:cNvSpPr>
          <p:nvPr/>
        </p:nvSpPr>
        <p:spPr>
          <a:xfrm>
            <a:off x="752475" y="7191375"/>
            <a:ext cx="3105150" cy="323850"/>
          </a:xfrm>
          <a:prstGeom prst="rect">
            <a:avLst/>
          </a:prstGeom>
          <a:noFill/>
          <a:ln w="0">
            <a:noFill/>
          </a:ln>
        </p:spPr>
        <p:txBody>
          <a:bodyPr wrap="square" lIns="0" tIns="0" rIns="0" bIns="0" anchor="ctr">
            <a:normAutofit/>
          </a:bodyPr>
          <a:lstStyle/>
          <a:p>
            <a:pPr algn="ctr">
              <a:buNone/>
              <a:defRPr sz="1125" b="0">
                <a:solidFill>
                  <a:srgbClr val="536873"/>
                </a:solidFill>
                <a:latin typeface="Aptos"/>
                <a:ea typeface="Aptos"/>
                <a:cs typeface="Aptos"/>
              </a:defRPr>
            </a:pPr>
            <a:r>
              <a:rPr sz="1125" b="0">
                <a:solidFill>
                  <a:srgbClr val="536873"/>
                </a:solidFill>
                <a:latin typeface="Aptos"/>
                <a:ea typeface="Aptos"/>
                <a:cs typeface="Aptos"/>
              </a:rPr>
              <a:t>az elsődleges adat folyamatminősége</a:t>
            </a:r>
          </a:p>
        </p:txBody>
      </p:sp>
      <p:sp>
        <p:nvSpPr>
          <p:cNvPr id="51" name="link-1">
            <a:extLst>
              <a:ext uri="{FF2B5EF4-FFF2-40B4-BE49-F238E27FC236}">
                <a16:creationId xmlns:a16="http://schemas.microsoft.com/office/drawing/2014/main" id="{F1E284BA-064D-4E13-8AC7-5E9CF47FC53D}"/>
              </a:ext>
            </a:extLst>
          </p:cNvPr>
          <p:cNvSpPr>
            <a:spLocks noGrp="1"/>
          </p:cNvSpPr>
          <p:nvPr/>
        </p:nvSpPr>
        <p:spPr>
          <a:xfrm>
            <a:off x="4181475" y="6762750"/>
            <a:ext cx="3390900" cy="876300"/>
          </a:xfrm>
          <a:prstGeom prst="roundRect">
            <a:avLst>
              <a:gd name="adj" fmla="val 13043"/>
            </a:avLst>
          </a:prstGeom>
          <a:solidFill>
            <a:srgbClr val="EAF4F8"/>
          </a:solidFill>
          <a:ln w="0">
            <a:noFill/>
            <a:prstDash val="solid"/>
          </a:ln>
        </p:spPr>
      </p:sp>
      <p:sp>
        <p:nvSpPr>
          <p:cNvPr id="52" name="link-head-1">
            <a:extLst>
              <a:ext uri="{FF2B5EF4-FFF2-40B4-BE49-F238E27FC236}">
                <a16:creationId xmlns:a16="http://schemas.microsoft.com/office/drawing/2014/main" id="{14D49568-3818-465F-9F10-B6C0C17FBC1E}"/>
              </a:ext>
            </a:extLst>
          </p:cNvPr>
          <p:cNvSpPr>
            <a:spLocks noGrp="1"/>
          </p:cNvSpPr>
          <p:nvPr/>
        </p:nvSpPr>
        <p:spPr>
          <a:xfrm>
            <a:off x="4324350" y="6867525"/>
            <a:ext cx="3105150" cy="295275"/>
          </a:xfrm>
          <a:prstGeom prst="rect">
            <a:avLst/>
          </a:prstGeom>
          <a:noFill/>
          <a:ln w="0">
            <a:noFill/>
          </a:ln>
        </p:spPr>
        <p:txBody>
          <a:bodyPr wrap="square" lIns="0" tIns="0" rIns="0" bIns="0" anchor="ctr">
            <a:normAutofit fontScale="92556"/>
          </a:bodyPr>
          <a:lstStyle/>
          <a:p>
            <a:pPr algn="ctr">
              <a:buNone/>
              <a:defRPr sz="1275" b="1">
                <a:solidFill>
                  <a:srgbClr val="092D3E"/>
                </a:solidFill>
                <a:latin typeface="Aptos"/>
                <a:ea typeface="Aptos"/>
                <a:cs typeface="Aptos"/>
              </a:defRPr>
            </a:pPr>
            <a:r>
              <a:rPr sz="1275" b="1">
                <a:solidFill>
                  <a:srgbClr val="092D3E"/>
                </a:solidFill>
                <a:latin typeface="Aptos"/>
                <a:ea typeface="Aptos"/>
                <a:cs typeface="Aptos"/>
              </a:rPr>
              <a:t>Infekciókontroll • betegbiztonság • minőség</a:t>
            </a:r>
          </a:p>
        </p:txBody>
      </p:sp>
      <p:sp>
        <p:nvSpPr>
          <p:cNvPr id="53" name="link-sub-1">
            <a:extLst>
              <a:ext uri="{FF2B5EF4-FFF2-40B4-BE49-F238E27FC236}">
                <a16:creationId xmlns:a16="http://schemas.microsoft.com/office/drawing/2014/main" id="{EDA71A96-AC4F-4C7F-9DF5-86CA1F4BA2EE}"/>
              </a:ext>
            </a:extLst>
          </p:cNvPr>
          <p:cNvSpPr>
            <a:spLocks noGrp="1"/>
          </p:cNvSpPr>
          <p:nvPr/>
        </p:nvSpPr>
        <p:spPr>
          <a:xfrm>
            <a:off x="4324350" y="7191375"/>
            <a:ext cx="3105150" cy="323850"/>
          </a:xfrm>
          <a:prstGeom prst="rect">
            <a:avLst/>
          </a:prstGeom>
          <a:noFill/>
          <a:ln w="0">
            <a:noFill/>
          </a:ln>
        </p:spPr>
        <p:txBody>
          <a:bodyPr wrap="square" lIns="0" tIns="0" rIns="0" bIns="0" anchor="ctr">
            <a:normAutofit/>
          </a:bodyPr>
          <a:lstStyle/>
          <a:p>
            <a:pPr algn="ctr">
              <a:buNone/>
              <a:defRPr sz="1125" b="0">
                <a:solidFill>
                  <a:srgbClr val="536873"/>
                </a:solidFill>
                <a:latin typeface="Aptos"/>
                <a:ea typeface="Aptos"/>
                <a:cs typeface="Aptos"/>
              </a:defRPr>
            </a:pPr>
            <a:r>
              <a:rPr sz="1125" b="0">
                <a:solidFill>
                  <a:srgbClr val="536873"/>
                </a:solidFill>
                <a:latin typeface="Aptos"/>
                <a:ea typeface="Aptos"/>
                <a:cs typeface="Aptos"/>
              </a:rPr>
              <a:t>a rutinadat mérhető és összevethető legyen</a:t>
            </a:r>
          </a:p>
        </p:txBody>
      </p:sp>
      <p:sp>
        <p:nvSpPr>
          <p:cNvPr id="54" name="link-2">
            <a:extLst>
              <a:ext uri="{FF2B5EF4-FFF2-40B4-BE49-F238E27FC236}">
                <a16:creationId xmlns:a16="http://schemas.microsoft.com/office/drawing/2014/main" id="{9D28040D-FE11-4A00-94E0-ECA505B6A945}"/>
              </a:ext>
            </a:extLst>
          </p:cNvPr>
          <p:cNvSpPr>
            <a:spLocks noGrp="1"/>
          </p:cNvSpPr>
          <p:nvPr/>
        </p:nvSpPr>
        <p:spPr>
          <a:xfrm>
            <a:off x="7753350" y="6762750"/>
            <a:ext cx="3390900" cy="876300"/>
          </a:xfrm>
          <a:prstGeom prst="roundRect">
            <a:avLst>
              <a:gd name="adj" fmla="val 13043"/>
            </a:avLst>
          </a:prstGeom>
          <a:solidFill>
            <a:srgbClr val="DDF5F3"/>
          </a:solidFill>
          <a:ln w="0">
            <a:noFill/>
            <a:prstDash val="solid"/>
          </a:ln>
        </p:spPr>
      </p:sp>
      <p:sp>
        <p:nvSpPr>
          <p:cNvPr id="55" name="link-head-2">
            <a:extLst>
              <a:ext uri="{FF2B5EF4-FFF2-40B4-BE49-F238E27FC236}">
                <a16:creationId xmlns:a16="http://schemas.microsoft.com/office/drawing/2014/main" id="{DB2B6825-8FFE-41FD-8E99-A2A2ED7B6CCE}"/>
              </a:ext>
            </a:extLst>
          </p:cNvPr>
          <p:cNvSpPr>
            <a:spLocks noGrp="1"/>
          </p:cNvSpPr>
          <p:nvPr/>
        </p:nvSpPr>
        <p:spPr>
          <a:xfrm>
            <a:off x="7896225" y="6867525"/>
            <a:ext cx="3105150" cy="295275"/>
          </a:xfrm>
          <a:prstGeom prst="rect">
            <a:avLst/>
          </a:prstGeom>
          <a:noFill/>
          <a:ln w="0">
            <a:noFill/>
          </a:ln>
        </p:spPr>
        <p:txBody>
          <a:bodyPr wrap="square" lIns="0" tIns="0" rIns="0" bIns="0" anchor="ctr">
            <a:normAutofit fontScale="89062"/>
          </a:bodyPr>
          <a:lstStyle/>
          <a:p>
            <a:pPr algn="ctr">
              <a:buNone/>
              <a:defRPr sz="1275" b="1">
                <a:solidFill>
                  <a:srgbClr val="007E86"/>
                </a:solidFill>
                <a:latin typeface="Aptos"/>
                <a:ea typeface="Aptos"/>
                <a:cs typeface="Aptos"/>
              </a:defRPr>
            </a:pPr>
            <a:r>
              <a:rPr sz="1275" b="1">
                <a:solidFill>
                  <a:srgbClr val="007E86"/>
                </a:solidFill>
                <a:latin typeface="Aptos"/>
                <a:ea typeface="Aptos"/>
                <a:cs typeface="Aptos"/>
              </a:rPr>
              <a:t>AI • EESZT-dokumentáció • döntéstámogatás</a:t>
            </a:r>
          </a:p>
        </p:txBody>
      </p:sp>
      <p:sp>
        <p:nvSpPr>
          <p:cNvPr id="56" name="link-sub-2">
            <a:extLst>
              <a:ext uri="{FF2B5EF4-FFF2-40B4-BE49-F238E27FC236}">
                <a16:creationId xmlns:a16="http://schemas.microsoft.com/office/drawing/2014/main" id="{3620CD02-F26A-4E5F-888D-0499143CD2FA}"/>
              </a:ext>
            </a:extLst>
          </p:cNvPr>
          <p:cNvSpPr>
            <a:spLocks noGrp="1"/>
          </p:cNvSpPr>
          <p:nvPr/>
        </p:nvSpPr>
        <p:spPr>
          <a:xfrm>
            <a:off x="7896225" y="7191375"/>
            <a:ext cx="3105150" cy="323850"/>
          </a:xfrm>
          <a:prstGeom prst="rect">
            <a:avLst/>
          </a:prstGeom>
          <a:noFill/>
          <a:ln w="0">
            <a:noFill/>
          </a:ln>
        </p:spPr>
        <p:txBody>
          <a:bodyPr wrap="square" lIns="0" tIns="0" rIns="0" bIns="0" anchor="ctr">
            <a:normAutofit/>
          </a:bodyPr>
          <a:lstStyle/>
          <a:p>
            <a:pPr algn="ctr">
              <a:buNone/>
              <a:defRPr sz="1125" b="0">
                <a:solidFill>
                  <a:srgbClr val="536873"/>
                </a:solidFill>
                <a:latin typeface="Aptos"/>
                <a:ea typeface="Aptos"/>
                <a:cs typeface="Aptos"/>
              </a:defRPr>
            </a:pPr>
            <a:r>
              <a:rPr sz="1125" b="0">
                <a:solidFill>
                  <a:srgbClr val="536873"/>
                </a:solidFill>
                <a:latin typeface="Aptos"/>
                <a:ea typeface="Aptos"/>
                <a:cs typeface="Aptos"/>
              </a:rPr>
              <a:t>a strukturált adat az algoritmus előfeltétele</a:t>
            </a:r>
          </a:p>
        </p:txBody>
      </p:sp>
      <p:sp>
        <p:nvSpPr>
          <p:cNvPr id="57" name="link-3">
            <a:extLst>
              <a:ext uri="{FF2B5EF4-FFF2-40B4-BE49-F238E27FC236}">
                <a16:creationId xmlns:a16="http://schemas.microsoft.com/office/drawing/2014/main" id="{1E472352-5EF9-455F-B144-70180DB8FEC8}"/>
              </a:ext>
            </a:extLst>
          </p:cNvPr>
          <p:cNvSpPr>
            <a:spLocks noGrp="1"/>
          </p:cNvSpPr>
          <p:nvPr/>
        </p:nvSpPr>
        <p:spPr>
          <a:xfrm>
            <a:off x="11325225" y="6762750"/>
            <a:ext cx="3390900" cy="876300"/>
          </a:xfrm>
          <a:prstGeom prst="roundRect">
            <a:avLst>
              <a:gd name="adj" fmla="val 13043"/>
            </a:avLst>
          </a:prstGeom>
          <a:solidFill>
            <a:srgbClr val="EAF4F8"/>
          </a:solidFill>
          <a:ln w="0">
            <a:noFill/>
            <a:prstDash val="solid"/>
          </a:ln>
        </p:spPr>
      </p:sp>
      <p:sp>
        <p:nvSpPr>
          <p:cNvPr id="58" name="link-head-3">
            <a:extLst>
              <a:ext uri="{FF2B5EF4-FFF2-40B4-BE49-F238E27FC236}">
                <a16:creationId xmlns:a16="http://schemas.microsoft.com/office/drawing/2014/main" id="{B8DBF59C-A8EB-4C06-8296-46ECA6C7A598}"/>
              </a:ext>
            </a:extLst>
          </p:cNvPr>
          <p:cNvSpPr>
            <a:spLocks noGrp="1"/>
          </p:cNvSpPr>
          <p:nvPr/>
        </p:nvSpPr>
        <p:spPr>
          <a:xfrm>
            <a:off x="11468100" y="6867525"/>
            <a:ext cx="3105150" cy="295275"/>
          </a:xfrm>
          <a:prstGeom prst="rect">
            <a:avLst/>
          </a:prstGeom>
          <a:noFill/>
          <a:ln w="0">
            <a:noFill/>
          </a:ln>
        </p:spPr>
        <p:txBody>
          <a:bodyPr wrap="square" lIns="0" tIns="0" rIns="0" bIns="0" anchor="ctr">
            <a:normAutofit fontScale="88785"/>
          </a:bodyPr>
          <a:lstStyle/>
          <a:p>
            <a:pPr algn="ctr">
              <a:buNone/>
              <a:defRPr sz="1275" b="1">
                <a:solidFill>
                  <a:srgbClr val="092D3E"/>
                </a:solidFill>
                <a:latin typeface="Aptos"/>
                <a:ea typeface="Aptos"/>
                <a:cs typeface="Aptos"/>
              </a:defRPr>
            </a:pPr>
            <a:r>
              <a:rPr sz="1275" b="1">
                <a:solidFill>
                  <a:srgbClr val="092D3E"/>
                </a:solidFill>
                <a:latin typeface="Aptos"/>
                <a:ea typeface="Aptos"/>
                <a:cs typeface="Aptos"/>
              </a:rPr>
              <a:t>Hatékonyság • HR-monitoring • menedzsment</a:t>
            </a:r>
          </a:p>
        </p:txBody>
      </p:sp>
      <p:sp>
        <p:nvSpPr>
          <p:cNvPr id="59" name="link-sub-3">
            <a:extLst>
              <a:ext uri="{FF2B5EF4-FFF2-40B4-BE49-F238E27FC236}">
                <a16:creationId xmlns:a16="http://schemas.microsoft.com/office/drawing/2014/main" id="{F59F7CB4-A48D-41F4-9647-1D4DC063C78B}"/>
              </a:ext>
            </a:extLst>
          </p:cNvPr>
          <p:cNvSpPr>
            <a:spLocks noGrp="1"/>
          </p:cNvSpPr>
          <p:nvPr/>
        </p:nvSpPr>
        <p:spPr>
          <a:xfrm>
            <a:off x="11468100" y="7191375"/>
            <a:ext cx="3105150" cy="323850"/>
          </a:xfrm>
          <a:prstGeom prst="rect">
            <a:avLst/>
          </a:prstGeom>
          <a:noFill/>
          <a:ln w="0">
            <a:noFill/>
          </a:ln>
        </p:spPr>
        <p:txBody>
          <a:bodyPr wrap="square" lIns="0" tIns="0" rIns="0" bIns="0" anchor="ctr">
            <a:normAutofit/>
          </a:bodyPr>
          <a:lstStyle/>
          <a:p>
            <a:pPr algn="ctr">
              <a:buNone/>
              <a:defRPr sz="1125" b="0">
                <a:solidFill>
                  <a:srgbClr val="536873"/>
                </a:solidFill>
                <a:latin typeface="Aptos"/>
                <a:ea typeface="Aptos"/>
                <a:cs typeface="Aptos"/>
              </a:defRPr>
            </a:pPr>
            <a:r>
              <a:rPr sz="1125" b="0">
                <a:solidFill>
                  <a:srgbClr val="536873"/>
                </a:solidFill>
                <a:latin typeface="Aptos"/>
                <a:ea typeface="Aptos"/>
                <a:cs typeface="Aptos"/>
              </a:rPr>
              <a:t>az adat vezetői visszacsatolássá váljon</a:t>
            </a:r>
          </a:p>
        </p:txBody>
      </p:sp>
      <p:sp>
        <p:nvSpPr>
          <p:cNvPr id="60" name="template-footer-line">
            <a:extLst>
              <a:ext uri="{FF2B5EF4-FFF2-40B4-BE49-F238E27FC236}">
                <a16:creationId xmlns:a16="http://schemas.microsoft.com/office/drawing/2014/main" id="{5A9ABA59-2AD0-4557-AC84-EA433617BB27}"/>
              </a:ext>
            </a:extLst>
          </p:cNvPr>
          <p:cNvSpPr>
            <a:spLocks noGrp="1"/>
          </p:cNvSpPr>
          <p:nvPr/>
        </p:nvSpPr>
        <p:spPr>
          <a:xfrm>
            <a:off x="0" y="7810500"/>
            <a:ext cx="15240000" cy="47625"/>
          </a:xfrm>
          <a:prstGeom prst="rect">
            <a:avLst/>
          </a:prstGeom>
          <a:solidFill>
            <a:srgbClr val="26A9D5"/>
          </a:solidFill>
          <a:ln w="0">
            <a:noFill/>
            <a:prstDash val="solid"/>
          </a:ln>
        </p:spPr>
      </p:sp>
      <p:sp>
        <p:nvSpPr>
          <p:cNvPr id="61" name="okfo-mark">
            <a:extLst>
              <a:ext uri="{FF2B5EF4-FFF2-40B4-BE49-F238E27FC236}">
                <a16:creationId xmlns:a16="http://schemas.microsoft.com/office/drawing/2014/main" id="{9D989134-2225-4E83-8A33-E72ED4B88ED7}"/>
              </a:ext>
            </a:extLst>
          </p:cNvPr>
          <p:cNvSpPr>
            <a:spLocks noGrp="1"/>
          </p:cNvSpPr>
          <p:nvPr/>
        </p:nvSpPr>
        <p:spPr>
          <a:xfrm>
            <a:off x="609600" y="7972425"/>
            <a:ext cx="723900" cy="285750"/>
          </a:xfrm>
          <a:prstGeom prst="rect">
            <a:avLst/>
          </a:prstGeom>
          <a:noFill/>
          <a:ln w="0">
            <a:noFill/>
          </a:ln>
        </p:spPr>
        <p:txBody>
          <a:bodyPr wrap="square" lIns="0" tIns="0" rIns="0" bIns="0" anchor="ctr">
            <a:noAutofit/>
          </a:bodyPr>
          <a:lstStyle/>
          <a:p>
            <a:pPr algn="l">
              <a:buNone/>
              <a:defRPr sz="1650" b="1">
                <a:solidFill>
                  <a:srgbClr val="2E6F95"/>
                </a:solidFill>
                <a:latin typeface="Aptos"/>
                <a:ea typeface="Aptos"/>
                <a:cs typeface="Aptos"/>
              </a:defRPr>
            </a:pPr>
            <a:r>
              <a:rPr sz="1650" b="1">
                <a:solidFill>
                  <a:srgbClr val="2E6F95"/>
                </a:solidFill>
                <a:latin typeface="Aptos"/>
                <a:ea typeface="Aptos"/>
                <a:cs typeface="Aptos"/>
              </a:rPr>
              <a:t>OKFŐ</a:t>
            </a:r>
          </a:p>
        </p:txBody>
      </p:sp>
      <p:sp>
        <p:nvSpPr>
          <p:cNvPr id="62" name="okfo-name">
            <a:extLst>
              <a:ext uri="{FF2B5EF4-FFF2-40B4-BE49-F238E27FC236}">
                <a16:creationId xmlns:a16="http://schemas.microsoft.com/office/drawing/2014/main" id="{9E0D0778-8253-4A61-BB10-7A584F670912}"/>
              </a:ext>
            </a:extLst>
          </p:cNvPr>
          <p:cNvSpPr>
            <a:spLocks noGrp="1"/>
          </p:cNvSpPr>
          <p:nvPr/>
        </p:nvSpPr>
        <p:spPr>
          <a:xfrm>
            <a:off x="1381125" y="7991475"/>
            <a:ext cx="2667000" cy="257175"/>
          </a:xfrm>
          <a:prstGeom prst="rect">
            <a:avLst/>
          </a:prstGeom>
          <a:noFill/>
          <a:ln w="0">
            <a:noFill/>
          </a:ln>
        </p:spPr>
        <p:txBody>
          <a:bodyPr wrap="square" lIns="0" tIns="0" rIns="0" bIns="0" anchor="ctr">
            <a:noAutofit/>
          </a:bodyPr>
          <a:lstStyle/>
          <a:p>
            <a:pPr algn="l">
              <a:buNone/>
              <a:defRPr sz="975" b="0">
                <a:solidFill>
                  <a:srgbClr val="10242E"/>
                </a:solidFill>
                <a:latin typeface="Aptos"/>
                <a:ea typeface="Aptos"/>
                <a:cs typeface="Aptos"/>
              </a:defRPr>
            </a:pPr>
            <a:r>
              <a:rPr sz="975" b="0">
                <a:solidFill>
                  <a:srgbClr val="10242E"/>
                </a:solidFill>
                <a:latin typeface="Aptos"/>
                <a:ea typeface="Aptos"/>
                <a:cs typeface="Aptos"/>
              </a:rPr>
              <a:t>ORSZÁGOS KÓRHÁZI FŐIGAZGATÓSÁG</a:t>
            </a:r>
          </a:p>
        </p:txBody>
      </p:sp>
      <p:sp>
        <p:nvSpPr>
          <p:cNvPr id="63" name="source">
            <a:extLst>
              <a:ext uri="{FF2B5EF4-FFF2-40B4-BE49-F238E27FC236}">
                <a16:creationId xmlns:a16="http://schemas.microsoft.com/office/drawing/2014/main" id="{EB9D163F-B58C-485D-AF43-28FCB9767FF1}"/>
              </a:ext>
            </a:extLst>
          </p:cNvPr>
          <p:cNvSpPr>
            <a:spLocks noGrp="1"/>
          </p:cNvSpPr>
          <p:nvPr/>
        </p:nvSpPr>
        <p:spPr>
          <a:xfrm>
            <a:off x="4095750" y="8020050"/>
            <a:ext cx="7524750" cy="247650"/>
          </a:xfrm>
          <a:prstGeom prst="rect">
            <a:avLst/>
          </a:prstGeom>
          <a:noFill/>
          <a:ln w="0">
            <a:noFill/>
          </a:ln>
        </p:spPr>
        <p:txBody>
          <a:bodyPr wrap="square" lIns="0" tIns="0" rIns="0" bIns="0" anchor="ctr">
            <a:normAutofit/>
          </a:bodyPr>
          <a:lstStyle/>
          <a:p>
            <a:pPr algn="l">
              <a:buNone/>
              <a:defRPr sz="938" b="0">
                <a:solidFill>
                  <a:srgbClr val="536873"/>
                </a:solidFill>
                <a:latin typeface="Aptos"/>
                <a:ea typeface="Aptos"/>
                <a:cs typeface="Aptos"/>
              </a:defRPr>
            </a:pPr>
            <a:r>
              <a:rPr sz="938" b="0">
                <a:solidFill>
                  <a:srgbClr val="536873"/>
                </a:solidFill>
                <a:latin typeface="Aptos"/>
                <a:ea typeface="Aptos"/>
                <a:cs typeface="Aptos"/>
              </a:rPr>
              <a:t>Forrás: (EU) 2025/327, 19., 43–46., 55. és 57. cikk; EHDS roadmap V2 (2026); MKSZ 2026 program.</a:t>
            </a:r>
          </a:p>
        </p:txBody>
      </p:sp>
      <p:sp>
        <p:nvSpPr>
          <p:cNvPr id="64" name="presenter">
            <a:extLst>
              <a:ext uri="{FF2B5EF4-FFF2-40B4-BE49-F238E27FC236}">
                <a16:creationId xmlns:a16="http://schemas.microsoft.com/office/drawing/2014/main" id="{E3767E9B-DDE5-442D-B4CB-E5C69D20C200}"/>
              </a:ext>
            </a:extLst>
          </p:cNvPr>
          <p:cNvSpPr>
            <a:spLocks noGrp="1"/>
          </p:cNvSpPr>
          <p:nvPr/>
        </p:nvSpPr>
        <p:spPr>
          <a:xfrm>
            <a:off x="11811000" y="8020050"/>
            <a:ext cx="2819400" cy="247650"/>
          </a:xfrm>
          <a:prstGeom prst="rect">
            <a:avLst/>
          </a:prstGeom>
          <a:noFill/>
          <a:ln w="0">
            <a:noFill/>
          </a:ln>
        </p:spPr>
        <p:txBody>
          <a:bodyPr wrap="square" lIns="0" tIns="0" rIns="0" bIns="0" anchor="ctr">
            <a:noAutofit/>
          </a:bodyPr>
          <a:lstStyle/>
          <a:p>
            <a:pPr algn="r">
              <a:buNone/>
              <a:defRPr sz="975" b="1">
                <a:solidFill>
                  <a:srgbClr val="092D3E"/>
                </a:solidFill>
                <a:latin typeface="Aptos"/>
                <a:ea typeface="Aptos"/>
                <a:cs typeface="Aptos"/>
              </a:defRPr>
            </a:pPr>
            <a:r>
              <a:rPr sz="975" b="1">
                <a:solidFill>
                  <a:srgbClr val="092D3E"/>
                </a:solidFill>
                <a:latin typeface="Aptos"/>
                <a:ea typeface="Aptos"/>
                <a:cs typeface="Aptos"/>
              </a:rPr>
              <a:t>Dr. Misek János  •  2026. szeptember 16.</a:t>
            </a:r>
          </a:p>
        </p:txBody>
      </p:sp>
      <p:sp>
        <p:nvSpPr>
          <p:cNvPr id="66" name="process-arrow-0">
            <a:extLst>
              <a:ext uri="{FF2B5EF4-FFF2-40B4-BE49-F238E27FC236}">
                <a16:creationId xmlns:a16="http://schemas.microsoft.com/office/drawing/2014/main" id="{7F910AF4-6064-4D8F-BCE6-151F94208388}"/>
              </a:ext>
            </a:extLst>
          </p:cNvPr>
          <p:cNvSpPr>
            <a:spLocks noGrp="1"/>
          </p:cNvSpPr>
          <p:nvPr/>
        </p:nvSpPr>
        <p:spPr>
          <a:xfrm>
            <a:off x="3086100" y="6076950"/>
            <a:ext cx="409575" cy="257175"/>
          </a:xfrm>
          <a:prstGeom prst="rect">
            <a:avLst/>
          </a:prstGeom>
          <a:noFill/>
          <a:ln w="0">
            <a:noFill/>
          </a:ln>
        </p:spPr>
        <p:txBody>
          <a:bodyPr wrap="square" lIns="0" tIns="0" rIns="0" bIns="0" anchor="ctr">
            <a:normAutofit/>
          </a:bodyPr>
          <a:lstStyle/>
          <a:p>
            <a:pPr algn="ctr">
              <a:buNone/>
              <a:defRPr sz="1425" b="1">
                <a:solidFill>
                  <a:srgbClr val="00A6A6"/>
                </a:solidFill>
                <a:latin typeface="Aptos"/>
                <a:ea typeface="Aptos"/>
                <a:cs typeface="Aptos"/>
              </a:defRPr>
            </a:pPr>
            <a:r>
              <a:rPr sz="1425" b="1">
                <a:solidFill>
                  <a:srgbClr val="00A6A6"/>
                </a:solidFill>
                <a:latin typeface="Aptos"/>
                <a:ea typeface="Aptos"/>
                <a:cs typeface="Aptos"/>
              </a:rPr>
              <a:t>→</a:t>
            </a:r>
          </a:p>
        </p:txBody>
      </p:sp>
      <p:sp>
        <p:nvSpPr>
          <p:cNvPr id="67" name="process-arrow-1">
            <a:extLst>
              <a:ext uri="{FF2B5EF4-FFF2-40B4-BE49-F238E27FC236}">
                <a16:creationId xmlns:a16="http://schemas.microsoft.com/office/drawing/2014/main" id="{E250CF49-56C2-4016-95A6-C8CFCD4E3248}"/>
              </a:ext>
            </a:extLst>
          </p:cNvPr>
          <p:cNvSpPr>
            <a:spLocks noGrp="1"/>
          </p:cNvSpPr>
          <p:nvPr/>
        </p:nvSpPr>
        <p:spPr>
          <a:xfrm>
            <a:off x="5972175" y="6076950"/>
            <a:ext cx="409575" cy="257175"/>
          </a:xfrm>
          <a:prstGeom prst="rect">
            <a:avLst/>
          </a:prstGeom>
          <a:noFill/>
          <a:ln w="0">
            <a:noFill/>
          </a:ln>
        </p:spPr>
        <p:txBody>
          <a:bodyPr wrap="square" lIns="0" tIns="0" rIns="0" bIns="0" anchor="ctr">
            <a:normAutofit/>
          </a:bodyPr>
          <a:lstStyle/>
          <a:p>
            <a:pPr algn="ctr">
              <a:buNone/>
              <a:defRPr sz="1425" b="1">
                <a:solidFill>
                  <a:srgbClr val="00A6A6"/>
                </a:solidFill>
                <a:latin typeface="Aptos"/>
                <a:ea typeface="Aptos"/>
                <a:cs typeface="Aptos"/>
              </a:defRPr>
            </a:pPr>
            <a:r>
              <a:rPr sz="1425" b="1">
                <a:solidFill>
                  <a:srgbClr val="00A6A6"/>
                </a:solidFill>
                <a:latin typeface="Aptos"/>
                <a:ea typeface="Aptos"/>
                <a:cs typeface="Aptos"/>
              </a:rPr>
              <a:t>→</a:t>
            </a:r>
          </a:p>
        </p:txBody>
      </p:sp>
      <p:sp>
        <p:nvSpPr>
          <p:cNvPr id="68" name="process-arrow-2">
            <a:extLst>
              <a:ext uri="{FF2B5EF4-FFF2-40B4-BE49-F238E27FC236}">
                <a16:creationId xmlns:a16="http://schemas.microsoft.com/office/drawing/2014/main" id="{25001576-D238-4A9F-A682-C60B6563FDB5}"/>
              </a:ext>
            </a:extLst>
          </p:cNvPr>
          <p:cNvSpPr>
            <a:spLocks noGrp="1"/>
          </p:cNvSpPr>
          <p:nvPr/>
        </p:nvSpPr>
        <p:spPr>
          <a:xfrm>
            <a:off x="8858250" y="6076950"/>
            <a:ext cx="409575" cy="257175"/>
          </a:xfrm>
          <a:prstGeom prst="rect">
            <a:avLst/>
          </a:prstGeom>
          <a:noFill/>
          <a:ln w="0">
            <a:noFill/>
          </a:ln>
        </p:spPr>
        <p:txBody>
          <a:bodyPr wrap="square" lIns="0" tIns="0" rIns="0" bIns="0" anchor="ctr">
            <a:normAutofit/>
          </a:bodyPr>
          <a:lstStyle/>
          <a:p>
            <a:pPr algn="ctr">
              <a:buNone/>
              <a:defRPr sz="1425" b="1">
                <a:solidFill>
                  <a:srgbClr val="00A6A6"/>
                </a:solidFill>
                <a:latin typeface="Aptos"/>
                <a:ea typeface="Aptos"/>
                <a:cs typeface="Aptos"/>
              </a:defRPr>
            </a:pPr>
            <a:r>
              <a:rPr sz="1425" b="1">
                <a:solidFill>
                  <a:srgbClr val="00A6A6"/>
                </a:solidFill>
                <a:latin typeface="Aptos"/>
                <a:ea typeface="Aptos"/>
                <a:cs typeface="Aptos"/>
              </a:rPr>
              <a:t>→</a:t>
            </a:r>
          </a:p>
        </p:txBody>
      </p:sp>
      <p:sp>
        <p:nvSpPr>
          <p:cNvPr id="69" name="process-arrow-3">
            <a:extLst>
              <a:ext uri="{FF2B5EF4-FFF2-40B4-BE49-F238E27FC236}">
                <a16:creationId xmlns:a16="http://schemas.microsoft.com/office/drawing/2014/main" id="{D8FE8A0D-D712-4CBE-B6BE-11A492EA79A3}"/>
              </a:ext>
            </a:extLst>
          </p:cNvPr>
          <p:cNvSpPr>
            <a:spLocks noGrp="1"/>
          </p:cNvSpPr>
          <p:nvPr/>
        </p:nvSpPr>
        <p:spPr>
          <a:xfrm>
            <a:off x="11744325" y="6076950"/>
            <a:ext cx="409575" cy="257175"/>
          </a:xfrm>
          <a:prstGeom prst="rect">
            <a:avLst/>
          </a:prstGeom>
          <a:noFill/>
          <a:ln w="0">
            <a:noFill/>
          </a:ln>
        </p:spPr>
        <p:txBody>
          <a:bodyPr wrap="square" lIns="0" tIns="0" rIns="0" bIns="0" anchor="ctr">
            <a:normAutofit/>
          </a:bodyPr>
          <a:lstStyle/>
          <a:p>
            <a:pPr algn="ctr">
              <a:buNone/>
              <a:defRPr sz="1425" b="1">
                <a:solidFill>
                  <a:srgbClr val="00A6A6"/>
                </a:solidFill>
                <a:latin typeface="Aptos"/>
                <a:ea typeface="Aptos"/>
                <a:cs typeface="Aptos"/>
              </a:defRPr>
            </a:pPr>
            <a:r>
              <a:rPr sz="1425" b="1">
                <a:solidFill>
                  <a:srgbClr val="00A6A6"/>
                </a:solidFill>
                <a:latin typeface="Aptos"/>
                <a:ea typeface="Aptos"/>
                <a:cs typeface="Aptos"/>
              </a:rPr>
              <a:t>→</a:t>
            </a:r>
          </a:p>
        </p:txBody>
      </p:sp>
      <p:sp>
        <p:nvSpPr>
          <p:cNvPr id="70" name="process-step-0">
            <a:extLst>
              <a:ext uri="{FF2B5EF4-FFF2-40B4-BE49-F238E27FC236}">
                <a16:creationId xmlns:a16="http://schemas.microsoft.com/office/drawing/2014/main" id="{F10985DD-D06E-4EF9-85FE-97BD3A9F22ED}"/>
              </a:ext>
            </a:extLst>
          </p:cNvPr>
          <p:cNvSpPr>
            <a:spLocks noGrp="1"/>
          </p:cNvSpPr>
          <p:nvPr/>
        </p:nvSpPr>
        <p:spPr>
          <a:xfrm>
            <a:off x="609600" y="6096000"/>
            <a:ext cx="2476500" cy="228600"/>
          </a:xfrm>
          <a:prstGeom prst="rect">
            <a:avLst/>
          </a:prstGeom>
          <a:noFill/>
          <a:ln w="0">
            <a:noFill/>
          </a:ln>
        </p:spPr>
        <p:txBody>
          <a:bodyPr wrap="square" lIns="0" tIns="0" rIns="0" bIns="0" anchor="ctr">
            <a:normAutofit/>
          </a:bodyPr>
          <a:lstStyle/>
          <a:p>
            <a:pPr algn="ctr">
              <a:buNone/>
              <a:defRPr sz="975" b="1">
                <a:solidFill>
                  <a:srgbClr val="2E6F95"/>
                </a:solidFill>
                <a:latin typeface="Aptos"/>
                <a:ea typeface="Aptos"/>
                <a:cs typeface="Aptos"/>
              </a:defRPr>
            </a:pPr>
            <a:r>
              <a:rPr sz="975" b="1" dirty="0">
                <a:solidFill>
                  <a:srgbClr val="2E6F95"/>
                </a:solidFill>
                <a:latin typeface="Aptos"/>
                <a:ea typeface="Aptos"/>
                <a:cs typeface="Aptos"/>
              </a:rPr>
              <a:t>1  ELLÁTÁSI ESEMÉNY</a:t>
            </a:r>
          </a:p>
        </p:txBody>
      </p:sp>
      <p:sp>
        <p:nvSpPr>
          <p:cNvPr id="71" name="process-step-1">
            <a:extLst>
              <a:ext uri="{FF2B5EF4-FFF2-40B4-BE49-F238E27FC236}">
                <a16:creationId xmlns:a16="http://schemas.microsoft.com/office/drawing/2014/main" id="{66D3DACD-9C8E-44EE-BF8F-03F278B85E0B}"/>
              </a:ext>
            </a:extLst>
          </p:cNvPr>
          <p:cNvSpPr>
            <a:spLocks noGrp="1"/>
          </p:cNvSpPr>
          <p:nvPr/>
        </p:nvSpPr>
        <p:spPr>
          <a:xfrm>
            <a:off x="3495675" y="6096000"/>
            <a:ext cx="2476500" cy="228600"/>
          </a:xfrm>
          <a:prstGeom prst="rect">
            <a:avLst/>
          </a:prstGeom>
          <a:noFill/>
          <a:ln w="0">
            <a:noFill/>
          </a:ln>
        </p:spPr>
        <p:txBody>
          <a:bodyPr wrap="square" lIns="0" tIns="0" rIns="0" bIns="0" anchor="ctr">
            <a:normAutofit/>
          </a:bodyPr>
          <a:lstStyle/>
          <a:p>
            <a:pPr algn="ctr">
              <a:buNone/>
              <a:defRPr sz="975" b="1">
                <a:solidFill>
                  <a:srgbClr val="007E86"/>
                </a:solidFill>
                <a:latin typeface="Aptos"/>
                <a:ea typeface="Aptos"/>
                <a:cs typeface="Aptos"/>
              </a:defRPr>
            </a:pPr>
            <a:r>
              <a:rPr sz="975" b="1">
                <a:solidFill>
                  <a:srgbClr val="007E86"/>
                </a:solidFill>
                <a:latin typeface="Aptos"/>
                <a:ea typeface="Aptos"/>
                <a:cs typeface="Aptos"/>
              </a:rPr>
              <a:t>2  STRUKTURÁLT RÖGZÍTÉS</a:t>
            </a:r>
          </a:p>
        </p:txBody>
      </p:sp>
      <p:sp>
        <p:nvSpPr>
          <p:cNvPr id="72" name="process-step-2">
            <a:extLst>
              <a:ext uri="{FF2B5EF4-FFF2-40B4-BE49-F238E27FC236}">
                <a16:creationId xmlns:a16="http://schemas.microsoft.com/office/drawing/2014/main" id="{4376C1F3-8E86-40CB-8878-3FAD1CA728C6}"/>
              </a:ext>
            </a:extLst>
          </p:cNvPr>
          <p:cNvSpPr>
            <a:spLocks noGrp="1"/>
          </p:cNvSpPr>
          <p:nvPr/>
        </p:nvSpPr>
        <p:spPr>
          <a:xfrm>
            <a:off x="6381750" y="6096000"/>
            <a:ext cx="2476500" cy="228600"/>
          </a:xfrm>
          <a:prstGeom prst="rect">
            <a:avLst/>
          </a:prstGeom>
          <a:noFill/>
          <a:ln w="0">
            <a:noFill/>
          </a:ln>
        </p:spPr>
        <p:txBody>
          <a:bodyPr wrap="square" lIns="0" tIns="0" rIns="0" bIns="0" anchor="ctr">
            <a:normAutofit/>
          </a:bodyPr>
          <a:lstStyle/>
          <a:p>
            <a:pPr algn="ctr">
              <a:buNone/>
              <a:defRPr sz="975" b="1">
                <a:solidFill>
                  <a:srgbClr val="2E6F95"/>
                </a:solidFill>
                <a:latin typeface="Aptos"/>
                <a:ea typeface="Aptos"/>
                <a:cs typeface="Aptos"/>
              </a:defRPr>
            </a:pPr>
            <a:r>
              <a:rPr sz="975" b="1">
                <a:solidFill>
                  <a:srgbClr val="2E6F95"/>
                </a:solidFill>
                <a:latin typeface="Aptos"/>
                <a:ea typeface="Aptos"/>
                <a:cs typeface="Aptos"/>
              </a:rPr>
              <a:t>3  ELSŐDLEGES HASZNÁLAT</a:t>
            </a:r>
          </a:p>
        </p:txBody>
      </p:sp>
      <p:sp>
        <p:nvSpPr>
          <p:cNvPr id="73" name="process-step-3">
            <a:extLst>
              <a:ext uri="{FF2B5EF4-FFF2-40B4-BE49-F238E27FC236}">
                <a16:creationId xmlns:a16="http://schemas.microsoft.com/office/drawing/2014/main" id="{B9FB656A-D1B7-4770-8A3F-0816D40E0D85}"/>
              </a:ext>
            </a:extLst>
          </p:cNvPr>
          <p:cNvSpPr>
            <a:spLocks noGrp="1"/>
          </p:cNvSpPr>
          <p:nvPr/>
        </p:nvSpPr>
        <p:spPr>
          <a:xfrm>
            <a:off x="9267825" y="6096000"/>
            <a:ext cx="2476500" cy="228600"/>
          </a:xfrm>
          <a:prstGeom prst="rect">
            <a:avLst/>
          </a:prstGeom>
          <a:noFill/>
          <a:ln w="0">
            <a:noFill/>
          </a:ln>
        </p:spPr>
        <p:txBody>
          <a:bodyPr wrap="square" lIns="0" tIns="0" rIns="0" bIns="0" anchor="ctr">
            <a:normAutofit/>
          </a:bodyPr>
          <a:lstStyle/>
          <a:p>
            <a:pPr algn="ctr">
              <a:buNone/>
              <a:defRPr sz="975" b="1">
                <a:solidFill>
                  <a:srgbClr val="007E86"/>
                </a:solidFill>
                <a:latin typeface="Aptos"/>
                <a:ea typeface="Aptos"/>
                <a:cs typeface="Aptos"/>
              </a:defRPr>
            </a:pPr>
            <a:r>
              <a:rPr sz="975" b="1">
                <a:solidFill>
                  <a:srgbClr val="007E86"/>
                </a:solidFill>
                <a:latin typeface="Aptos"/>
                <a:ea typeface="Aptos"/>
                <a:cs typeface="Aptos"/>
              </a:rPr>
              <a:t>4  MÁSODLAGOS HASZNÁLAT</a:t>
            </a:r>
          </a:p>
        </p:txBody>
      </p:sp>
      <p:sp>
        <p:nvSpPr>
          <p:cNvPr id="74" name="process-step-4">
            <a:extLst>
              <a:ext uri="{FF2B5EF4-FFF2-40B4-BE49-F238E27FC236}">
                <a16:creationId xmlns:a16="http://schemas.microsoft.com/office/drawing/2014/main" id="{B3FA00E9-482B-4558-9B56-1A19D4A54506}"/>
              </a:ext>
            </a:extLst>
          </p:cNvPr>
          <p:cNvSpPr>
            <a:spLocks noGrp="1"/>
          </p:cNvSpPr>
          <p:nvPr/>
        </p:nvSpPr>
        <p:spPr>
          <a:xfrm>
            <a:off x="12153900" y="6096000"/>
            <a:ext cx="2476500" cy="228600"/>
          </a:xfrm>
          <a:prstGeom prst="rect">
            <a:avLst/>
          </a:prstGeom>
          <a:noFill/>
          <a:ln w="0">
            <a:noFill/>
          </a:ln>
        </p:spPr>
        <p:txBody>
          <a:bodyPr wrap="square" lIns="0" tIns="0" rIns="0" bIns="0" anchor="ctr">
            <a:normAutofit/>
          </a:bodyPr>
          <a:lstStyle/>
          <a:p>
            <a:pPr algn="ctr">
              <a:buNone/>
              <a:defRPr sz="975" b="1">
                <a:solidFill>
                  <a:srgbClr val="092D3E"/>
                </a:solidFill>
                <a:latin typeface="Aptos"/>
                <a:ea typeface="Aptos"/>
                <a:cs typeface="Aptos"/>
              </a:defRPr>
            </a:pPr>
            <a:r>
              <a:rPr sz="975" b="1">
                <a:solidFill>
                  <a:srgbClr val="092D3E"/>
                </a:solidFill>
                <a:latin typeface="Aptos"/>
                <a:ea typeface="Aptos"/>
                <a:cs typeface="Aptos"/>
              </a:rPr>
              <a:t>5  VISSZACSATOLT ÉRTÉK</a:t>
            </a:r>
          </a:p>
        </p:txBody>
      </p:sp>
      <p:sp>
        <p:nvSpPr>
          <p:cNvPr id="77" name="authority-divider-0">
            <a:extLst>
              <a:ext uri="{FF2B5EF4-FFF2-40B4-BE49-F238E27FC236}">
                <a16:creationId xmlns:a16="http://schemas.microsoft.com/office/drawing/2014/main" id="{867DBB5C-A568-430A-BEE9-C1209EBC5CB8}"/>
              </a:ext>
            </a:extLst>
          </p:cNvPr>
          <p:cNvSpPr>
            <a:spLocks noGrp="1"/>
          </p:cNvSpPr>
          <p:nvPr/>
        </p:nvSpPr>
        <p:spPr>
          <a:xfrm>
            <a:off x="838200" y="3819525"/>
            <a:ext cx="4038600" cy="9525"/>
          </a:xfrm>
          <a:prstGeom prst="rect">
            <a:avLst/>
          </a:prstGeom>
          <a:solidFill>
            <a:srgbClr val="C8D7DD"/>
          </a:solidFill>
          <a:ln w="0">
            <a:noFill/>
            <a:prstDash val="solid"/>
          </a:ln>
        </p:spPr>
      </p:sp>
      <p:sp>
        <p:nvSpPr>
          <p:cNvPr id="78" name="authority-label-0">
            <a:extLst>
              <a:ext uri="{FF2B5EF4-FFF2-40B4-BE49-F238E27FC236}">
                <a16:creationId xmlns:a16="http://schemas.microsoft.com/office/drawing/2014/main" id="{E07B02A5-A9D1-49BC-95A0-819FEFDF41C8}"/>
              </a:ext>
            </a:extLst>
          </p:cNvPr>
          <p:cNvSpPr>
            <a:spLocks noGrp="1"/>
          </p:cNvSpPr>
          <p:nvPr/>
        </p:nvSpPr>
        <p:spPr>
          <a:xfrm>
            <a:off x="838200" y="3857625"/>
            <a:ext cx="4038600" cy="133350"/>
          </a:xfrm>
          <a:prstGeom prst="rect">
            <a:avLst/>
          </a:prstGeom>
          <a:noFill/>
          <a:ln w="0">
            <a:noFill/>
            <a:prstDash val="solid"/>
          </a:ln>
        </p:spPr>
        <p:txBody>
          <a:bodyPr wrap="square" lIns="0" tIns="0" rIns="0" bIns="0" anchor="ctr">
            <a:normAutofit/>
          </a:bodyPr>
          <a:lstStyle/>
          <a:p>
            <a:pPr algn="l">
              <a:buNone/>
              <a:defRPr sz="863" b="1">
                <a:solidFill>
                  <a:srgbClr val="536873"/>
                </a:solidFill>
                <a:latin typeface="Aptos"/>
                <a:ea typeface="Aptos"/>
                <a:cs typeface="Aptos"/>
              </a:defRPr>
            </a:pPr>
            <a:r>
              <a:rPr sz="863" b="1">
                <a:solidFill>
                  <a:srgbClr val="536873"/>
                </a:solidFill>
                <a:latin typeface="Aptos"/>
                <a:ea typeface="Aptos"/>
                <a:cs typeface="Aptos"/>
              </a:rPr>
              <a:t>ILLETÉKES HATÓSÁG</a:t>
            </a:r>
          </a:p>
        </p:txBody>
      </p:sp>
      <p:sp>
        <p:nvSpPr>
          <p:cNvPr id="79" name="authority-name-0">
            <a:extLst>
              <a:ext uri="{FF2B5EF4-FFF2-40B4-BE49-F238E27FC236}">
                <a16:creationId xmlns:a16="http://schemas.microsoft.com/office/drawing/2014/main" id="{29544AA8-16D3-45CD-822F-CC5AE3560AA8}"/>
              </a:ext>
            </a:extLst>
          </p:cNvPr>
          <p:cNvSpPr>
            <a:spLocks noGrp="1"/>
          </p:cNvSpPr>
          <p:nvPr/>
        </p:nvSpPr>
        <p:spPr>
          <a:xfrm>
            <a:off x="838200" y="3990975"/>
            <a:ext cx="4038600" cy="209550"/>
          </a:xfrm>
          <a:prstGeom prst="rect">
            <a:avLst/>
          </a:prstGeom>
          <a:noFill/>
          <a:ln w="0">
            <a:noFill/>
            <a:prstDash val="solid"/>
          </a:ln>
        </p:spPr>
        <p:txBody>
          <a:bodyPr wrap="square" lIns="0" tIns="0" rIns="0" bIns="0" anchor="ctr">
            <a:normAutofit/>
          </a:bodyPr>
          <a:lstStyle/>
          <a:p>
            <a:pPr algn="l">
              <a:buNone/>
              <a:defRPr sz="1163" b="1">
                <a:solidFill>
                  <a:srgbClr val="2E6F95"/>
                </a:solidFill>
                <a:latin typeface="Aptos"/>
                <a:ea typeface="Aptos"/>
                <a:cs typeface="Aptos"/>
              </a:defRPr>
            </a:pPr>
            <a:r>
              <a:rPr sz="1163" b="1">
                <a:solidFill>
                  <a:srgbClr val="2E6F95"/>
                </a:solidFill>
                <a:latin typeface="Aptos"/>
                <a:ea typeface="Aptos"/>
                <a:cs typeface="Aptos"/>
              </a:rPr>
              <a:t>EHR-rendszerek piacfelügyeleti hatósága</a:t>
            </a:r>
          </a:p>
        </p:txBody>
      </p:sp>
      <p:sp>
        <p:nvSpPr>
          <p:cNvPr id="80" name="authority-article-0">
            <a:extLst>
              <a:ext uri="{FF2B5EF4-FFF2-40B4-BE49-F238E27FC236}">
                <a16:creationId xmlns:a16="http://schemas.microsoft.com/office/drawing/2014/main" id="{6FCE0F4B-BB72-49F1-9E55-FFEC5194626D}"/>
              </a:ext>
            </a:extLst>
          </p:cNvPr>
          <p:cNvSpPr>
            <a:spLocks noGrp="1"/>
          </p:cNvSpPr>
          <p:nvPr/>
        </p:nvSpPr>
        <p:spPr>
          <a:xfrm>
            <a:off x="838200" y="4200525"/>
            <a:ext cx="4038600" cy="142875"/>
          </a:xfrm>
          <a:prstGeom prst="rect">
            <a:avLst/>
          </a:prstGeom>
          <a:noFill/>
          <a:ln w="0">
            <a:noFill/>
            <a:prstDash val="solid"/>
          </a:ln>
        </p:spPr>
        <p:txBody>
          <a:bodyPr wrap="square" lIns="0" tIns="0" rIns="0" bIns="0" anchor="ctr">
            <a:normAutofit fontScale="99947"/>
          </a:bodyPr>
          <a:lstStyle/>
          <a:p>
            <a:pPr algn="l">
              <a:buNone/>
              <a:defRPr sz="938" b="1">
                <a:solidFill>
                  <a:srgbClr val="536873"/>
                </a:solidFill>
                <a:latin typeface="Aptos"/>
                <a:ea typeface="Aptos"/>
                <a:cs typeface="Aptos"/>
              </a:defRPr>
            </a:pPr>
            <a:r>
              <a:rPr sz="938" b="1">
                <a:solidFill>
                  <a:srgbClr val="536873"/>
                </a:solidFill>
                <a:latin typeface="Aptos"/>
                <a:ea typeface="Aptos"/>
                <a:cs typeface="Aptos"/>
              </a:rPr>
              <a:t>EHDS 43–46. cikk</a:t>
            </a:r>
          </a:p>
        </p:txBody>
      </p:sp>
      <p:sp>
        <p:nvSpPr>
          <p:cNvPr id="81" name="authority-divider-1">
            <a:extLst>
              <a:ext uri="{FF2B5EF4-FFF2-40B4-BE49-F238E27FC236}">
                <a16:creationId xmlns:a16="http://schemas.microsoft.com/office/drawing/2014/main" id="{195C1913-01E2-4969-AFBC-AF64907F7ACB}"/>
              </a:ext>
            </a:extLst>
          </p:cNvPr>
          <p:cNvSpPr>
            <a:spLocks noGrp="1"/>
          </p:cNvSpPr>
          <p:nvPr/>
        </p:nvSpPr>
        <p:spPr>
          <a:xfrm>
            <a:off x="5600700" y="3819525"/>
            <a:ext cx="4038600" cy="9525"/>
          </a:xfrm>
          <a:prstGeom prst="rect">
            <a:avLst/>
          </a:prstGeom>
          <a:solidFill>
            <a:srgbClr val="C8D7DD"/>
          </a:solidFill>
          <a:ln w="0">
            <a:noFill/>
            <a:prstDash val="solid"/>
          </a:ln>
        </p:spPr>
      </p:sp>
      <p:sp>
        <p:nvSpPr>
          <p:cNvPr id="82" name="authority-label-1">
            <a:extLst>
              <a:ext uri="{FF2B5EF4-FFF2-40B4-BE49-F238E27FC236}">
                <a16:creationId xmlns:a16="http://schemas.microsoft.com/office/drawing/2014/main" id="{2FBE7826-95BB-42CF-9CA1-2058A58C3167}"/>
              </a:ext>
            </a:extLst>
          </p:cNvPr>
          <p:cNvSpPr>
            <a:spLocks noGrp="1"/>
          </p:cNvSpPr>
          <p:nvPr/>
        </p:nvSpPr>
        <p:spPr>
          <a:xfrm>
            <a:off x="5600700" y="3857625"/>
            <a:ext cx="4038600" cy="133350"/>
          </a:xfrm>
          <a:prstGeom prst="rect">
            <a:avLst/>
          </a:prstGeom>
          <a:noFill/>
          <a:ln w="0">
            <a:noFill/>
            <a:prstDash val="solid"/>
          </a:ln>
        </p:spPr>
        <p:txBody>
          <a:bodyPr wrap="square" lIns="0" tIns="0" rIns="0" bIns="0" anchor="ctr">
            <a:normAutofit/>
          </a:bodyPr>
          <a:lstStyle/>
          <a:p>
            <a:pPr algn="l">
              <a:buNone/>
              <a:defRPr sz="863" b="1">
                <a:solidFill>
                  <a:srgbClr val="536873"/>
                </a:solidFill>
                <a:latin typeface="Aptos"/>
                <a:ea typeface="Aptos"/>
                <a:cs typeface="Aptos"/>
              </a:defRPr>
            </a:pPr>
            <a:r>
              <a:rPr sz="863" b="1">
                <a:solidFill>
                  <a:srgbClr val="536873"/>
                </a:solidFill>
                <a:latin typeface="Aptos"/>
                <a:ea typeface="Aptos"/>
                <a:cs typeface="Aptos"/>
              </a:rPr>
              <a:t>ILLETÉKES HATÓSÁG</a:t>
            </a:r>
          </a:p>
        </p:txBody>
      </p:sp>
      <p:sp>
        <p:nvSpPr>
          <p:cNvPr id="83" name="authority-name-1">
            <a:extLst>
              <a:ext uri="{FF2B5EF4-FFF2-40B4-BE49-F238E27FC236}">
                <a16:creationId xmlns:a16="http://schemas.microsoft.com/office/drawing/2014/main" id="{9F348708-8051-4AA8-87B1-7EEF4DA80C12}"/>
              </a:ext>
            </a:extLst>
          </p:cNvPr>
          <p:cNvSpPr>
            <a:spLocks noGrp="1"/>
          </p:cNvSpPr>
          <p:nvPr/>
        </p:nvSpPr>
        <p:spPr>
          <a:xfrm>
            <a:off x="5600700" y="3990975"/>
            <a:ext cx="4038600" cy="209550"/>
          </a:xfrm>
          <a:prstGeom prst="rect">
            <a:avLst/>
          </a:prstGeom>
          <a:noFill/>
          <a:ln w="0">
            <a:noFill/>
            <a:prstDash val="solid"/>
          </a:ln>
        </p:spPr>
        <p:txBody>
          <a:bodyPr wrap="square" lIns="0" tIns="0" rIns="0" bIns="0" anchor="ctr">
            <a:normAutofit/>
          </a:bodyPr>
          <a:lstStyle/>
          <a:p>
            <a:pPr algn="l">
              <a:buNone/>
              <a:defRPr sz="1163" b="1">
                <a:solidFill>
                  <a:srgbClr val="007E86"/>
                </a:solidFill>
                <a:latin typeface="Aptos"/>
                <a:ea typeface="Aptos"/>
                <a:cs typeface="Aptos"/>
              </a:defRPr>
            </a:pPr>
            <a:r>
              <a:rPr sz="1163" b="1">
                <a:solidFill>
                  <a:srgbClr val="007E86"/>
                </a:solidFill>
                <a:latin typeface="Aptos"/>
                <a:ea typeface="Aptos"/>
                <a:cs typeface="Aptos"/>
              </a:rPr>
              <a:t>Digitális Egészségügyi Hatóság (DHA)</a:t>
            </a:r>
          </a:p>
        </p:txBody>
      </p:sp>
      <p:sp>
        <p:nvSpPr>
          <p:cNvPr id="84" name="authority-article-1">
            <a:extLst>
              <a:ext uri="{FF2B5EF4-FFF2-40B4-BE49-F238E27FC236}">
                <a16:creationId xmlns:a16="http://schemas.microsoft.com/office/drawing/2014/main" id="{C336B3C7-DA04-489D-B2DB-5D2D6F228AC4}"/>
              </a:ext>
            </a:extLst>
          </p:cNvPr>
          <p:cNvSpPr>
            <a:spLocks noGrp="1"/>
          </p:cNvSpPr>
          <p:nvPr/>
        </p:nvSpPr>
        <p:spPr>
          <a:xfrm>
            <a:off x="5600700" y="4200525"/>
            <a:ext cx="4038600" cy="142875"/>
          </a:xfrm>
          <a:prstGeom prst="rect">
            <a:avLst/>
          </a:prstGeom>
          <a:noFill/>
          <a:ln w="0">
            <a:noFill/>
            <a:prstDash val="solid"/>
          </a:ln>
        </p:spPr>
        <p:txBody>
          <a:bodyPr wrap="square" lIns="0" tIns="0" rIns="0" bIns="0" anchor="ctr">
            <a:normAutofit fontScale="99947"/>
          </a:bodyPr>
          <a:lstStyle/>
          <a:p>
            <a:pPr algn="l">
              <a:buNone/>
              <a:defRPr sz="938" b="1">
                <a:solidFill>
                  <a:srgbClr val="536873"/>
                </a:solidFill>
                <a:latin typeface="Aptos"/>
                <a:ea typeface="Aptos"/>
                <a:cs typeface="Aptos"/>
              </a:defRPr>
            </a:pPr>
            <a:r>
              <a:rPr sz="938" b="1">
                <a:solidFill>
                  <a:srgbClr val="536873"/>
                </a:solidFill>
                <a:latin typeface="Aptos"/>
                <a:ea typeface="Aptos"/>
                <a:cs typeface="Aptos"/>
              </a:rPr>
              <a:t>EHDS 19. cikk</a:t>
            </a:r>
          </a:p>
        </p:txBody>
      </p:sp>
      <p:sp>
        <p:nvSpPr>
          <p:cNvPr id="85" name="authority-divider-2">
            <a:extLst>
              <a:ext uri="{FF2B5EF4-FFF2-40B4-BE49-F238E27FC236}">
                <a16:creationId xmlns:a16="http://schemas.microsoft.com/office/drawing/2014/main" id="{9DE70721-5351-4E8E-83DB-B30C3057AB93}"/>
              </a:ext>
            </a:extLst>
          </p:cNvPr>
          <p:cNvSpPr>
            <a:spLocks noGrp="1"/>
          </p:cNvSpPr>
          <p:nvPr/>
        </p:nvSpPr>
        <p:spPr>
          <a:xfrm>
            <a:off x="10363200" y="3819525"/>
            <a:ext cx="4038600" cy="9525"/>
          </a:xfrm>
          <a:prstGeom prst="rect">
            <a:avLst/>
          </a:prstGeom>
          <a:solidFill>
            <a:srgbClr val="C8D7DD"/>
          </a:solidFill>
          <a:ln w="0">
            <a:noFill/>
            <a:prstDash val="solid"/>
          </a:ln>
        </p:spPr>
      </p:sp>
      <p:sp>
        <p:nvSpPr>
          <p:cNvPr id="86" name="authority-label-2">
            <a:extLst>
              <a:ext uri="{FF2B5EF4-FFF2-40B4-BE49-F238E27FC236}">
                <a16:creationId xmlns:a16="http://schemas.microsoft.com/office/drawing/2014/main" id="{A67EA45B-8910-4999-8A7D-AF8FAC2E5823}"/>
              </a:ext>
            </a:extLst>
          </p:cNvPr>
          <p:cNvSpPr>
            <a:spLocks noGrp="1"/>
          </p:cNvSpPr>
          <p:nvPr/>
        </p:nvSpPr>
        <p:spPr>
          <a:xfrm>
            <a:off x="10363200" y="3857625"/>
            <a:ext cx="4038600" cy="133350"/>
          </a:xfrm>
          <a:prstGeom prst="rect">
            <a:avLst/>
          </a:prstGeom>
          <a:noFill/>
          <a:ln w="0">
            <a:noFill/>
            <a:prstDash val="solid"/>
          </a:ln>
        </p:spPr>
        <p:txBody>
          <a:bodyPr wrap="square" lIns="0" tIns="0" rIns="0" bIns="0" anchor="ctr">
            <a:normAutofit/>
          </a:bodyPr>
          <a:lstStyle/>
          <a:p>
            <a:pPr algn="l">
              <a:buNone/>
              <a:defRPr sz="863" b="1">
                <a:solidFill>
                  <a:srgbClr val="536873"/>
                </a:solidFill>
                <a:latin typeface="Aptos"/>
                <a:ea typeface="Aptos"/>
                <a:cs typeface="Aptos"/>
              </a:defRPr>
            </a:pPr>
            <a:r>
              <a:rPr sz="863" b="1">
                <a:solidFill>
                  <a:srgbClr val="536873"/>
                </a:solidFill>
                <a:latin typeface="Aptos"/>
                <a:ea typeface="Aptos"/>
                <a:cs typeface="Aptos"/>
              </a:rPr>
              <a:t>ILLETÉKES HATÓSÁG</a:t>
            </a:r>
          </a:p>
        </p:txBody>
      </p:sp>
      <p:sp>
        <p:nvSpPr>
          <p:cNvPr id="87" name="authority-name-2">
            <a:extLst>
              <a:ext uri="{FF2B5EF4-FFF2-40B4-BE49-F238E27FC236}">
                <a16:creationId xmlns:a16="http://schemas.microsoft.com/office/drawing/2014/main" id="{35D4C276-3E46-4AD4-A5C9-E3E03DE22C43}"/>
              </a:ext>
            </a:extLst>
          </p:cNvPr>
          <p:cNvSpPr>
            <a:spLocks noGrp="1"/>
          </p:cNvSpPr>
          <p:nvPr/>
        </p:nvSpPr>
        <p:spPr>
          <a:xfrm>
            <a:off x="10363200" y="3990975"/>
            <a:ext cx="4038600" cy="209550"/>
          </a:xfrm>
          <a:prstGeom prst="rect">
            <a:avLst/>
          </a:prstGeom>
          <a:noFill/>
          <a:ln w="0">
            <a:noFill/>
            <a:prstDash val="solid"/>
          </a:ln>
        </p:spPr>
        <p:txBody>
          <a:bodyPr wrap="square" lIns="0" tIns="0" rIns="0" bIns="0" anchor="ctr">
            <a:normAutofit/>
          </a:bodyPr>
          <a:lstStyle/>
          <a:p>
            <a:pPr algn="l">
              <a:buNone/>
              <a:defRPr sz="1163" b="1">
                <a:solidFill>
                  <a:srgbClr val="159A76"/>
                </a:solidFill>
                <a:latin typeface="Aptos"/>
                <a:ea typeface="Aptos"/>
                <a:cs typeface="Aptos"/>
              </a:defRPr>
            </a:pPr>
            <a:r>
              <a:rPr sz="1163" b="1">
                <a:solidFill>
                  <a:srgbClr val="159A76"/>
                </a:solidFill>
                <a:latin typeface="Aptos"/>
                <a:ea typeface="Aptos"/>
                <a:cs typeface="Aptos"/>
              </a:rPr>
              <a:t>Egészségügyiadat-hozzáférési szerv (HDAB)</a:t>
            </a:r>
          </a:p>
        </p:txBody>
      </p:sp>
      <p:sp>
        <p:nvSpPr>
          <p:cNvPr id="88" name="authority-article-2">
            <a:extLst>
              <a:ext uri="{FF2B5EF4-FFF2-40B4-BE49-F238E27FC236}">
                <a16:creationId xmlns:a16="http://schemas.microsoft.com/office/drawing/2014/main" id="{A270C598-BF01-4EF8-A25C-79FC59809E6F}"/>
              </a:ext>
            </a:extLst>
          </p:cNvPr>
          <p:cNvSpPr>
            <a:spLocks noGrp="1"/>
          </p:cNvSpPr>
          <p:nvPr/>
        </p:nvSpPr>
        <p:spPr>
          <a:xfrm>
            <a:off x="10363200" y="4200525"/>
            <a:ext cx="4038600" cy="142875"/>
          </a:xfrm>
          <a:prstGeom prst="rect">
            <a:avLst/>
          </a:prstGeom>
          <a:noFill/>
          <a:ln w="0">
            <a:noFill/>
            <a:prstDash val="solid"/>
          </a:ln>
        </p:spPr>
        <p:txBody>
          <a:bodyPr wrap="square" lIns="0" tIns="0" rIns="0" bIns="0" anchor="ctr">
            <a:normAutofit fontScale="99947"/>
          </a:bodyPr>
          <a:lstStyle/>
          <a:p>
            <a:pPr algn="l">
              <a:buNone/>
              <a:defRPr sz="938" b="1">
                <a:solidFill>
                  <a:srgbClr val="536873"/>
                </a:solidFill>
                <a:latin typeface="Aptos"/>
                <a:ea typeface="Aptos"/>
                <a:cs typeface="Aptos"/>
              </a:defRPr>
            </a:pPr>
            <a:r>
              <a:rPr sz="938" b="1">
                <a:solidFill>
                  <a:srgbClr val="536873"/>
                </a:solidFill>
                <a:latin typeface="Aptos"/>
                <a:ea typeface="Aptos"/>
                <a:cs typeface="Aptos"/>
              </a:rPr>
              <a:t>EHDS 55. cikk • fő feladatok: 57. cikk</a:t>
            </a:r>
          </a:p>
        </p:txBody>
      </p:sp>
      <p:sp>
        <p:nvSpPr>
          <p:cNvPr id="89" name="eyebrow-fixed-02">
            <a:extLst>
              <a:ext uri="{FF2B5EF4-FFF2-40B4-BE49-F238E27FC236}">
                <a16:creationId xmlns:a16="http://schemas.microsoft.com/office/drawing/2014/main" id="{DD8FD5F3-A36F-44B6-A4C4-FDC27F98EAB8}"/>
              </a:ext>
            </a:extLst>
          </p:cNvPr>
          <p:cNvSpPr>
            <a:spLocks noGrp="1"/>
          </p:cNvSpPr>
          <p:nvPr/>
        </p:nvSpPr>
        <p:spPr>
          <a:xfrm>
            <a:off x="609600" y="238125"/>
            <a:ext cx="12858750" cy="266700"/>
          </a:xfrm>
          <a:prstGeom prst="rect">
            <a:avLst/>
          </a:prstGeom>
          <a:noFill/>
          <a:ln w="0">
            <a:noFill/>
            <a:prstDash val="solid"/>
          </a:ln>
        </p:spPr>
        <p:txBody>
          <a:bodyPr wrap="square" lIns="0" tIns="0" rIns="0" bIns="0" anchor="ctr">
            <a:normAutofit/>
          </a:bodyPr>
          <a:lstStyle/>
          <a:p>
            <a:pPr algn="l">
              <a:buNone/>
              <a:defRPr sz="1275" b="1">
                <a:solidFill>
                  <a:srgbClr val="536873"/>
                </a:solidFill>
                <a:latin typeface="Aptos"/>
                <a:ea typeface="Aptos"/>
                <a:cs typeface="Aptos"/>
              </a:defRPr>
            </a:pPr>
            <a:r>
              <a:rPr sz="1275" b="1">
                <a:solidFill>
                  <a:srgbClr val="536873"/>
                </a:solidFill>
                <a:latin typeface="Aptos"/>
                <a:ea typeface="Aptos"/>
                <a:cs typeface="Aptos"/>
              </a:rPr>
              <a:t>MAGYAR KÓRHÁZSZÖVETSÉG XXXVIII. KONGRESSZUS  •  OKFŐ</a:t>
            </a:r>
          </a:p>
        </p:txBody>
      </p:sp>
      <p:sp>
        <p:nvSpPr>
          <p:cNvPr id="90" name="number-fixed-02">
            <a:extLst>
              <a:ext uri="{FF2B5EF4-FFF2-40B4-BE49-F238E27FC236}">
                <a16:creationId xmlns:a16="http://schemas.microsoft.com/office/drawing/2014/main" id="{87AE34BB-4789-4DDA-BEB9-CF87FCBB8219}"/>
              </a:ext>
            </a:extLst>
          </p:cNvPr>
          <p:cNvSpPr>
            <a:spLocks noGrp="1"/>
          </p:cNvSpPr>
          <p:nvPr/>
        </p:nvSpPr>
        <p:spPr>
          <a:xfrm>
            <a:off x="14097000" y="219075"/>
            <a:ext cx="533400" cy="285750"/>
          </a:xfrm>
          <a:prstGeom prst="rect">
            <a:avLst/>
          </a:prstGeom>
          <a:noFill/>
          <a:ln w="0">
            <a:noFill/>
            <a:prstDash val="solid"/>
          </a:ln>
        </p:spPr>
        <p:txBody>
          <a:bodyPr wrap="square" lIns="0" tIns="0" rIns="0" bIns="0" anchor="ctr">
            <a:normAutofit/>
          </a:bodyPr>
          <a:lstStyle/>
          <a:p>
            <a:pPr algn="ctr">
              <a:buNone/>
              <a:defRPr sz="1275" b="1">
                <a:solidFill>
                  <a:srgbClr val="2E6F95"/>
                </a:solidFill>
                <a:latin typeface="Aptos"/>
                <a:ea typeface="Aptos"/>
                <a:cs typeface="Aptos"/>
              </a:defRPr>
            </a:pPr>
            <a:r>
              <a:rPr sz="1275" b="1">
                <a:solidFill>
                  <a:srgbClr val="2E6F95"/>
                </a:solidFill>
                <a:latin typeface="Aptos"/>
                <a:ea typeface="Aptos"/>
                <a:cs typeface="Aptos"/>
              </a:rPr>
              <a:t>02</a:t>
            </a:r>
          </a:p>
        </p:txBody>
      </p:sp>
    </p:spTree>
    <p:extLst>
      <p:ext uri="{BB962C8B-B14F-4D97-AF65-F5344CB8AC3E}">
        <p14:creationId xmlns:p14="http://schemas.microsoft.com/office/powerpoint/2010/main" val="1411198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FCBAAACB-7075-4CCC-9E39-149E0A956741}"/>
              </a:ext>
            </a:extLst>
          </p:cNvPr>
          <p:cNvSpPr>
            <a:spLocks noGrp="1"/>
          </p:cNvSpPr>
          <p:nvPr/>
        </p:nvSpPr>
        <p:spPr>
          <a:xfrm>
            <a:off x="609600" y="628650"/>
            <a:ext cx="14020800" cy="628650"/>
          </a:xfrm>
          <a:prstGeom prst="rect">
            <a:avLst/>
          </a:prstGeom>
          <a:noFill/>
          <a:ln w="0">
            <a:noFill/>
          </a:ln>
        </p:spPr>
        <p:txBody>
          <a:bodyPr wrap="square" lIns="0" tIns="0" rIns="0" bIns="0" anchor="ctr">
            <a:normAutofit/>
          </a:bodyPr>
          <a:lstStyle/>
          <a:p>
            <a:pPr algn="l">
              <a:buNone/>
              <a:defRPr sz="3150" b="1">
                <a:solidFill>
                  <a:srgbClr val="092D3E"/>
                </a:solidFill>
                <a:latin typeface="Aptos"/>
                <a:ea typeface="Aptos"/>
                <a:cs typeface="Aptos"/>
              </a:defRPr>
            </a:pPr>
            <a:r>
              <a:rPr sz="3150" b="1">
                <a:solidFill>
                  <a:srgbClr val="092D3E"/>
                </a:solidFill>
                <a:latin typeface="Aptos"/>
                <a:ea typeface="Aptos"/>
                <a:cs typeface="Aptos"/>
              </a:rPr>
              <a:t>Mikor használható fel egy kórházi adat másodlagosan?</a:t>
            </a:r>
          </a:p>
        </p:txBody>
      </p:sp>
      <p:sp>
        <p:nvSpPr>
          <p:cNvPr id="4" name="subtitle">
            <a:extLst>
              <a:ext uri="{FF2B5EF4-FFF2-40B4-BE49-F238E27FC236}">
                <a16:creationId xmlns:a16="http://schemas.microsoft.com/office/drawing/2014/main" id="{391F4A1E-37BF-4167-AB14-47D1D97FA105}"/>
              </a:ext>
            </a:extLst>
          </p:cNvPr>
          <p:cNvSpPr>
            <a:spLocks noGrp="1"/>
          </p:cNvSpPr>
          <p:nvPr/>
        </p:nvSpPr>
        <p:spPr>
          <a:xfrm>
            <a:off x="609600" y="1333500"/>
            <a:ext cx="14020800" cy="381000"/>
          </a:xfrm>
          <a:prstGeom prst="rect">
            <a:avLst/>
          </a:prstGeom>
          <a:noFill/>
          <a:ln w="0">
            <a:noFill/>
          </a:ln>
        </p:spPr>
        <p:txBody>
          <a:bodyPr wrap="square" lIns="0" tIns="0" rIns="0" bIns="0" anchor="ctr">
            <a:normAutofit/>
          </a:bodyPr>
          <a:lstStyle/>
          <a:p>
            <a:pPr algn="l">
              <a:buNone/>
              <a:defRPr sz="1500" b="0">
                <a:solidFill>
                  <a:srgbClr val="536873"/>
                </a:solidFill>
                <a:latin typeface="Aptos"/>
                <a:ea typeface="Aptos"/>
                <a:cs typeface="Aptos"/>
              </a:defRPr>
            </a:pPr>
            <a:r>
              <a:rPr sz="1500" b="0">
                <a:solidFill>
                  <a:srgbClr val="536873"/>
                </a:solidFill>
                <a:latin typeface="Aptos"/>
                <a:ea typeface="Aptos"/>
                <a:cs typeface="Aptos"/>
              </a:rPr>
              <a:t>Az EHDS feltételei minden esetben; személyes adatnál a GDPR 6. és 9. cikke is alkalmazandó.</a:t>
            </a:r>
          </a:p>
        </p:txBody>
      </p:sp>
      <p:sp>
        <p:nvSpPr>
          <p:cNvPr id="32" name="data-card">
            <a:extLst>
              <a:ext uri="{FF2B5EF4-FFF2-40B4-BE49-F238E27FC236}">
                <a16:creationId xmlns:a16="http://schemas.microsoft.com/office/drawing/2014/main" id="{D86BDE08-878D-4D57-8F3B-E12F67EDDE91}"/>
              </a:ext>
            </a:extLst>
          </p:cNvPr>
          <p:cNvSpPr>
            <a:spLocks noGrp="1"/>
          </p:cNvSpPr>
          <p:nvPr/>
        </p:nvSpPr>
        <p:spPr>
          <a:xfrm>
            <a:off x="609600" y="1971675"/>
            <a:ext cx="6667500" cy="3190875"/>
          </a:xfrm>
          <a:prstGeom prst="roundRect">
            <a:avLst>
              <a:gd name="adj" fmla="val 3593"/>
            </a:avLst>
          </a:prstGeom>
          <a:noFill/>
          <a:ln w="9525">
            <a:solidFill>
              <a:srgbClr val="C8D7DD"/>
            </a:solidFill>
            <a:prstDash val="solid"/>
          </a:ln>
        </p:spPr>
      </p:sp>
      <p:sp>
        <p:nvSpPr>
          <p:cNvPr id="33" name="data-title">
            <a:extLst>
              <a:ext uri="{FF2B5EF4-FFF2-40B4-BE49-F238E27FC236}">
                <a16:creationId xmlns:a16="http://schemas.microsoft.com/office/drawing/2014/main" id="{0161A3F5-05DA-4E62-87EE-880B9BF2B002}"/>
              </a:ext>
            </a:extLst>
          </p:cNvPr>
          <p:cNvSpPr>
            <a:spLocks noGrp="1"/>
          </p:cNvSpPr>
          <p:nvPr/>
        </p:nvSpPr>
        <p:spPr>
          <a:xfrm>
            <a:off x="838200" y="2085975"/>
            <a:ext cx="6210300" cy="238125"/>
          </a:xfrm>
          <a:prstGeom prst="rect">
            <a:avLst/>
          </a:prstGeom>
          <a:noFill/>
          <a:ln w="0">
            <a:noFill/>
          </a:ln>
        </p:spPr>
        <p:txBody>
          <a:bodyPr wrap="square" lIns="0" tIns="0" rIns="0" bIns="0" anchor="ctr">
            <a:normAutofit/>
          </a:bodyPr>
          <a:lstStyle/>
          <a:p>
            <a:pPr algn="l">
              <a:buNone/>
              <a:defRPr sz="1425" b="1">
                <a:solidFill>
                  <a:srgbClr val="2E6F95"/>
                </a:solidFill>
                <a:latin typeface="Aptos"/>
                <a:ea typeface="Aptos"/>
                <a:cs typeface="Aptos"/>
              </a:defRPr>
            </a:pPr>
            <a:r>
              <a:rPr sz="1425" b="1">
                <a:solidFill>
                  <a:srgbClr val="2E6F95"/>
                </a:solidFill>
                <a:latin typeface="Aptos"/>
                <a:ea typeface="Aptos"/>
                <a:cs typeface="Aptos"/>
              </a:rPr>
              <a:t>51. CIKK  •  17 MINIMUMKATEGÓRIA</a:t>
            </a:r>
          </a:p>
        </p:txBody>
      </p:sp>
      <p:sp>
        <p:nvSpPr>
          <p:cNvPr id="34" name="group-pill-0-bg">
            <a:extLst>
              <a:ext uri="{FF2B5EF4-FFF2-40B4-BE49-F238E27FC236}">
                <a16:creationId xmlns:a16="http://schemas.microsoft.com/office/drawing/2014/main" id="{F701DC96-9AC8-46B0-9269-53A3B0975187}"/>
              </a:ext>
            </a:extLst>
          </p:cNvPr>
          <p:cNvSpPr>
            <a:spLocks noGrp="1"/>
          </p:cNvSpPr>
          <p:nvPr/>
        </p:nvSpPr>
        <p:spPr>
          <a:xfrm>
            <a:off x="2514600" y="2571750"/>
            <a:ext cx="2857500" cy="247650"/>
          </a:xfrm>
          <a:prstGeom prst="roundRect">
            <a:avLst>
              <a:gd name="adj" fmla="val 35294"/>
            </a:avLst>
          </a:prstGeom>
          <a:solidFill>
            <a:srgbClr val="DDF5F3"/>
          </a:solidFill>
          <a:ln w="0">
            <a:noFill/>
            <a:prstDash val="solid"/>
          </a:ln>
        </p:spPr>
      </p:sp>
      <p:sp>
        <p:nvSpPr>
          <p:cNvPr id="35" name="group-pill-0">
            <a:extLst>
              <a:ext uri="{FF2B5EF4-FFF2-40B4-BE49-F238E27FC236}">
                <a16:creationId xmlns:a16="http://schemas.microsoft.com/office/drawing/2014/main" id="{389ECE76-7114-4D64-A8D1-496B3A13C996}"/>
              </a:ext>
            </a:extLst>
          </p:cNvPr>
          <p:cNvSpPr>
            <a:spLocks noGrp="1"/>
          </p:cNvSpPr>
          <p:nvPr/>
        </p:nvSpPr>
        <p:spPr>
          <a:xfrm>
            <a:off x="2628900" y="2571750"/>
            <a:ext cx="2628900" cy="247650"/>
          </a:xfrm>
          <a:prstGeom prst="rect">
            <a:avLst/>
          </a:prstGeom>
          <a:noFill/>
          <a:ln w="0">
            <a:noFill/>
          </a:ln>
        </p:spPr>
        <p:txBody>
          <a:bodyPr wrap="square" lIns="0" tIns="0" rIns="0" bIns="0" anchor="ctr">
            <a:normAutofit/>
          </a:bodyPr>
          <a:lstStyle/>
          <a:p>
            <a:pPr algn="ctr">
              <a:buNone/>
              <a:defRPr sz="960" b="1">
                <a:solidFill>
                  <a:srgbClr val="008E95"/>
                </a:solidFill>
                <a:latin typeface="Aptos"/>
                <a:ea typeface="Aptos"/>
                <a:cs typeface="Aptos"/>
              </a:defRPr>
            </a:pPr>
            <a:r>
              <a:rPr sz="960" b="1">
                <a:solidFill>
                  <a:srgbClr val="008E95"/>
                </a:solidFill>
                <a:latin typeface="Aptos"/>
                <a:ea typeface="Aptos"/>
                <a:cs typeface="Aptos"/>
              </a:rPr>
              <a:t>2029.03.26  •  12 KATEGÓRIA</a:t>
            </a:r>
          </a:p>
        </p:txBody>
      </p:sp>
      <p:sp>
        <p:nvSpPr>
          <p:cNvPr id="36" name="group-body-0">
            <a:extLst>
              <a:ext uri="{FF2B5EF4-FFF2-40B4-BE49-F238E27FC236}">
                <a16:creationId xmlns:a16="http://schemas.microsoft.com/office/drawing/2014/main" id="{CA97F515-ACF5-4396-98E1-FF951EE9ED6F}"/>
              </a:ext>
            </a:extLst>
          </p:cNvPr>
          <p:cNvSpPr>
            <a:spLocks noGrp="1"/>
          </p:cNvSpPr>
          <p:nvPr/>
        </p:nvSpPr>
        <p:spPr>
          <a:xfrm>
            <a:off x="838200" y="2857500"/>
            <a:ext cx="2981325" cy="1200150"/>
          </a:xfrm>
          <a:prstGeom prst="rect">
            <a:avLst/>
          </a:prstGeom>
          <a:noFill/>
          <a:ln w="0">
            <a:noFill/>
          </a:ln>
        </p:spPr>
        <p:txBody>
          <a:bodyPr wrap="square" lIns="0" tIns="0" rIns="0" bIns="0" anchor="t">
            <a:normAutofit/>
          </a:bodyPr>
          <a:lstStyle/>
          <a:p>
            <a:pPr algn="l">
              <a:buNone/>
              <a:defRPr sz="840" b="0">
                <a:solidFill>
                  <a:srgbClr val="10242E"/>
                </a:solidFill>
                <a:latin typeface="Aptos"/>
                <a:ea typeface="Aptos"/>
                <a:cs typeface="Aptos"/>
              </a:defRPr>
            </a:pPr>
            <a:r>
              <a:rPr sz="840" b="0">
                <a:solidFill>
                  <a:srgbClr val="10242E"/>
                </a:solidFill>
                <a:latin typeface="Aptos"/>
                <a:ea typeface="Aptos"/>
                <a:cs typeface="Aptos"/>
              </a:rPr>
              <a:t>a) EHR-ből származó egészségügyi adatok</a:t>
            </a:r>
          </a:p>
          <a:p>
            <a:pPr algn="l">
              <a:buNone/>
              <a:defRPr sz="840" b="0">
                <a:solidFill>
                  <a:srgbClr val="10242E"/>
                </a:solidFill>
                <a:latin typeface="Aptos"/>
                <a:ea typeface="Aptos"/>
                <a:cs typeface="Aptos"/>
              </a:defRPr>
            </a:pPr>
            <a:r>
              <a:rPr sz="840" b="0">
                <a:solidFill>
                  <a:srgbClr val="10242E"/>
                </a:solidFill>
                <a:latin typeface="Aptos"/>
                <a:ea typeface="Aptos"/>
                <a:cs typeface="Aptos"/>
              </a:rPr>
              <a:t>c) szükséglet, erőforrás, hozzáférés, kiadás és finanszírozás – összesítve</a:t>
            </a:r>
          </a:p>
          <a:p>
            <a:pPr algn="l">
              <a:buNone/>
              <a:defRPr sz="840" b="0">
                <a:solidFill>
                  <a:srgbClr val="10242E"/>
                </a:solidFill>
                <a:latin typeface="Aptos"/>
                <a:ea typeface="Aptos"/>
                <a:cs typeface="Aptos"/>
              </a:defRPr>
            </a:pPr>
            <a:r>
              <a:rPr sz="840" b="0">
                <a:solidFill>
                  <a:srgbClr val="10242E"/>
                </a:solidFill>
                <a:latin typeface="Aptos"/>
                <a:ea typeface="Aptos"/>
                <a:cs typeface="Aptos"/>
              </a:rPr>
              <a:t>d) emberi egészségre ható kórokozók</a:t>
            </a:r>
          </a:p>
          <a:p>
            <a:pPr algn="l">
              <a:buNone/>
              <a:defRPr sz="840" b="0">
                <a:solidFill>
                  <a:srgbClr val="10242E"/>
                </a:solidFill>
                <a:latin typeface="Aptos"/>
                <a:ea typeface="Aptos"/>
                <a:cs typeface="Aptos"/>
              </a:defRPr>
            </a:pPr>
            <a:r>
              <a:rPr sz="840" b="0">
                <a:solidFill>
                  <a:srgbClr val="10242E"/>
                </a:solidFill>
                <a:latin typeface="Aptos"/>
                <a:ea typeface="Aptos"/>
                <a:cs typeface="Aptos"/>
              </a:rPr>
              <a:t>e) ellátási adminisztratív, gyógyszerkiadási, biztosítási és megtérítési adatok</a:t>
            </a:r>
          </a:p>
          <a:p>
            <a:pPr algn="l">
              <a:buNone/>
              <a:defRPr sz="840" b="0">
                <a:solidFill>
                  <a:srgbClr val="10242E"/>
                </a:solidFill>
                <a:latin typeface="Aptos"/>
                <a:ea typeface="Aptos"/>
                <a:cs typeface="Aptos"/>
              </a:defRPr>
            </a:pPr>
            <a:r>
              <a:rPr sz="840" b="0">
                <a:solidFill>
                  <a:srgbClr val="10242E"/>
                </a:solidFill>
                <a:latin typeface="Aptos"/>
                <a:ea typeface="Aptos"/>
                <a:cs typeface="Aptos"/>
              </a:rPr>
              <a:t>h) orvostechnikai eszköz által automatikusan generált személyes adatok</a:t>
            </a:r>
          </a:p>
          <a:p>
            <a:pPr algn="l">
              <a:buNone/>
              <a:defRPr sz="840" b="0">
                <a:solidFill>
                  <a:srgbClr val="10242E"/>
                </a:solidFill>
                <a:latin typeface="Aptos"/>
                <a:ea typeface="Aptos"/>
                <a:cs typeface="Aptos"/>
              </a:defRPr>
            </a:pPr>
            <a:r>
              <a:rPr sz="840" b="0">
                <a:solidFill>
                  <a:srgbClr val="10242E"/>
                </a:solidFill>
                <a:latin typeface="Aptos"/>
                <a:ea typeface="Aptos"/>
                <a:cs typeface="Aptos"/>
              </a:rPr>
              <a:t>i) jólléti alkalmazások adatai</a:t>
            </a:r>
          </a:p>
        </p:txBody>
      </p:sp>
      <p:sp>
        <p:nvSpPr>
          <p:cNvPr id="37" name="group-pill-1-bg">
            <a:extLst>
              <a:ext uri="{FF2B5EF4-FFF2-40B4-BE49-F238E27FC236}">
                <a16:creationId xmlns:a16="http://schemas.microsoft.com/office/drawing/2014/main" id="{741788A8-9208-4FE6-8C6A-2605E12EDBB3}"/>
              </a:ext>
            </a:extLst>
          </p:cNvPr>
          <p:cNvSpPr>
            <a:spLocks noGrp="1"/>
          </p:cNvSpPr>
          <p:nvPr/>
        </p:nvSpPr>
        <p:spPr>
          <a:xfrm>
            <a:off x="2514600" y="4095750"/>
            <a:ext cx="2857500" cy="247650"/>
          </a:xfrm>
          <a:prstGeom prst="roundRect">
            <a:avLst>
              <a:gd name="adj" fmla="val 35294"/>
            </a:avLst>
          </a:prstGeom>
          <a:solidFill>
            <a:srgbClr val="E2F2EB"/>
          </a:solidFill>
          <a:ln w="0">
            <a:noFill/>
            <a:prstDash val="solid"/>
          </a:ln>
        </p:spPr>
      </p:sp>
      <p:sp>
        <p:nvSpPr>
          <p:cNvPr id="38" name="group-pill-1">
            <a:extLst>
              <a:ext uri="{FF2B5EF4-FFF2-40B4-BE49-F238E27FC236}">
                <a16:creationId xmlns:a16="http://schemas.microsoft.com/office/drawing/2014/main" id="{E741828E-E57E-4EDB-A944-CA6F9B3B3419}"/>
              </a:ext>
            </a:extLst>
          </p:cNvPr>
          <p:cNvSpPr>
            <a:spLocks noGrp="1"/>
          </p:cNvSpPr>
          <p:nvPr/>
        </p:nvSpPr>
        <p:spPr>
          <a:xfrm>
            <a:off x="2628900" y="4095750"/>
            <a:ext cx="2628900" cy="247650"/>
          </a:xfrm>
          <a:prstGeom prst="rect">
            <a:avLst/>
          </a:prstGeom>
          <a:noFill/>
          <a:ln w="0">
            <a:noFill/>
          </a:ln>
        </p:spPr>
        <p:txBody>
          <a:bodyPr wrap="square" lIns="0" tIns="0" rIns="0" bIns="0" anchor="ctr">
            <a:normAutofit/>
          </a:bodyPr>
          <a:lstStyle/>
          <a:p>
            <a:pPr algn="ctr">
              <a:buNone/>
              <a:defRPr sz="960" b="1">
                <a:solidFill>
                  <a:srgbClr val="2E8B68"/>
                </a:solidFill>
                <a:latin typeface="Aptos"/>
                <a:ea typeface="Aptos"/>
                <a:cs typeface="Aptos"/>
              </a:defRPr>
            </a:pPr>
            <a:r>
              <a:rPr sz="960" b="1">
                <a:solidFill>
                  <a:srgbClr val="2E8B68"/>
                </a:solidFill>
                <a:latin typeface="Aptos"/>
                <a:ea typeface="Aptos"/>
                <a:cs typeface="Aptos"/>
              </a:rPr>
              <a:t>2031.03.26  •  +5 KATEGÓRIA</a:t>
            </a:r>
          </a:p>
        </p:txBody>
      </p:sp>
      <p:sp>
        <p:nvSpPr>
          <p:cNvPr id="39" name="group-body-1">
            <a:extLst>
              <a:ext uri="{FF2B5EF4-FFF2-40B4-BE49-F238E27FC236}">
                <a16:creationId xmlns:a16="http://schemas.microsoft.com/office/drawing/2014/main" id="{48181DF7-AB20-4962-BFEE-80375849FC31}"/>
              </a:ext>
            </a:extLst>
          </p:cNvPr>
          <p:cNvSpPr>
            <a:spLocks noGrp="1"/>
          </p:cNvSpPr>
          <p:nvPr/>
        </p:nvSpPr>
        <p:spPr>
          <a:xfrm>
            <a:off x="838200" y="4381500"/>
            <a:ext cx="2981325" cy="533400"/>
          </a:xfrm>
          <a:prstGeom prst="rect">
            <a:avLst/>
          </a:prstGeom>
          <a:noFill/>
          <a:ln w="0">
            <a:noFill/>
          </a:ln>
        </p:spPr>
        <p:txBody>
          <a:bodyPr wrap="square" lIns="0" tIns="0" rIns="0" bIns="0" anchor="t">
            <a:normAutofit/>
          </a:bodyPr>
          <a:lstStyle/>
          <a:p>
            <a:pPr algn="l">
              <a:buNone/>
              <a:defRPr sz="818" b="0">
                <a:solidFill>
                  <a:srgbClr val="10242E"/>
                </a:solidFill>
                <a:latin typeface="Aptos"/>
                <a:ea typeface="Aptos"/>
                <a:cs typeface="Aptos"/>
              </a:defRPr>
            </a:pPr>
            <a:r>
              <a:rPr sz="818" b="0">
                <a:solidFill>
                  <a:srgbClr val="10242E"/>
                </a:solidFill>
                <a:latin typeface="Aptos"/>
                <a:ea typeface="Aptos"/>
                <a:cs typeface="Aptos"/>
              </a:rPr>
              <a:t>b) társadalmi-gazdasági, környezeti és viselkedési egészségdeterminánsok</a:t>
            </a:r>
          </a:p>
          <a:p>
            <a:pPr algn="l">
              <a:buNone/>
              <a:defRPr sz="818" b="0">
                <a:solidFill>
                  <a:srgbClr val="10242E"/>
                </a:solidFill>
                <a:latin typeface="Aptos"/>
                <a:ea typeface="Aptos"/>
                <a:cs typeface="Aptos"/>
              </a:defRPr>
            </a:pPr>
            <a:r>
              <a:rPr sz="818" b="0">
                <a:solidFill>
                  <a:srgbClr val="10242E"/>
                </a:solidFill>
                <a:latin typeface="Aptos"/>
                <a:ea typeface="Aptos"/>
                <a:cs typeface="Aptos"/>
              </a:rPr>
              <a:t>f) genetikai, epigenomikai és genomikai adatok</a:t>
            </a:r>
          </a:p>
          <a:p>
            <a:pPr algn="l">
              <a:buNone/>
              <a:defRPr sz="818" b="0">
                <a:solidFill>
                  <a:srgbClr val="10242E"/>
                </a:solidFill>
                <a:latin typeface="Aptos"/>
                <a:ea typeface="Aptos"/>
                <a:cs typeface="Aptos"/>
              </a:defRPr>
            </a:pPr>
            <a:r>
              <a:rPr sz="818" b="0">
                <a:solidFill>
                  <a:srgbClr val="10242E"/>
                </a:solidFill>
                <a:latin typeface="Aptos"/>
                <a:ea typeface="Aptos"/>
                <a:cs typeface="Aptos"/>
              </a:rPr>
              <a:t>g) molekuláris/omikai adatok</a:t>
            </a:r>
          </a:p>
        </p:txBody>
      </p:sp>
      <p:sp>
        <p:nvSpPr>
          <p:cNvPr id="49" name="data-caveat">
            <a:extLst>
              <a:ext uri="{FF2B5EF4-FFF2-40B4-BE49-F238E27FC236}">
                <a16:creationId xmlns:a16="http://schemas.microsoft.com/office/drawing/2014/main" id="{92B130AE-0590-4F3E-B7FA-6256AD5556C8}"/>
              </a:ext>
            </a:extLst>
          </p:cNvPr>
          <p:cNvSpPr>
            <a:spLocks noGrp="1"/>
          </p:cNvSpPr>
          <p:nvPr/>
        </p:nvSpPr>
        <p:spPr>
          <a:xfrm>
            <a:off x="838200" y="4943475"/>
            <a:ext cx="6210300" cy="152400"/>
          </a:xfrm>
          <a:prstGeom prst="rect">
            <a:avLst/>
          </a:prstGeom>
          <a:noFill/>
          <a:ln w="0">
            <a:noFill/>
          </a:ln>
        </p:spPr>
        <p:txBody>
          <a:bodyPr wrap="square" lIns="0" tIns="0" rIns="0" bIns="0" anchor="ctr">
            <a:normAutofit/>
          </a:bodyPr>
          <a:lstStyle/>
          <a:p>
            <a:pPr algn="l">
              <a:buNone/>
              <a:defRPr sz="795" b="1">
                <a:solidFill>
                  <a:srgbClr val="536873"/>
                </a:solidFill>
                <a:latin typeface="Aptos"/>
                <a:ea typeface="Aptos"/>
                <a:cs typeface="Aptos"/>
              </a:defRPr>
            </a:pPr>
            <a:r>
              <a:rPr sz="795" b="1">
                <a:solidFill>
                  <a:srgbClr val="536873"/>
                </a:solidFill>
                <a:latin typeface="Aptos"/>
                <a:ea typeface="Aptos"/>
                <a:cs typeface="Aptos"/>
              </a:rPr>
              <a:t>KÓRHÁZI TESZT: adatbirtokosi státusz • metaadat • minőség • eredet • határidő.</a:t>
            </a:r>
          </a:p>
        </p:txBody>
      </p:sp>
      <p:sp>
        <p:nvSpPr>
          <p:cNvPr id="50" name="allowed-card">
            <a:extLst>
              <a:ext uri="{FF2B5EF4-FFF2-40B4-BE49-F238E27FC236}">
                <a16:creationId xmlns:a16="http://schemas.microsoft.com/office/drawing/2014/main" id="{FECA21BF-D517-4696-A46B-A3B046E4DDBA}"/>
              </a:ext>
            </a:extLst>
          </p:cNvPr>
          <p:cNvSpPr>
            <a:spLocks noGrp="1"/>
          </p:cNvSpPr>
          <p:nvPr/>
        </p:nvSpPr>
        <p:spPr>
          <a:xfrm>
            <a:off x="10458450" y="1971675"/>
            <a:ext cx="4171950" cy="3190875"/>
          </a:xfrm>
          <a:prstGeom prst="roundRect">
            <a:avLst>
              <a:gd name="adj" fmla="val 3810"/>
            </a:avLst>
          </a:prstGeom>
          <a:noFill/>
          <a:ln w="9525">
            <a:solidFill>
              <a:srgbClr val="C8D7DD"/>
            </a:solidFill>
            <a:prstDash val="solid"/>
          </a:ln>
        </p:spPr>
      </p:sp>
      <p:sp>
        <p:nvSpPr>
          <p:cNvPr id="51" name="allowed-title">
            <a:extLst>
              <a:ext uri="{FF2B5EF4-FFF2-40B4-BE49-F238E27FC236}">
                <a16:creationId xmlns:a16="http://schemas.microsoft.com/office/drawing/2014/main" id="{E959839C-8DDD-43A2-BCFE-25B2B35F9EA6}"/>
              </a:ext>
            </a:extLst>
          </p:cNvPr>
          <p:cNvSpPr>
            <a:spLocks noGrp="1"/>
          </p:cNvSpPr>
          <p:nvPr/>
        </p:nvSpPr>
        <p:spPr>
          <a:xfrm>
            <a:off x="10629900" y="2057400"/>
            <a:ext cx="3829050" cy="333375"/>
          </a:xfrm>
          <a:prstGeom prst="rect">
            <a:avLst/>
          </a:prstGeom>
          <a:noFill/>
          <a:ln w="0">
            <a:noFill/>
          </a:ln>
        </p:spPr>
        <p:txBody>
          <a:bodyPr wrap="square" lIns="0" tIns="0" rIns="0" bIns="0" anchor="ctr">
            <a:normAutofit/>
          </a:bodyPr>
          <a:lstStyle/>
          <a:p>
            <a:pPr algn="ctr">
              <a:buNone/>
              <a:defRPr sz="1140" b="1">
                <a:solidFill>
                  <a:srgbClr val="092D3E"/>
                </a:solidFill>
                <a:latin typeface="Aptos"/>
                <a:ea typeface="Aptos"/>
                <a:cs typeface="Aptos"/>
              </a:defRPr>
            </a:pPr>
            <a:r>
              <a:rPr sz="1140" b="1">
                <a:solidFill>
                  <a:srgbClr val="092D3E"/>
                </a:solidFill>
                <a:latin typeface="Aptos"/>
                <a:ea typeface="Aptos"/>
                <a:cs typeface="Aptos"/>
              </a:rPr>
              <a:t>SZEMÉLYES ADATNÁL: A JOGI HOZZÁFÉRÉSI TESZT</a:t>
            </a:r>
          </a:p>
        </p:txBody>
      </p:sp>
      <p:sp>
        <p:nvSpPr>
          <p:cNvPr id="56" name="template-footer-line">
            <a:extLst>
              <a:ext uri="{FF2B5EF4-FFF2-40B4-BE49-F238E27FC236}">
                <a16:creationId xmlns:a16="http://schemas.microsoft.com/office/drawing/2014/main" id="{CFB6D2A1-BC5E-4E0C-95BF-E40905FDAA77}"/>
              </a:ext>
            </a:extLst>
          </p:cNvPr>
          <p:cNvSpPr>
            <a:spLocks noGrp="1"/>
          </p:cNvSpPr>
          <p:nvPr/>
        </p:nvSpPr>
        <p:spPr>
          <a:xfrm>
            <a:off x="0" y="7810500"/>
            <a:ext cx="15240000" cy="47625"/>
          </a:xfrm>
          <a:prstGeom prst="rect">
            <a:avLst/>
          </a:prstGeom>
          <a:solidFill>
            <a:srgbClr val="26A9D5"/>
          </a:solidFill>
          <a:ln w="0">
            <a:noFill/>
            <a:prstDash val="solid"/>
          </a:ln>
        </p:spPr>
      </p:sp>
      <p:sp>
        <p:nvSpPr>
          <p:cNvPr id="57" name="okfo-mark">
            <a:extLst>
              <a:ext uri="{FF2B5EF4-FFF2-40B4-BE49-F238E27FC236}">
                <a16:creationId xmlns:a16="http://schemas.microsoft.com/office/drawing/2014/main" id="{D26892FD-A2F7-4418-87EF-27188C92C7D9}"/>
              </a:ext>
            </a:extLst>
          </p:cNvPr>
          <p:cNvSpPr>
            <a:spLocks noGrp="1"/>
          </p:cNvSpPr>
          <p:nvPr/>
        </p:nvSpPr>
        <p:spPr>
          <a:xfrm>
            <a:off x="609600" y="7972425"/>
            <a:ext cx="723900" cy="285750"/>
          </a:xfrm>
          <a:prstGeom prst="rect">
            <a:avLst/>
          </a:prstGeom>
          <a:noFill/>
          <a:ln w="0">
            <a:noFill/>
          </a:ln>
        </p:spPr>
        <p:txBody>
          <a:bodyPr wrap="square" lIns="0" tIns="0" rIns="0" bIns="0" anchor="ctr">
            <a:noAutofit/>
          </a:bodyPr>
          <a:lstStyle/>
          <a:p>
            <a:pPr algn="l">
              <a:buNone/>
              <a:defRPr sz="1650" b="1">
                <a:solidFill>
                  <a:srgbClr val="2E6F95"/>
                </a:solidFill>
                <a:latin typeface="Aptos"/>
                <a:ea typeface="Aptos"/>
                <a:cs typeface="Aptos"/>
              </a:defRPr>
            </a:pPr>
            <a:r>
              <a:rPr sz="1650" b="1">
                <a:solidFill>
                  <a:srgbClr val="2E6F95"/>
                </a:solidFill>
                <a:latin typeface="Aptos"/>
                <a:ea typeface="Aptos"/>
                <a:cs typeface="Aptos"/>
              </a:rPr>
              <a:t>OKFŐ</a:t>
            </a:r>
          </a:p>
        </p:txBody>
      </p:sp>
      <p:sp>
        <p:nvSpPr>
          <p:cNvPr id="58" name="okfo-name">
            <a:extLst>
              <a:ext uri="{FF2B5EF4-FFF2-40B4-BE49-F238E27FC236}">
                <a16:creationId xmlns:a16="http://schemas.microsoft.com/office/drawing/2014/main" id="{7317A83E-FA46-42A9-BBD2-ADB4F25A4FAB}"/>
              </a:ext>
            </a:extLst>
          </p:cNvPr>
          <p:cNvSpPr>
            <a:spLocks noGrp="1"/>
          </p:cNvSpPr>
          <p:nvPr/>
        </p:nvSpPr>
        <p:spPr>
          <a:xfrm>
            <a:off x="1381125" y="7991475"/>
            <a:ext cx="2667000" cy="257175"/>
          </a:xfrm>
          <a:prstGeom prst="rect">
            <a:avLst/>
          </a:prstGeom>
          <a:noFill/>
          <a:ln w="0">
            <a:noFill/>
          </a:ln>
        </p:spPr>
        <p:txBody>
          <a:bodyPr wrap="square" lIns="0" tIns="0" rIns="0" bIns="0" anchor="ctr">
            <a:noAutofit/>
          </a:bodyPr>
          <a:lstStyle/>
          <a:p>
            <a:pPr algn="l">
              <a:buNone/>
              <a:defRPr sz="975" b="0">
                <a:solidFill>
                  <a:srgbClr val="10242E"/>
                </a:solidFill>
                <a:latin typeface="Aptos"/>
                <a:ea typeface="Aptos"/>
                <a:cs typeface="Aptos"/>
              </a:defRPr>
            </a:pPr>
            <a:r>
              <a:rPr sz="975" b="0">
                <a:solidFill>
                  <a:srgbClr val="10242E"/>
                </a:solidFill>
                <a:latin typeface="Aptos"/>
                <a:ea typeface="Aptos"/>
                <a:cs typeface="Aptos"/>
              </a:rPr>
              <a:t>ORSZÁGOS KÓRHÁZI FŐIGAZGATÓSÁG</a:t>
            </a:r>
          </a:p>
        </p:txBody>
      </p:sp>
      <p:sp>
        <p:nvSpPr>
          <p:cNvPr id="59" name="source">
            <a:extLst>
              <a:ext uri="{FF2B5EF4-FFF2-40B4-BE49-F238E27FC236}">
                <a16:creationId xmlns:a16="http://schemas.microsoft.com/office/drawing/2014/main" id="{C05C6EF4-AA3B-4115-9AC4-9A65B78BDDA6}"/>
              </a:ext>
            </a:extLst>
          </p:cNvPr>
          <p:cNvSpPr>
            <a:spLocks noGrp="1"/>
          </p:cNvSpPr>
          <p:nvPr/>
        </p:nvSpPr>
        <p:spPr>
          <a:xfrm>
            <a:off x="4095750" y="8020050"/>
            <a:ext cx="7524750" cy="247650"/>
          </a:xfrm>
          <a:prstGeom prst="rect">
            <a:avLst/>
          </a:prstGeom>
          <a:noFill/>
          <a:ln w="0">
            <a:noFill/>
          </a:ln>
        </p:spPr>
        <p:txBody>
          <a:bodyPr wrap="square" lIns="0" tIns="0" rIns="0" bIns="0" anchor="ctr">
            <a:normAutofit/>
          </a:bodyPr>
          <a:lstStyle/>
          <a:p>
            <a:pPr algn="l">
              <a:buNone/>
              <a:defRPr sz="863" b="0">
                <a:solidFill>
                  <a:srgbClr val="536873"/>
                </a:solidFill>
                <a:latin typeface="Aptos"/>
                <a:ea typeface="Aptos"/>
                <a:cs typeface="Aptos"/>
              </a:defRPr>
            </a:pPr>
            <a:r>
              <a:rPr sz="863" b="0">
                <a:solidFill>
                  <a:srgbClr val="536873"/>
                </a:solidFill>
                <a:latin typeface="Aptos"/>
                <a:ea typeface="Aptos"/>
                <a:cs typeface="Aptos"/>
              </a:rPr>
              <a:t>Forrás: (EU) 2025/327, 51., 53–54., 57., 60., 66–73., 75. és 105. cikk; GDPR 6. és 9. cikk.</a:t>
            </a:r>
          </a:p>
        </p:txBody>
      </p:sp>
      <p:sp>
        <p:nvSpPr>
          <p:cNvPr id="60" name="presenter">
            <a:extLst>
              <a:ext uri="{FF2B5EF4-FFF2-40B4-BE49-F238E27FC236}">
                <a16:creationId xmlns:a16="http://schemas.microsoft.com/office/drawing/2014/main" id="{E7FEE86D-6215-4721-8743-5EE9DB9A26E0}"/>
              </a:ext>
            </a:extLst>
          </p:cNvPr>
          <p:cNvSpPr>
            <a:spLocks noGrp="1"/>
          </p:cNvSpPr>
          <p:nvPr/>
        </p:nvSpPr>
        <p:spPr>
          <a:xfrm>
            <a:off x="11811000" y="8020050"/>
            <a:ext cx="2819400" cy="247650"/>
          </a:xfrm>
          <a:prstGeom prst="rect">
            <a:avLst/>
          </a:prstGeom>
          <a:noFill/>
          <a:ln w="0">
            <a:noFill/>
          </a:ln>
        </p:spPr>
        <p:txBody>
          <a:bodyPr wrap="square" lIns="0" tIns="0" rIns="0" bIns="0" anchor="ctr">
            <a:noAutofit/>
          </a:bodyPr>
          <a:lstStyle/>
          <a:p>
            <a:pPr algn="r">
              <a:buNone/>
              <a:defRPr sz="975" b="1">
                <a:solidFill>
                  <a:srgbClr val="092D3E"/>
                </a:solidFill>
                <a:latin typeface="Aptos"/>
                <a:ea typeface="Aptos"/>
                <a:cs typeface="Aptos"/>
              </a:defRPr>
            </a:pPr>
            <a:r>
              <a:rPr sz="975" b="1">
                <a:solidFill>
                  <a:srgbClr val="092D3E"/>
                </a:solidFill>
                <a:latin typeface="Aptos"/>
                <a:ea typeface="Aptos"/>
                <a:cs typeface="Aptos"/>
              </a:rPr>
              <a:t>Dr. Misek János  •  2026. szeptember 16.</a:t>
            </a:r>
          </a:p>
        </p:txBody>
      </p:sp>
      <p:sp>
        <p:nvSpPr>
          <p:cNvPr id="61" name="eyebrow-fixed-03">
            <a:extLst>
              <a:ext uri="{FF2B5EF4-FFF2-40B4-BE49-F238E27FC236}">
                <a16:creationId xmlns:a16="http://schemas.microsoft.com/office/drawing/2014/main" id="{90330748-3FA6-4670-8BFD-40DCAB3EA008}"/>
              </a:ext>
            </a:extLst>
          </p:cNvPr>
          <p:cNvSpPr>
            <a:spLocks noGrp="1"/>
          </p:cNvSpPr>
          <p:nvPr/>
        </p:nvSpPr>
        <p:spPr>
          <a:xfrm>
            <a:off x="609600" y="238125"/>
            <a:ext cx="12858750" cy="266700"/>
          </a:xfrm>
          <a:prstGeom prst="rect">
            <a:avLst/>
          </a:prstGeom>
          <a:noFill/>
          <a:ln w="0">
            <a:noFill/>
            <a:prstDash val="solid"/>
          </a:ln>
        </p:spPr>
        <p:txBody>
          <a:bodyPr wrap="square" lIns="0" tIns="0" rIns="0" bIns="0" anchor="ctr">
            <a:normAutofit/>
          </a:bodyPr>
          <a:lstStyle/>
          <a:p>
            <a:pPr algn="l">
              <a:buNone/>
              <a:defRPr sz="1275" b="1">
                <a:solidFill>
                  <a:srgbClr val="536873"/>
                </a:solidFill>
                <a:latin typeface="Aptos"/>
                <a:ea typeface="Aptos"/>
                <a:cs typeface="Aptos"/>
              </a:defRPr>
            </a:pPr>
            <a:r>
              <a:rPr sz="1275" b="1">
                <a:solidFill>
                  <a:srgbClr val="536873"/>
                </a:solidFill>
                <a:latin typeface="Aptos"/>
                <a:ea typeface="Aptos"/>
                <a:cs typeface="Aptos"/>
              </a:rPr>
              <a:t>MAGYAR KÓRHÁZSZÖVETSÉG XXXVIII. KONGRESSZUS  •  OKFŐ</a:t>
            </a:r>
          </a:p>
        </p:txBody>
      </p:sp>
      <p:sp>
        <p:nvSpPr>
          <p:cNvPr id="62" name="number-fixed-03">
            <a:extLst>
              <a:ext uri="{FF2B5EF4-FFF2-40B4-BE49-F238E27FC236}">
                <a16:creationId xmlns:a16="http://schemas.microsoft.com/office/drawing/2014/main" id="{9550C80C-FC96-4634-BADA-59F8C0E2CBD7}"/>
              </a:ext>
            </a:extLst>
          </p:cNvPr>
          <p:cNvSpPr>
            <a:spLocks noGrp="1"/>
          </p:cNvSpPr>
          <p:nvPr/>
        </p:nvSpPr>
        <p:spPr>
          <a:xfrm>
            <a:off x="14097000" y="219075"/>
            <a:ext cx="533400" cy="285750"/>
          </a:xfrm>
          <a:prstGeom prst="rect">
            <a:avLst/>
          </a:prstGeom>
          <a:noFill/>
          <a:ln w="0">
            <a:noFill/>
            <a:prstDash val="solid"/>
          </a:ln>
        </p:spPr>
        <p:txBody>
          <a:bodyPr wrap="square" lIns="0" tIns="0" rIns="0" bIns="0" anchor="ctr">
            <a:normAutofit/>
          </a:bodyPr>
          <a:lstStyle/>
          <a:p>
            <a:pPr algn="ctr">
              <a:buNone/>
              <a:defRPr sz="1275" b="1">
                <a:solidFill>
                  <a:srgbClr val="2E6F95"/>
                </a:solidFill>
                <a:latin typeface="Aptos"/>
                <a:ea typeface="Aptos"/>
                <a:cs typeface="Aptos"/>
              </a:defRPr>
            </a:pPr>
            <a:r>
              <a:rPr sz="1275" b="1">
                <a:solidFill>
                  <a:srgbClr val="2E6F95"/>
                </a:solidFill>
                <a:latin typeface="Aptos"/>
                <a:ea typeface="Aptos"/>
                <a:cs typeface="Aptos"/>
              </a:rPr>
              <a:t>03</a:t>
            </a:r>
          </a:p>
        </p:txBody>
      </p:sp>
      <p:sp>
        <p:nvSpPr>
          <p:cNvPr id="63" name="data-wave-subtitle">
            <a:extLst>
              <a:ext uri="{FF2B5EF4-FFF2-40B4-BE49-F238E27FC236}">
                <a16:creationId xmlns:a16="http://schemas.microsoft.com/office/drawing/2014/main" id="{DC112726-F098-4F92-9E47-04AB8E8FAE34}"/>
              </a:ext>
            </a:extLst>
          </p:cNvPr>
          <p:cNvSpPr>
            <a:spLocks noGrp="1"/>
          </p:cNvSpPr>
          <p:nvPr/>
        </p:nvSpPr>
        <p:spPr>
          <a:xfrm>
            <a:off x="838200" y="2324100"/>
            <a:ext cx="6210300" cy="200025"/>
          </a:xfrm>
          <a:prstGeom prst="rect">
            <a:avLst/>
          </a:prstGeom>
          <a:noFill/>
          <a:ln w="0">
            <a:noFill/>
            <a:prstDash val="solid"/>
          </a:ln>
        </p:spPr>
        <p:txBody>
          <a:bodyPr wrap="square" lIns="0" tIns="0" rIns="0" bIns="0" anchor="ctr">
            <a:normAutofit/>
          </a:bodyPr>
          <a:lstStyle/>
          <a:p>
            <a:pPr algn="l">
              <a:buNone/>
              <a:defRPr sz="923" b="0">
                <a:solidFill>
                  <a:srgbClr val="536873"/>
                </a:solidFill>
                <a:latin typeface="Aptos"/>
                <a:ea typeface="Aptos"/>
                <a:cs typeface="Aptos"/>
              </a:defRPr>
            </a:pPr>
            <a:r>
              <a:rPr sz="923" b="0">
                <a:solidFill>
                  <a:srgbClr val="536873"/>
                </a:solidFill>
                <a:latin typeface="Aptos"/>
                <a:ea typeface="Aptos"/>
                <a:cs typeface="Aptos"/>
              </a:rPr>
              <a:t>A IV. fejezet 2029-től alkalmazandó; öt kategória 2031-ben lép be.</a:t>
            </a:r>
          </a:p>
        </p:txBody>
      </p:sp>
      <p:sp>
        <p:nvSpPr>
          <p:cNvPr id="64" name="categories-2029-col2">
            <a:extLst>
              <a:ext uri="{FF2B5EF4-FFF2-40B4-BE49-F238E27FC236}">
                <a16:creationId xmlns:a16="http://schemas.microsoft.com/office/drawing/2014/main" id="{893F0B8C-99C9-4D20-B228-62A2A5C47F27}"/>
              </a:ext>
            </a:extLst>
          </p:cNvPr>
          <p:cNvSpPr>
            <a:spLocks noGrp="1"/>
          </p:cNvSpPr>
          <p:nvPr/>
        </p:nvSpPr>
        <p:spPr>
          <a:xfrm>
            <a:off x="3943350" y="2857500"/>
            <a:ext cx="3105150" cy="1200150"/>
          </a:xfrm>
          <a:prstGeom prst="rect">
            <a:avLst/>
          </a:prstGeom>
          <a:noFill/>
          <a:ln w="0">
            <a:noFill/>
            <a:prstDash val="solid"/>
          </a:ln>
        </p:spPr>
        <p:txBody>
          <a:bodyPr wrap="square" lIns="0" tIns="0" rIns="0" bIns="0" anchor="t">
            <a:normAutofit/>
          </a:bodyPr>
          <a:lstStyle/>
          <a:p>
            <a:pPr algn="l">
              <a:buNone/>
              <a:defRPr sz="840" b="0">
                <a:solidFill>
                  <a:srgbClr val="10242E"/>
                </a:solidFill>
                <a:latin typeface="Aptos"/>
                <a:ea typeface="Aptos"/>
                <a:cs typeface="Aptos"/>
              </a:defRPr>
            </a:pPr>
            <a:r>
              <a:rPr sz="840" b="0">
                <a:solidFill>
                  <a:srgbClr val="10242E"/>
                </a:solidFill>
                <a:latin typeface="Aptos"/>
                <a:ea typeface="Aptos"/>
                <a:cs typeface="Aptos"/>
              </a:rPr>
              <a:t>j) szakemberek státusza, szakterülete és intézménye</a:t>
            </a:r>
          </a:p>
          <a:p>
            <a:pPr algn="l">
              <a:buNone/>
              <a:defRPr sz="840" b="0">
                <a:solidFill>
                  <a:srgbClr val="10242E"/>
                </a:solidFill>
                <a:latin typeface="Aptos"/>
                <a:ea typeface="Aptos"/>
                <a:cs typeface="Aptos"/>
              </a:defRPr>
            </a:pPr>
            <a:r>
              <a:rPr sz="840" b="0">
                <a:solidFill>
                  <a:srgbClr val="10242E"/>
                </a:solidFill>
                <a:latin typeface="Aptos"/>
                <a:ea typeface="Aptos"/>
                <a:cs typeface="Aptos"/>
              </a:rPr>
              <a:t>k) lakosságalapú és népegészségügyi nyilvántartások</a:t>
            </a:r>
          </a:p>
          <a:p>
            <a:pPr algn="l">
              <a:buNone/>
              <a:defRPr sz="840" b="0">
                <a:solidFill>
                  <a:srgbClr val="10242E"/>
                </a:solidFill>
                <a:latin typeface="Aptos"/>
                <a:ea typeface="Aptos"/>
                <a:cs typeface="Aptos"/>
              </a:defRPr>
            </a:pPr>
            <a:r>
              <a:rPr sz="840" b="0">
                <a:solidFill>
                  <a:srgbClr val="10242E"/>
                </a:solidFill>
                <a:latin typeface="Aptos"/>
                <a:ea typeface="Aptos"/>
                <a:cs typeface="Aptos"/>
              </a:rPr>
              <a:t>l) orvosi és halálozási nyilvántartások</a:t>
            </a:r>
          </a:p>
          <a:p>
            <a:pPr algn="l">
              <a:buNone/>
              <a:defRPr sz="840" b="0">
                <a:solidFill>
                  <a:srgbClr val="10242E"/>
                </a:solidFill>
                <a:latin typeface="Aptos"/>
                <a:ea typeface="Aptos"/>
                <a:cs typeface="Aptos"/>
              </a:defRPr>
            </a:pPr>
            <a:r>
              <a:rPr sz="840" b="0">
                <a:solidFill>
                  <a:srgbClr val="10242E"/>
                </a:solidFill>
                <a:latin typeface="Aptos"/>
                <a:ea typeface="Aptos"/>
                <a:cs typeface="Aptos"/>
              </a:rPr>
              <a:t>n) orvostechnikai eszközök egyéb egészségügyi adatai</a:t>
            </a:r>
          </a:p>
          <a:p>
            <a:pPr algn="l">
              <a:buNone/>
              <a:defRPr sz="840" b="0">
                <a:solidFill>
                  <a:srgbClr val="10242E"/>
                </a:solidFill>
                <a:latin typeface="Aptos"/>
                <a:ea typeface="Aptos"/>
                <a:cs typeface="Aptos"/>
              </a:defRPr>
            </a:pPr>
            <a:r>
              <a:rPr sz="840" b="0">
                <a:solidFill>
                  <a:srgbClr val="10242E"/>
                </a:solidFill>
                <a:latin typeface="Aptos"/>
                <a:ea typeface="Aptos"/>
                <a:cs typeface="Aptos"/>
              </a:rPr>
              <a:t>o) gyógyszer- és eszköznyilvántartások</a:t>
            </a:r>
          </a:p>
          <a:p>
            <a:pPr algn="l">
              <a:buNone/>
              <a:defRPr sz="840" b="0">
                <a:solidFill>
                  <a:srgbClr val="10242E"/>
                </a:solidFill>
                <a:latin typeface="Aptos"/>
                <a:ea typeface="Aptos"/>
                <a:cs typeface="Aptos"/>
              </a:defRPr>
            </a:pPr>
            <a:r>
              <a:rPr sz="840" b="0">
                <a:solidFill>
                  <a:srgbClr val="10242E"/>
                </a:solidFill>
                <a:latin typeface="Aptos"/>
                <a:ea typeface="Aptos"/>
                <a:cs typeface="Aptos"/>
              </a:rPr>
              <a:t>q) biobankok és kapcsolódó adatbázisok</a:t>
            </a:r>
          </a:p>
        </p:txBody>
      </p:sp>
      <p:sp>
        <p:nvSpPr>
          <p:cNvPr id="65" name="categories-2031-col2">
            <a:extLst>
              <a:ext uri="{FF2B5EF4-FFF2-40B4-BE49-F238E27FC236}">
                <a16:creationId xmlns:a16="http://schemas.microsoft.com/office/drawing/2014/main" id="{FEB3A9BE-94B6-4EE0-99FB-5BB24BBF6922}"/>
              </a:ext>
            </a:extLst>
          </p:cNvPr>
          <p:cNvSpPr>
            <a:spLocks noGrp="1"/>
          </p:cNvSpPr>
          <p:nvPr/>
        </p:nvSpPr>
        <p:spPr>
          <a:xfrm>
            <a:off x="3943350" y="4381500"/>
            <a:ext cx="3105150" cy="533400"/>
          </a:xfrm>
          <a:prstGeom prst="rect">
            <a:avLst/>
          </a:prstGeom>
          <a:noFill/>
          <a:ln w="0">
            <a:noFill/>
            <a:prstDash val="solid"/>
          </a:ln>
        </p:spPr>
        <p:txBody>
          <a:bodyPr wrap="square" lIns="0" tIns="0" rIns="0" bIns="0" anchor="t">
            <a:normAutofit/>
          </a:bodyPr>
          <a:lstStyle/>
          <a:p>
            <a:pPr algn="l">
              <a:buNone/>
              <a:defRPr sz="818" b="0">
                <a:solidFill>
                  <a:srgbClr val="10242E"/>
                </a:solidFill>
                <a:latin typeface="Aptos"/>
                <a:ea typeface="Aptos"/>
                <a:cs typeface="Aptos"/>
              </a:defRPr>
            </a:pPr>
            <a:r>
              <a:rPr sz="818" b="0">
                <a:solidFill>
                  <a:srgbClr val="10242E"/>
                </a:solidFill>
                <a:latin typeface="Aptos"/>
                <a:ea typeface="Aptos"/>
                <a:cs typeface="Aptos"/>
              </a:rPr>
              <a:t>m) klinikai vizsgálatok és klinikai kutatások adatai</a:t>
            </a:r>
          </a:p>
          <a:p>
            <a:pPr algn="l">
              <a:buNone/>
              <a:defRPr sz="818" b="0">
                <a:solidFill>
                  <a:srgbClr val="10242E"/>
                </a:solidFill>
                <a:latin typeface="Aptos"/>
                <a:ea typeface="Aptos"/>
                <a:cs typeface="Aptos"/>
              </a:defRPr>
            </a:pPr>
            <a:r>
              <a:rPr sz="818" b="0">
                <a:solidFill>
                  <a:srgbClr val="10242E"/>
                </a:solidFill>
                <a:latin typeface="Aptos"/>
                <a:ea typeface="Aptos"/>
                <a:cs typeface="Aptos"/>
              </a:rPr>
              <a:t>p) kutatási kohorszok, kérdőívek és felmérések adatai – az első eredmények közzététele után</a:t>
            </a:r>
          </a:p>
        </p:txBody>
      </p:sp>
      <p:sp>
        <p:nvSpPr>
          <p:cNvPr id="66" name="legal-equation">
            <a:extLst>
              <a:ext uri="{FF2B5EF4-FFF2-40B4-BE49-F238E27FC236}">
                <a16:creationId xmlns:a16="http://schemas.microsoft.com/office/drawing/2014/main" id="{32C721EC-B4D7-43A5-91A3-3A3C2CED5AED}"/>
              </a:ext>
            </a:extLst>
          </p:cNvPr>
          <p:cNvSpPr>
            <a:spLocks noGrp="1"/>
          </p:cNvSpPr>
          <p:nvPr/>
        </p:nvSpPr>
        <p:spPr>
          <a:xfrm>
            <a:off x="10629900" y="2390775"/>
            <a:ext cx="3829050" cy="333375"/>
          </a:xfrm>
          <a:prstGeom prst="rect">
            <a:avLst/>
          </a:prstGeom>
          <a:noFill/>
          <a:ln w="0">
            <a:noFill/>
            <a:prstDash val="solid"/>
          </a:ln>
        </p:spPr>
        <p:txBody>
          <a:bodyPr wrap="square" lIns="0" tIns="0" rIns="0" bIns="0" anchor="ctr">
            <a:normAutofit/>
          </a:bodyPr>
          <a:lstStyle/>
          <a:p>
            <a:pPr algn="ctr">
              <a:buNone/>
              <a:defRPr sz="713" b="1">
                <a:solidFill>
                  <a:srgbClr val="008E95"/>
                </a:solidFill>
                <a:latin typeface="Aptos"/>
                <a:ea typeface="Aptos"/>
                <a:cs typeface="Aptos"/>
              </a:defRPr>
            </a:pPr>
            <a:r>
              <a:rPr sz="713" b="1">
                <a:solidFill>
                  <a:srgbClr val="008E95"/>
                </a:solidFill>
                <a:latin typeface="Aptos"/>
                <a:ea typeface="Aptos"/>
                <a:cs typeface="Aptos"/>
              </a:rPr>
              <a:t>EHDS 53.: cél  +  GDPR 6.: jogalap  +  GDPR 9.: feltétel  +  EHDS-biztosítékok</a:t>
            </a:r>
          </a:p>
        </p:txBody>
      </p:sp>
      <p:sp>
        <p:nvSpPr>
          <p:cNvPr id="67" name="gate-1">
            <a:extLst>
              <a:ext uri="{FF2B5EF4-FFF2-40B4-BE49-F238E27FC236}">
                <a16:creationId xmlns:a16="http://schemas.microsoft.com/office/drawing/2014/main" id="{5E100C06-41FF-4A5C-B339-E6574AF8BEC9}"/>
              </a:ext>
            </a:extLst>
          </p:cNvPr>
          <p:cNvSpPr>
            <a:spLocks noGrp="1"/>
          </p:cNvSpPr>
          <p:nvPr/>
        </p:nvSpPr>
        <p:spPr>
          <a:xfrm>
            <a:off x="10629900" y="2771775"/>
            <a:ext cx="3829050" cy="390525"/>
          </a:xfrm>
          <a:prstGeom prst="roundRect">
            <a:avLst>
              <a:gd name="adj" fmla="val 15094"/>
            </a:avLst>
          </a:prstGeom>
          <a:solidFill>
            <a:srgbClr val="E2F2EB"/>
          </a:solidFill>
          <a:ln w="9525">
            <a:solidFill>
              <a:srgbClr val="E2F2EB"/>
            </a:solidFill>
            <a:prstDash val="solid"/>
          </a:ln>
        </p:spPr>
      </p:sp>
      <p:sp>
        <p:nvSpPr>
          <p:cNvPr id="68" name="gate-number-bg-1">
            <a:extLst>
              <a:ext uri="{FF2B5EF4-FFF2-40B4-BE49-F238E27FC236}">
                <a16:creationId xmlns:a16="http://schemas.microsoft.com/office/drawing/2014/main" id="{DC06ED7A-7D93-47AC-B246-71B3D07FB0C9}"/>
              </a:ext>
            </a:extLst>
          </p:cNvPr>
          <p:cNvSpPr>
            <a:spLocks noGrp="1"/>
          </p:cNvSpPr>
          <p:nvPr/>
        </p:nvSpPr>
        <p:spPr>
          <a:xfrm>
            <a:off x="10706100" y="2847975"/>
            <a:ext cx="238125" cy="238125"/>
          </a:xfrm>
          <a:prstGeom prst="roundRect">
            <a:avLst>
              <a:gd name="adj" fmla="val 24242"/>
            </a:avLst>
          </a:prstGeom>
          <a:solidFill>
            <a:srgbClr val="2E8B68"/>
          </a:solidFill>
          <a:ln w="0">
            <a:noFill/>
            <a:prstDash val="solid"/>
          </a:ln>
        </p:spPr>
      </p:sp>
      <p:sp>
        <p:nvSpPr>
          <p:cNvPr id="69" name="gate-number-1">
            <a:extLst>
              <a:ext uri="{FF2B5EF4-FFF2-40B4-BE49-F238E27FC236}">
                <a16:creationId xmlns:a16="http://schemas.microsoft.com/office/drawing/2014/main" id="{7ECB3905-AC93-4F9F-BF6A-23836DFA3874}"/>
              </a:ext>
            </a:extLst>
          </p:cNvPr>
          <p:cNvSpPr>
            <a:spLocks noGrp="1"/>
          </p:cNvSpPr>
          <p:nvPr/>
        </p:nvSpPr>
        <p:spPr>
          <a:xfrm>
            <a:off x="10706100" y="2847975"/>
            <a:ext cx="238125" cy="238125"/>
          </a:xfrm>
          <a:prstGeom prst="rect">
            <a:avLst/>
          </a:prstGeom>
          <a:noFill/>
          <a:ln w="0">
            <a:noFill/>
            <a:prstDash val="solid"/>
          </a:ln>
        </p:spPr>
        <p:txBody>
          <a:bodyPr wrap="square" lIns="0" tIns="0" rIns="0" bIns="0" anchor="ctr">
            <a:normAutofit/>
          </a:bodyPr>
          <a:lstStyle/>
          <a:p>
            <a:pPr algn="ctr">
              <a:buNone/>
              <a:defRPr sz="765" b="1">
                <a:solidFill>
                  <a:srgbClr val="FFFFFF"/>
                </a:solidFill>
                <a:latin typeface="Aptos"/>
                <a:ea typeface="Aptos"/>
                <a:cs typeface="Aptos"/>
              </a:defRPr>
            </a:pPr>
            <a:r>
              <a:rPr sz="765" b="1">
                <a:solidFill>
                  <a:srgbClr val="FFFFFF"/>
                </a:solidFill>
                <a:latin typeface="Aptos"/>
                <a:ea typeface="Aptos"/>
                <a:cs typeface="Aptos"/>
              </a:rPr>
              <a:t>1</a:t>
            </a:r>
          </a:p>
        </p:txBody>
      </p:sp>
      <p:sp>
        <p:nvSpPr>
          <p:cNvPr id="70" name="gate-head-1">
            <a:extLst>
              <a:ext uri="{FF2B5EF4-FFF2-40B4-BE49-F238E27FC236}">
                <a16:creationId xmlns:a16="http://schemas.microsoft.com/office/drawing/2014/main" id="{1F1A5D81-CF95-4922-B85A-C657ACF75892}"/>
              </a:ext>
            </a:extLst>
          </p:cNvPr>
          <p:cNvSpPr>
            <a:spLocks noGrp="1"/>
          </p:cNvSpPr>
          <p:nvPr/>
        </p:nvSpPr>
        <p:spPr>
          <a:xfrm>
            <a:off x="11029950" y="2800350"/>
            <a:ext cx="3333750" cy="161925"/>
          </a:xfrm>
          <a:prstGeom prst="rect">
            <a:avLst/>
          </a:prstGeom>
          <a:noFill/>
          <a:ln w="0">
            <a:noFill/>
            <a:prstDash val="solid"/>
          </a:ln>
        </p:spPr>
        <p:txBody>
          <a:bodyPr wrap="square" lIns="0" tIns="0" rIns="0" bIns="0" anchor="ctr">
            <a:normAutofit/>
          </a:bodyPr>
          <a:lstStyle/>
          <a:p>
            <a:pPr algn="l">
              <a:buNone/>
              <a:defRPr sz="757" b="1">
                <a:solidFill>
                  <a:srgbClr val="2E8B68"/>
                </a:solidFill>
                <a:latin typeface="Aptos"/>
                <a:ea typeface="Aptos"/>
                <a:cs typeface="Aptos"/>
              </a:defRPr>
            </a:pPr>
            <a:r>
              <a:rPr sz="757" b="1">
                <a:solidFill>
                  <a:srgbClr val="2E8B68"/>
                </a:solidFill>
                <a:latin typeface="Aptos"/>
                <a:ea typeface="Aptos"/>
                <a:cs typeface="Aptos"/>
              </a:rPr>
              <a:t>EHDS 53. cikk • megengedett cél</a:t>
            </a:r>
          </a:p>
        </p:txBody>
      </p:sp>
      <p:sp>
        <p:nvSpPr>
          <p:cNvPr id="71" name="gate-sub-1">
            <a:extLst>
              <a:ext uri="{FF2B5EF4-FFF2-40B4-BE49-F238E27FC236}">
                <a16:creationId xmlns:a16="http://schemas.microsoft.com/office/drawing/2014/main" id="{A787C009-8B98-4852-AE02-C97184D4D297}"/>
              </a:ext>
            </a:extLst>
          </p:cNvPr>
          <p:cNvSpPr>
            <a:spLocks noGrp="1"/>
          </p:cNvSpPr>
          <p:nvPr/>
        </p:nvSpPr>
        <p:spPr>
          <a:xfrm>
            <a:off x="11029950" y="2962275"/>
            <a:ext cx="3333750" cy="171450"/>
          </a:xfrm>
          <a:prstGeom prst="rect">
            <a:avLst/>
          </a:prstGeom>
          <a:noFill/>
          <a:ln w="0">
            <a:noFill/>
            <a:prstDash val="solid"/>
          </a:ln>
        </p:spPr>
        <p:txBody>
          <a:bodyPr wrap="square" lIns="0" tIns="0" rIns="0" bIns="0" anchor="t">
            <a:normAutofit/>
          </a:bodyPr>
          <a:lstStyle/>
          <a:p>
            <a:pPr algn="l">
              <a:buNone/>
              <a:defRPr sz="615" b="0">
                <a:solidFill>
                  <a:srgbClr val="10242E"/>
                </a:solidFill>
                <a:latin typeface="Aptos"/>
                <a:ea typeface="Aptos"/>
                <a:cs typeface="Aptos"/>
              </a:defRPr>
            </a:pPr>
            <a:r>
              <a:rPr sz="615" b="0">
                <a:solidFill>
                  <a:srgbClr val="10242E"/>
                </a:solidFill>
                <a:latin typeface="Aptos"/>
                <a:ea typeface="Aptos"/>
                <a:cs typeface="Aptos"/>
              </a:rPr>
              <a:t>Kutatás, innováció és MI/algoritmus-fejlesztés is lehet cél – de ez még nem GDPR-jogalap.</a:t>
            </a:r>
          </a:p>
        </p:txBody>
      </p:sp>
      <p:sp>
        <p:nvSpPr>
          <p:cNvPr id="72" name="gate-2">
            <a:extLst>
              <a:ext uri="{FF2B5EF4-FFF2-40B4-BE49-F238E27FC236}">
                <a16:creationId xmlns:a16="http://schemas.microsoft.com/office/drawing/2014/main" id="{EC2BB319-E5C6-48BF-9218-13A3402285FF}"/>
              </a:ext>
            </a:extLst>
          </p:cNvPr>
          <p:cNvSpPr>
            <a:spLocks noGrp="1"/>
          </p:cNvSpPr>
          <p:nvPr/>
        </p:nvSpPr>
        <p:spPr>
          <a:xfrm>
            <a:off x="10629900" y="3209925"/>
            <a:ext cx="3829050" cy="390525"/>
          </a:xfrm>
          <a:prstGeom prst="roundRect">
            <a:avLst>
              <a:gd name="adj" fmla="val 15094"/>
            </a:avLst>
          </a:prstGeom>
          <a:solidFill>
            <a:srgbClr val="EAF4F8"/>
          </a:solidFill>
          <a:ln w="9525">
            <a:solidFill>
              <a:srgbClr val="EAF4F8"/>
            </a:solidFill>
            <a:prstDash val="solid"/>
          </a:ln>
        </p:spPr>
      </p:sp>
      <p:sp>
        <p:nvSpPr>
          <p:cNvPr id="73" name="gate-number-bg-2">
            <a:extLst>
              <a:ext uri="{FF2B5EF4-FFF2-40B4-BE49-F238E27FC236}">
                <a16:creationId xmlns:a16="http://schemas.microsoft.com/office/drawing/2014/main" id="{D48407A6-A3D9-49F1-ABBE-C5C992C0C658}"/>
              </a:ext>
            </a:extLst>
          </p:cNvPr>
          <p:cNvSpPr>
            <a:spLocks noGrp="1"/>
          </p:cNvSpPr>
          <p:nvPr/>
        </p:nvSpPr>
        <p:spPr>
          <a:xfrm>
            <a:off x="10706100" y="3286125"/>
            <a:ext cx="238125" cy="238125"/>
          </a:xfrm>
          <a:prstGeom prst="roundRect">
            <a:avLst>
              <a:gd name="adj" fmla="val 24242"/>
            </a:avLst>
          </a:prstGeom>
          <a:solidFill>
            <a:srgbClr val="2E6F95"/>
          </a:solidFill>
          <a:ln w="0">
            <a:noFill/>
            <a:prstDash val="solid"/>
          </a:ln>
        </p:spPr>
      </p:sp>
      <p:sp>
        <p:nvSpPr>
          <p:cNvPr id="74" name="gate-number-2">
            <a:extLst>
              <a:ext uri="{FF2B5EF4-FFF2-40B4-BE49-F238E27FC236}">
                <a16:creationId xmlns:a16="http://schemas.microsoft.com/office/drawing/2014/main" id="{14A18E5E-5591-4797-B04F-962B7B959C20}"/>
              </a:ext>
            </a:extLst>
          </p:cNvPr>
          <p:cNvSpPr>
            <a:spLocks noGrp="1"/>
          </p:cNvSpPr>
          <p:nvPr/>
        </p:nvSpPr>
        <p:spPr>
          <a:xfrm>
            <a:off x="10706100" y="3286125"/>
            <a:ext cx="238125" cy="238125"/>
          </a:xfrm>
          <a:prstGeom prst="rect">
            <a:avLst/>
          </a:prstGeom>
          <a:noFill/>
          <a:ln w="0">
            <a:noFill/>
            <a:prstDash val="solid"/>
          </a:ln>
        </p:spPr>
        <p:txBody>
          <a:bodyPr wrap="square" lIns="0" tIns="0" rIns="0" bIns="0" anchor="ctr">
            <a:normAutofit/>
          </a:bodyPr>
          <a:lstStyle/>
          <a:p>
            <a:pPr algn="ctr">
              <a:buNone/>
              <a:defRPr sz="765" b="1">
                <a:solidFill>
                  <a:srgbClr val="FFFFFF"/>
                </a:solidFill>
                <a:latin typeface="Aptos"/>
                <a:ea typeface="Aptos"/>
                <a:cs typeface="Aptos"/>
              </a:defRPr>
            </a:pPr>
            <a:r>
              <a:rPr sz="765" b="1">
                <a:solidFill>
                  <a:srgbClr val="FFFFFF"/>
                </a:solidFill>
                <a:latin typeface="Aptos"/>
                <a:ea typeface="Aptos"/>
                <a:cs typeface="Aptos"/>
              </a:rPr>
              <a:t>2</a:t>
            </a:r>
          </a:p>
        </p:txBody>
      </p:sp>
      <p:sp>
        <p:nvSpPr>
          <p:cNvPr id="75" name="gate-head-2">
            <a:extLst>
              <a:ext uri="{FF2B5EF4-FFF2-40B4-BE49-F238E27FC236}">
                <a16:creationId xmlns:a16="http://schemas.microsoft.com/office/drawing/2014/main" id="{ED88A66E-6CE1-4906-8466-D8686027AE24}"/>
              </a:ext>
            </a:extLst>
          </p:cNvPr>
          <p:cNvSpPr>
            <a:spLocks noGrp="1"/>
          </p:cNvSpPr>
          <p:nvPr/>
        </p:nvSpPr>
        <p:spPr>
          <a:xfrm>
            <a:off x="11029950" y="3238500"/>
            <a:ext cx="3333750" cy="161925"/>
          </a:xfrm>
          <a:prstGeom prst="rect">
            <a:avLst/>
          </a:prstGeom>
          <a:noFill/>
          <a:ln w="0">
            <a:noFill/>
            <a:prstDash val="solid"/>
          </a:ln>
        </p:spPr>
        <p:txBody>
          <a:bodyPr wrap="square" lIns="0" tIns="0" rIns="0" bIns="0" anchor="ctr">
            <a:normAutofit/>
          </a:bodyPr>
          <a:lstStyle/>
          <a:p>
            <a:pPr algn="l">
              <a:buNone/>
              <a:defRPr sz="757" b="1">
                <a:solidFill>
                  <a:srgbClr val="2E6F95"/>
                </a:solidFill>
                <a:latin typeface="Aptos"/>
                <a:ea typeface="Aptos"/>
                <a:cs typeface="Aptos"/>
              </a:defRPr>
            </a:pPr>
            <a:r>
              <a:rPr sz="757" b="1">
                <a:solidFill>
                  <a:srgbClr val="2E6F95"/>
                </a:solidFill>
                <a:latin typeface="Aptos"/>
                <a:ea typeface="Aptos"/>
                <a:cs typeface="Aptos"/>
              </a:rPr>
              <a:t>GDPR 6. cikk • önálló jogalap</a:t>
            </a:r>
          </a:p>
        </p:txBody>
      </p:sp>
      <p:sp>
        <p:nvSpPr>
          <p:cNvPr id="76" name="gate-sub-2">
            <a:extLst>
              <a:ext uri="{FF2B5EF4-FFF2-40B4-BE49-F238E27FC236}">
                <a16:creationId xmlns:a16="http://schemas.microsoft.com/office/drawing/2014/main" id="{AA229A39-95ED-480A-A706-0E1D0AEA183F}"/>
              </a:ext>
            </a:extLst>
          </p:cNvPr>
          <p:cNvSpPr>
            <a:spLocks noGrp="1"/>
          </p:cNvSpPr>
          <p:nvPr/>
        </p:nvSpPr>
        <p:spPr>
          <a:xfrm>
            <a:off x="11029950" y="3400425"/>
            <a:ext cx="3333750" cy="171450"/>
          </a:xfrm>
          <a:prstGeom prst="rect">
            <a:avLst/>
          </a:prstGeom>
          <a:noFill/>
          <a:ln w="0">
            <a:noFill/>
            <a:prstDash val="solid"/>
          </a:ln>
        </p:spPr>
        <p:txBody>
          <a:bodyPr wrap="square" lIns="0" tIns="0" rIns="0" bIns="0" anchor="t">
            <a:normAutofit/>
          </a:bodyPr>
          <a:lstStyle/>
          <a:p>
            <a:pPr algn="l">
              <a:buNone/>
              <a:defRPr sz="615" b="0">
                <a:solidFill>
                  <a:srgbClr val="10242E"/>
                </a:solidFill>
                <a:latin typeface="Aptos"/>
                <a:ea typeface="Aptos"/>
                <a:cs typeface="Aptos"/>
              </a:defRPr>
            </a:pPr>
            <a:r>
              <a:rPr sz="615" b="0">
                <a:solidFill>
                  <a:srgbClr val="10242E"/>
                </a:solidFill>
                <a:latin typeface="Aptos"/>
                <a:ea typeface="Aptos"/>
                <a:cs typeface="Aptos"/>
              </a:rPr>
              <a:t>A kérelmező igazolja a 6. cikk (1) szerinti alkalmazandó jogalapot.</a:t>
            </a:r>
          </a:p>
        </p:txBody>
      </p:sp>
      <p:sp>
        <p:nvSpPr>
          <p:cNvPr id="77" name="gate-3">
            <a:extLst>
              <a:ext uri="{FF2B5EF4-FFF2-40B4-BE49-F238E27FC236}">
                <a16:creationId xmlns:a16="http://schemas.microsoft.com/office/drawing/2014/main" id="{BA730E51-DC41-4231-86FF-B94677AD8511}"/>
              </a:ext>
            </a:extLst>
          </p:cNvPr>
          <p:cNvSpPr>
            <a:spLocks noGrp="1"/>
          </p:cNvSpPr>
          <p:nvPr/>
        </p:nvSpPr>
        <p:spPr>
          <a:xfrm>
            <a:off x="10629900" y="3648075"/>
            <a:ext cx="3829050" cy="390525"/>
          </a:xfrm>
          <a:prstGeom prst="roundRect">
            <a:avLst>
              <a:gd name="adj" fmla="val 15094"/>
            </a:avLst>
          </a:prstGeom>
          <a:solidFill>
            <a:srgbClr val="EEEAF8"/>
          </a:solidFill>
          <a:ln w="9525">
            <a:solidFill>
              <a:srgbClr val="EEEAF8"/>
            </a:solidFill>
            <a:prstDash val="solid"/>
          </a:ln>
        </p:spPr>
      </p:sp>
      <p:sp>
        <p:nvSpPr>
          <p:cNvPr id="78" name="gate-number-bg-3">
            <a:extLst>
              <a:ext uri="{FF2B5EF4-FFF2-40B4-BE49-F238E27FC236}">
                <a16:creationId xmlns:a16="http://schemas.microsoft.com/office/drawing/2014/main" id="{02E55AC8-82D8-4E11-A783-BD22775B09EF}"/>
              </a:ext>
            </a:extLst>
          </p:cNvPr>
          <p:cNvSpPr>
            <a:spLocks noGrp="1"/>
          </p:cNvSpPr>
          <p:nvPr/>
        </p:nvSpPr>
        <p:spPr>
          <a:xfrm>
            <a:off x="10706100" y="3724275"/>
            <a:ext cx="238125" cy="238125"/>
          </a:xfrm>
          <a:prstGeom prst="roundRect">
            <a:avLst>
              <a:gd name="adj" fmla="val 24242"/>
            </a:avLst>
          </a:prstGeom>
          <a:solidFill>
            <a:srgbClr val="66569D"/>
          </a:solidFill>
          <a:ln w="0">
            <a:noFill/>
            <a:prstDash val="solid"/>
          </a:ln>
        </p:spPr>
      </p:sp>
      <p:sp>
        <p:nvSpPr>
          <p:cNvPr id="79" name="gate-number-3">
            <a:extLst>
              <a:ext uri="{FF2B5EF4-FFF2-40B4-BE49-F238E27FC236}">
                <a16:creationId xmlns:a16="http://schemas.microsoft.com/office/drawing/2014/main" id="{46814448-4109-47AD-8EB8-4E363180F578}"/>
              </a:ext>
            </a:extLst>
          </p:cNvPr>
          <p:cNvSpPr>
            <a:spLocks noGrp="1"/>
          </p:cNvSpPr>
          <p:nvPr/>
        </p:nvSpPr>
        <p:spPr>
          <a:xfrm>
            <a:off x="10706100" y="3724275"/>
            <a:ext cx="238125" cy="238125"/>
          </a:xfrm>
          <a:prstGeom prst="rect">
            <a:avLst/>
          </a:prstGeom>
          <a:noFill/>
          <a:ln w="0">
            <a:noFill/>
            <a:prstDash val="solid"/>
          </a:ln>
        </p:spPr>
        <p:txBody>
          <a:bodyPr wrap="square" lIns="0" tIns="0" rIns="0" bIns="0" anchor="ctr">
            <a:normAutofit/>
          </a:bodyPr>
          <a:lstStyle/>
          <a:p>
            <a:pPr algn="ctr">
              <a:buNone/>
              <a:defRPr sz="765" b="1">
                <a:solidFill>
                  <a:srgbClr val="FFFFFF"/>
                </a:solidFill>
                <a:latin typeface="Aptos"/>
                <a:ea typeface="Aptos"/>
                <a:cs typeface="Aptos"/>
              </a:defRPr>
            </a:pPr>
            <a:r>
              <a:rPr sz="765" b="1">
                <a:solidFill>
                  <a:srgbClr val="FFFFFF"/>
                </a:solidFill>
                <a:latin typeface="Aptos"/>
                <a:ea typeface="Aptos"/>
                <a:cs typeface="Aptos"/>
              </a:rPr>
              <a:t>3</a:t>
            </a:r>
          </a:p>
        </p:txBody>
      </p:sp>
      <p:sp>
        <p:nvSpPr>
          <p:cNvPr id="80" name="gate-head-3">
            <a:extLst>
              <a:ext uri="{FF2B5EF4-FFF2-40B4-BE49-F238E27FC236}">
                <a16:creationId xmlns:a16="http://schemas.microsoft.com/office/drawing/2014/main" id="{7F487F80-892A-485A-9749-85E4E07C871B}"/>
              </a:ext>
            </a:extLst>
          </p:cNvPr>
          <p:cNvSpPr>
            <a:spLocks noGrp="1"/>
          </p:cNvSpPr>
          <p:nvPr/>
        </p:nvSpPr>
        <p:spPr>
          <a:xfrm>
            <a:off x="11029950" y="3676650"/>
            <a:ext cx="3333750" cy="161925"/>
          </a:xfrm>
          <a:prstGeom prst="rect">
            <a:avLst/>
          </a:prstGeom>
          <a:noFill/>
          <a:ln w="0">
            <a:noFill/>
            <a:prstDash val="solid"/>
          </a:ln>
        </p:spPr>
        <p:txBody>
          <a:bodyPr wrap="square" lIns="0" tIns="0" rIns="0" bIns="0" anchor="ctr">
            <a:normAutofit/>
          </a:bodyPr>
          <a:lstStyle/>
          <a:p>
            <a:pPr algn="l">
              <a:buNone/>
              <a:defRPr sz="757" b="1">
                <a:solidFill>
                  <a:srgbClr val="66569D"/>
                </a:solidFill>
                <a:latin typeface="Aptos"/>
                <a:ea typeface="Aptos"/>
                <a:cs typeface="Aptos"/>
              </a:defRPr>
            </a:pPr>
            <a:r>
              <a:rPr sz="757" b="1">
                <a:solidFill>
                  <a:srgbClr val="66569D"/>
                </a:solidFill>
                <a:latin typeface="Aptos"/>
                <a:ea typeface="Aptos"/>
                <a:cs typeface="Aptos"/>
              </a:rPr>
              <a:t>GDPR 9. cikk • alkalmazandó kivétel/feltétel</a:t>
            </a:r>
          </a:p>
        </p:txBody>
      </p:sp>
      <p:sp>
        <p:nvSpPr>
          <p:cNvPr id="81" name="gate-sub-3">
            <a:extLst>
              <a:ext uri="{FF2B5EF4-FFF2-40B4-BE49-F238E27FC236}">
                <a16:creationId xmlns:a16="http://schemas.microsoft.com/office/drawing/2014/main" id="{AD1C0890-B9D5-4E38-A34A-DA93191C7749}"/>
              </a:ext>
            </a:extLst>
          </p:cNvPr>
          <p:cNvSpPr>
            <a:spLocks noGrp="1"/>
          </p:cNvSpPr>
          <p:nvPr/>
        </p:nvSpPr>
        <p:spPr>
          <a:xfrm>
            <a:off x="11029950" y="3838575"/>
            <a:ext cx="3333750" cy="171450"/>
          </a:xfrm>
          <a:prstGeom prst="rect">
            <a:avLst/>
          </a:prstGeom>
          <a:noFill/>
          <a:ln w="0">
            <a:noFill/>
            <a:prstDash val="solid"/>
          </a:ln>
        </p:spPr>
        <p:txBody>
          <a:bodyPr wrap="square" lIns="0" tIns="0" rIns="0" bIns="0" anchor="t">
            <a:normAutofit/>
          </a:bodyPr>
          <a:lstStyle/>
          <a:p>
            <a:pPr algn="l">
              <a:buNone/>
              <a:defRPr sz="615" b="0">
                <a:solidFill>
                  <a:srgbClr val="10242E"/>
                </a:solidFill>
                <a:latin typeface="Aptos"/>
                <a:ea typeface="Aptos"/>
                <a:cs typeface="Aptos"/>
              </a:defRPr>
            </a:pPr>
            <a:r>
              <a:rPr sz="615" b="0">
                <a:solidFill>
                  <a:srgbClr val="10242E"/>
                </a:solidFill>
                <a:latin typeface="Aptos"/>
                <a:ea typeface="Aptos"/>
                <a:cs typeface="Aptos"/>
              </a:rPr>
              <a:t>Egészségügyi adatnál a 9. cikk (2) feltétele; EHDS-garanciákkal.</a:t>
            </a:r>
          </a:p>
        </p:txBody>
      </p:sp>
      <p:sp>
        <p:nvSpPr>
          <p:cNvPr id="82" name="gate-4">
            <a:extLst>
              <a:ext uri="{FF2B5EF4-FFF2-40B4-BE49-F238E27FC236}">
                <a16:creationId xmlns:a16="http://schemas.microsoft.com/office/drawing/2014/main" id="{FE66537B-4B03-4710-9D8C-02456E0BE769}"/>
              </a:ext>
            </a:extLst>
          </p:cNvPr>
          <p:cNvSpPr>
            <a:spLocks noGrp="1"/>
          </p:cNvSpPr>
          <p:nvPr/>
        </p:nvSpPr>
        <p:spPr>
          <a:xfrm>
            <a:off x="10629900" y="4086225"/>
            <a:ext cx="3829050" cy="390525"/>
          </a:xfrm>
          <a:prstGeom prst="roundRect">
            <a:avLst>
              <a:gd name="adj" fmla="val 15094"/>
            </a:avLst>
          </a:prstGeom>
          <a:solidFill>
            <a:srgbClr val="DDF5F3"/>
          </a:solidFill>
          <a:ln w="9525">
            <a:solidFill>
              <a:srgbClr val="DDF5F3"/>
            </a:solidFill>
            <a:prstDash val="solid"/>
          </a:ln>
        </p:spPr>
      </p:sp>
      <p:sp>
        <p:nvSpPr>
          <p:cNvPr id="83" name="gate-number-bg-4">
            <a:extLst>
              <a:ext uri="{FF2B5EF4-FFF2-40B4-BE49-F238E27FC236}">
                <a16:creationId xmlns:a16="http://schemas.microsoft.com/office/drawing/2014/main" id="{EB9EB004-BAA4-4D14-8259-758487A64AA6}"/>
              </a:ext>
            </a:extLst>
          </p:cNvPr>
          <p:cNvSpPr>
            <a:spLocks noGrp="1"/>
          </p:cNvSpPr>
          <p:nvPr/>
        </p:nvSpPr>
        <p:spPr>
          <a:xfrm>
            <a:off x="10706100" y="4162425"/>
            <a:ext cx="238125" cy="238125"/>
          </a:xfrm>
          <a:prstGeom prst="roundRect">
            <a:avLst>
              <a:gd name="adj" fmla="val 24242"/>
            </a:avLst>
          </a:prstGeom>
          <a:solidFill>
            <a:srgbClr val="008E95"/>
          </a:solidFill>
          <a:ln w="0">
            <a:noFill/>
            <a:prstDash val="solid"/>
          </a:ln>
        </p:spPr>
      </p:sp>
      <p:sp>
        <p:nvSpPr>
          <p:cNvPr id="84" name="gate-number-4">
            <a:extLst>
              <a:ext uri="{FF2B5EF4-FFF2-40B4-BE49-F238E27FC236}">
                <a16:creationId xmlns:a16="http://schemas.microsoft.com/office/drawing/2014/main" id="{1F93EB12-DCD4-408E-B4A0-BA098E06BE7F}"/>
              </a:ext>
            </a:extLst>
          </p:cNvPr>
          <p:cNvSpPr>
            <a:spLocks noGrp="1"/>
          </p:cNvSpPr>
          <p:nvPr/>
        </p:nvSpPr>
        <p:spPr>
          <a:xfrm>
            <a:off x="10706100" y="4162425"/>
            <a:ext cx="238125" cy="238125"/>
          </a:xfrm>
          <a:prstGeom prst="rect">
            <a:avLst/>
          </a:prstGeom>
          <a:noFill/>
          <a:ln w="0">
            <a:noFill/>
            <a:prstDash val="solid"/>
          </a:ln>
        </p:spPr>
        <p:txBody>
          <a:bodyPr wrap="square" lIns="0" tIns="0" rIns="0" bIns="0" anchor="ctr">
            <a:normAutofit/>
          </a:bodyPr>
          <a:lstStyle/>
          <a:p>
            <a:pPr algn="ctr">
              <a:buNone/>
              <a:defRPr sz="765" b="1">
                <a:solidFill>
                  <a:srgbClr val="FFFFFF"/>
                </a:solidFill>
                <a:latin typeface="Aptos"/>
                <a:ea typeface="Aptos"/>
                <a:cs typeface="Aptos"/>
              </a:defRPr>
            </a:pPr>
            <a:r>
              <a:rPr sz="765" b="1">
                <a:solidFill>
                  <a:srgbClr val="FFFFFF"/>
                </a:solidFill>
                <a:latin typeface="Aptos"/>
                <a:ea typeface="Aptos"/>
                <a:cs typeface="Aptos"/>
              </a:rPr>
              <a:t>4</a:t>
            </a:r>
          </a:p>
        </p:txBody>
      </p:sp>
      <p:sp>
        <p:nvSpPr>
          <p:cNvPr id="85" name="gate-head-4">
            <a:extLst>
              <a:ext uri="{FF2B5EF4-FFF2-40B4-BE49-F238E27FC236}">
                <a16:creationId xmlns:a16="http://schemas.microsoft.com/office/drawing/2014/main" id="{BD915314-B8AB-48DD-9D6C-15C3976725BA}"/>
              </a:ext>
            </a:extLst>
          </p:cNvPr>
          <p:cNvSpPr>
            <a:spLocks noGrp="1"/>
          </p:cNvSpPr>
          <p:nvPr/>
        </p:nvSpPr>
        <p:spPr>
          <a:xfrm>
            <a:off x="11029950" y="4114800"/>
            <a:ext cx="3333750" cy="161925"/>
          </a:xfrm>
          <a:prstGeom prst="rect">
            <a:avLst/>
          </a:prstGeom>
          <a:noFill/>
          <a:ln w="0">
            <a:noFill/>
            <a:prstDash val="solid"/>
          </a:ln>
        </p:spPr>
        <p:txBody>
          <a:bodyPr wrap="square" lIns="0" tIns="0" rIns="0" bIns="0" anchor="ctr">
            <a:normAutofit/>
          </a:bodyPr>
          <a:lstStyle/>
          <a:p>
            <a:pPr algn="l">
              <a:buNone/>
              <a:defRPr sz="757" b="1">
                <a:solidFill>
                  <a:srgbClr val="008E95"/>
                </a:solidFill>
                <a:latin typeface="Aptos"/>
                <a:ea typeface="Aptos"/>
                <a:cs typeface="Aptos"/>
              </a:defRPr>
            </a:pPr>
            <a:r>
              <a:rPr sz="757" b="1">
                <a:solidFill>
                  <a:srgbClr val="008E95"/>
                </a:solidFill>
                <a:latin typeface="Aptos"/>
                <a:ea typeface="Aptos"/>
                <a:cs typeface="Aptos"/>
              </a:rPr>
              <a:t>EHDS különös biztosítékai • adatengedély</a:t>
            </a:r>
          </a:p>
        </p:txBody>
      </p:sp>
      <p:sp>
        <p:nvSpPr>
          <p:cNvPr id="86" name="gate-sub-4">
            <a:extLst>
              <a:ext uri="{FF2B5EF4-FFF2-40B4-BE49-F238E27FC236}">
                <a16:creationId xmlns:a16="http://schemas.microsoft.com/office/drawing/2014/main" id="{8128636A-BFE7-45FD-873B-05DE1CB0D622}"/>
              </a:ext>
            </a:extLst>
          </p:cNvPr>
          <p:cNvSpPr>
            <a:spLocks noGrp="1"/>
          </p:cNvSpPr>
          <p:nvPr/>
        </p:nvSpPr>
        <p:spPr>
          <a:xfrm>
            <a:off x="11029950" y="4276725"/>
            <a:ext cx="3333750" cy="171450"/>
          </a:xfrm>
          <a:prstGeom prst="rect">
            <a:avLst/>
          </a:prstGeom>
          <a:noFill/>
          <a:ln w="0">
            <a:noFill/>
            <a:prstDash val="solid"/>
          </a:ln>
        </p:spPr>
        <p:txBody>
          <a:bodyPr wrap="square" lIns="0" tIns="0" rIns="0" bIns="0" anchor="t">
            <a:normAutofit/>
          </a:bodyPr>
          <a:lstStyle/>
          <a:p>
            <a:pPr algn="l">
              <a:buNone/>
              <a:defRPr sz="615" b="0">
                <a:solidFill>
                  <a:srgbClr val="10242E"/>
                </a:solidFill>
                <a:latin typeface="Aptos"/>
                <a:ea typeface="Aptos"/>
                <a:cs typeface="Aptos"/>
              </a:defRPr>
            </a:pPr>
            <a:r>
              <a:rPr sz="615" b="0">
                <a:solidFill>
                  <a:srgbClr val="10242E"/>
                </a:solidFill>
                <a:latin typeface="Aptos"/>
                <a:ea typeface="Aptos"/>
                <a:cs typeface="Aptos"/>
              </a:rPr>
              <a:t>HDAB-értékelés, célhoz kötött hozzáférés, SPE és ellenőrzött kimenet.</a:t>
            </a:r>
          </a:p>
        </p:txBody>
      </p:sp>
      <p:sp>
        <p:nvSpPr>
          <p:cNvPr id="87" name="safeguards-title">
            <a:extLst>
              <a:ext uri="{FF2B5EF4-FFF2-40B4-BE49-F238E27FC236}">
                <a16:creationId xmlns:a16="http://schemas.microsoft.com/office/drawing/2014/main" id="{3059A89A-4D54-4AAC-B812-AE8482A82FB5}"/>
              </a:ext>
            </a:extLst>
          </p:cNvPr>
          <p:cNvSpPr>
            <a:spLocks noGrp="1"/>
          </p:cNvSpPr>
          <p:nvPr/>
        </p:nvSpPr>
        <p:spPr>
          <a:xfrm>
            <a:off x="10629900" y="4524375"/>
            <a:ext cx="3829050" cy="171450"/>
          </a:xfrm>
          <a:prstGeom prst="rect">
            <a:avLst/>
          </a:prstGeom>
          <a:noFill/>
          <a:ln w="0">
            <a:noFill/>
            <a:prstDash val="solid"/>
          </a:ln>
        </p:spPr>
        <p:txBody>
          <a:bodyPr wrap="square" lIns="0" tIns="0" rIns="0" bIns="0" anchor="ctr">
            <a:normAutofit/>
          </a:bodyPr>
          <a:lstStyle/>
          <a:p>
            <a:pPr algn="l">
              <a:buNone/>
              <a:defRPr sz="660" b="1">
                <a:solidFill>
                  <a:srgbClr val="092D3E"/>
                </a:solidFill>
                <a:latin typeface="Aptos"/>
                <a:ea typeface="Aptos"/>
                <a:cs typeface="Aptos"/>
              </a:defRPr>
            </a:pPr>
            <a:r>
              <a:rPr sz="660" b="1">
                <a:solidFill>
                  <a:srgbClr val="092D3E"/>
                </a:solidFill>
                <a:latin typeface="Aptos"/>
                <a:ea typeface="Aptos"/>
                <a:cs typeface="Aptos"/>
              </a:rPr>
              <a:t>EHDS-KORLÁTOK, AMELYEKET A GDPR-JOGALAP NEM VÁLT KI</a:t>
            </a:r>
          </a:p>
        </p:txBody>
      </p:sp>
      <p:sp>
        <p:nvSpPr>
          <p:cNvPr id="88" name="safeguards-left">
            <a:extLst>
              <a:ext uri="{FF2B5EF4-FFF2-40B4-BE49-F238E27FC236}">
                <a16:creationId xmlns:a16="http://schemas.microsoft.com/office/drawing/2014/main" id="{DD688A81-404F-4AD5-A200-C1985B3B6CAF}"/>
              </a:ext>
            </a:extLst>
          </p:cNvPr>
          <p:cNvSpPr>
            <a:spLocks noGrp="1"/>
          </p:cNvSpPr>
          <p:nvPr/>
        </p:nvSpPr>
        <p:spPr>
          <a:xfrm>
            <a:off x="10629900" y="4705350"/>
            <a:ext cx="3829050" cy="180975"/>
          </a:xfrm>
          <a:prstGeom prst="rect">
            <a:avLst/>
          </a:prstGeom>
          <a:noFill/>
          <a:ln w="0">
            <a:noFill/>
            <a:prstDash val="solid"/>
          </a:ln>
        </p:spPr>
        <p:txBody>
          <a:bodyPr wrap="square" lIns="0" tIns="0" rIns="0" bIns="0" anchor="t">
            <a:normAutofit/>
          </a:bodyPr>
          <a:lstStyle/>
          <a:p>
            <a:pPr algn="l">
              <a:buNone/>
              <a:defRPr sz="563" b="0">
                <a:solidFill>
                  <a:srgbClr val="10242E"/>
                </a:solidFill>
                <a:latin typeface="Aptos"/>
                <a:ea typeface="Aptos"/>
                <a:cs typeface="Aptos"/>
              </a:defRPr>
            </a:pPr>
            <a:r>
              <a:rPr sz="563" b="0">
                <a:solidFill>
                  <a:srgbClr val="10242E"/>
                </a:solidFill>
                <a:latin typeface="Aptos"/>
                <a:ea typeface="Aptos"/>
                <a:cs typeface="Aptos"/>
              </a:rPr>
              <a:t>adattakarékosság / célhoz kötöttség  •  anonimizált adat elsődlegessége  •  pszeudonimizálás indokolása</a:t>
            </a:r>
          </a:p>
        </p:txBody>
      </p:sp>
      <p:sp>
        <p:nvSpPr>
          <p:cNvPr id="89" name="safeguards-right">
            <a:extLst>
              <a:ext uri="{FF2B5EF4-FFF2-40B4-BE49-F238E27FC236}">
                <a16:creationId xmlns:a16="http://schemas.microsoft.com/office/drawing/2014/main" id="{B917E9A6-F5AC-4FD6-8A46-27B8C7996C52}"/>
              </a:ext>
            </a:extLst>
          </p:cNvPr>
          <p:cNvSpPr>
            <a:spLocks noGrp="1"/>
          </p:cNvSpPr>
          <p:nvPr/>
        </p:nvSpPr>
        <p:spPr>
          <a:xfrm>
            <a:off x="10629900" y="4914900"/>
            <a:ext cx="3829050" cy="180975"/>
          </a:xfrm>
          <a:prstGeom prst="rect">
            <a:avLst/>
          </a:prstGeom>
          <a:noFill/>
          <a:ln w="0">
            <a:noFill/>
            <a:prstDash val="solid"/>
          </a:ln>
        </p:spPr>
        <p:txBody>
          <a:bodyPr wrap="square" lIns="0" tIns="0" rIns="0" bIns="0" anchor="t">
            <a:normAutofit/>
          </a:bodyPr>
          <a:lstStyle/>
          <a:p>
            <a:pPr algn="l">
              <a:buNone/>
              <a:defRPr sz="563" b="0">
                <a:solidFill>
                  <a:srgbClr val="10242E"/>
                </a:solidFill>
                <a:latin typeface="Aptos"/>
                <a:ea typeface="Aptos"/>
                <a:cs typeface="Aptos"/>
              </a:defRPr>
            </a:pPr>
            <a:r>
              <a:rPr sz="563" b="0">
                <a:solidFill>
                  <a:srgbClr val="10242E"/>
                </a:solidFill>
                <a:latin typeface="Aptos"/>
                <a:ea typeface="Aptos"/>
                <a:cs typeface="Aptos"/>
              </a:rPr>
              <a:t>54. cikk szerinti tilalmak  •  adatengedély célja és feltételei  •  71. cikk szerinti opt-out</a:t>
            </a:r>
          </a:p>
        </p:txBody>
      </p:sp>
      <p:sp>
        <p:nvSpPr>
          <p:cNvPr id="93" name="leadership-thesis">
            <a:extLst>
              <a:ext uri="{FF2B5EF4-FFF2-40B4-BE49-F238E27FC236}">
                <a16:creationId xmlns:a16="http://schemas.microsoft.com/office/drawing/2014/main" id="{7CE53D70-E329-4AA6-AB5B-77B25A69157A}"/>
              </a:ext>
            </a:extLst>
          </p:cNvPr>
          <p:cNvSpPr>
            <a:spLocks noGrp="1"/>
          </p:cNvSpPr>
          <p:nvPr/>
        </p:nvSpPr>
        <p:spPr>
          <a:xfrm>
            <a:off x="609600" y="7372350"/>
            <a:ext cx="14020800" cy="314325"/>
          </a:xfrm>
          <a:prstGeom prst="roundRect">
            <a:avLst>
              <a:gd name="adj" fmla="val 15686"/>
            </a:avLst>
          </a:prstGeom>
          <a:noFill/>
          <a:ln w="0">
            <a:noFill/>
            <a:prstDash val="solid"/>
          </a:ln>
        </p:spPr>
      </p:sp>
      <p:sp>
        <p:nvSpPr>
          <p:cNvPr id="94" name="leadership-thesis-text">
            <a:extLst>
              <a:ext uri="{FF2B5EF4-FFF2-40B4-BE49-F238E27FC236}">
                <a16:creationId xmlns:a16="http://schemas.microsoft.com/office/drawing/2014/main" id="{074E50CC-B6D1-4E7A-B295-21826576309B}"/>
              </a:ext>
            </a:extLst>
          </p:cNvPr>
          <p:cNvSpPr>
            <a:spLocks noGrp="1"/>
          </p:cNvSpPr>
          <p:nvPr/>
        </p:nvSpPr>
        <p:spPr>
          <a:xfrm>
            <a:off x="838200" y="7419975"/>
            <a:ext cx="13563600" cy="228600"/>
          </a:xfrm>
          <a:prstGeom prst="rect">
            <a:avLst/>
          </a:prstGeom>
          <a:noFill/>
          <a:ln w="0">
            <a:noFill/>
            <a:prstDash val="solid"/>
          </a:ln>
        </p:spPr>
        <p:txBody>
          <a:bodyPr wrap="square" lIns="0" tIns="0" rIns="0" bIns="0" anchor="ctr">
            <a:normAutofit/>
          </a:bodyPr>
          <a:lstStyle/>
          <a:p>
            <a:pPr algn="ctr">
              <a:buNone/>
              <a:defRPr sz="960" b="1">
                <a:solidFill>
                  <a:srgbClr val="092D3E"/>
                </a:solidFill>
                <a:latin typeface="Aptos"/>
                <a:ea typeface="Aptos"/>
                <a:cs typeface="Aptos"/>
              </a:defRPr>
            </a:pPr>
            <a:r>
              <a:rPr sz="960" b="1">
                <a:solidFill>
                  <a:srgbClr val="092D3E"/>
                </a:solidFill>
                <a:latin typeface="Aptos"/>
                <a:ea typeface="Aptos"/>
                <a:cs typeface="Aptos"/>
              </a:rPr>
              <a:t>Az EHDS-cél nem pótolja a GDPR-jogalapot; az adat pedig csak metaadattal és teljesítési folyamattal válik hozzáférhetővé.</a:t>
            </a:r>
          </a:p>
        </p:txBody>
      </p:sp>
      <p:sp>
        <p:nvSpPr>
          <p:cNvPr id="95" name="merged-op-arrow-0-shaft">
            <a:extLst>
              <a:ext uri="{FF2B5EF4-FFF2-40B4-BE49-F238E27FC236}">
                <a16:creationId xmlns:a16="http://schemas.microsoft.com/office/drawing/2014/main" id="{5121CD32-2684-4A26-8E0A-3FE8E52F5307}"/>
              </a:ext>
            </a:extLst>
          </p:cNvPr>
          <p:cNvSpPr>
            <a:spLocks noGrp="1"/>
          </p:cNvSpPr>
          <p:nvPr/>
        </p:nvSpPr>
        <p:spPr>
          <a:xfrm>
            <a:off x="2686050" y="5724525"/>
            <a:ext cx="171450" cy="47625"/>
          </a:xfrm>
          <a:prstGeom prst="rect">
            <a:avLst/>
          </a:prstGeom>
          <a:solidFill>
            <a:srgbClr val="00A6A6"/>
          </a:solidFill>
          <a:ln w="0">
            <a:noFill/>
            <a:prstDash val="solid"/>
          </a:ln>
        </p:spPr>
      </p:sp>
      <p:sp>
        <p:nvSpPr>
          <p:cNvPr id="96" name="merged-op-arrow-0-head">
            <a:extLst>
              <a:ext uri="{FF2B5EF4-FFF2-40B4-BE49-F238E27FC236}">
                <a16:creationId xmlns:a16="http://schemas.microsoft.com/office/drawing/2014/main" id="{0A4BB85C-B863-4E57-8B61-B6336B819107}"/>
              </a:ext>
            </a:extLst>
          </p:cNvPr>
          <p:cNvSpPr>
            <a:spLocks noGrp="1"/>
          </p:cNvSpPr>
          <p:nvPr/>
        </p:nvSpPr>
        <p:spPr>
          <a:xfrm rot="5400000">
            <a:off x="2819400" y="5657850"/>
            <a:ext cx="133350" cy="180975"/>
          </a:xfrm>
          <a:prstGeom prst="triangle">
            <a:avLst/>
          </a:prstGeom>
          <a:solidFill>
            <a:srgbClr val="00A6A6"/>
          </a:solidFill>
          <a:ln w="0">
            <a:noFill/>
            <a:prstDash val="solid"/>
          </a:ln>
        </p:spPr>
      </p:sp>
      <p:sp>
        <p:nvSpPr>
          <p:cNvPr id="97" name="merged-op-arrow-1-shaft">
            <a:extLst>
              <a:ext uri="{FF2B5EF4-FFF2-40B4-BE49-F238E27FC236}">
                <a16:creationId xmlns:a16="http://schemas.microsoft.com/office/drawing/2014/main" id="{4C9F97CF-A160-498B-B724-202811BF6188}"/>
              </a:ext>
            </a:extLst>
          </p:cNvPr>
          <p:cNvSpPr>
            <a:spLocks noGrp="1"/>
          </p:cNvSpPr>
          <p:nvPr/>
        </p:nvSpPr>
        <p:spPr>
          <a:xfrm>
            <a:off x="5029200" y="5724525"/>
            <a:ext cx="171450" cy="47625"/>
          </a:xfrm>
          <a:prstGeom prst="rect">
            <a:avLst/>
          </a:prstGeom>
          <a:solidFill>
            <a:srgbClr val="00A6A6"/>
          </a:solidFill>
          <a:ln w="0">
            <a:noFill/>
            <a:prstDash val="solid"/>
          </a:ln>
        </p:spPr>
      </p:sp>
      <p:sp>
        <p:nvSpPr>
          <p:cNvPr id="98" name="merged-op-arrow-1-head">
            <a:extLst>
              <a:ext uri="{FF2B5EF4-FFF2-40B4-BE49-F238E27FC236}">
                <a16:creationId xmlns:a16="http://schemas.microsoft.com/office/drawing/2014/main" id="{85AB4626-F045-4748-B2FF-8F794E474736}"/>
              </a:ext>
            </a:extLst>
          </p:cNvPr>
          <p:cNvSpPr>
            <a:spLocks noGrp="1"/>
          </p:cNvSpPr>
          <p:nvPr/>
        </p:nvSpPr>
        <p:spPr>
          <a:xfrm rot="5400000">
            <a:off x="5162550" y="5657850"/>
            <a:ext cx="133350" cy="180975"/>
          </a:xfrm>
          <a:prstGeom prst="triangle">
            <a:avLst/>
          </a:prstGeom>
          <a:solidFill>
            <a:srgbClr val="00A6A6"/>
          </a:solidFill>
          <a:ln w="0">
            <a:noFill/>
            <a:prstDash val="solid"/>
          </a:ln>
        </p:spPr>
      </p:sp>
      <p:sp>
        <p:nvSpPr>
          <p:cNvPr id="99" name="merged-op-arrow-2-shaft">
            <a:extLst>
              <a:ext uri="{FF2B5EF4-FFF2-40B4-BE49-F238E27FC236}">
                <a16:creationId xmlns:a16="http://schemas.microsoft.com/office/drawing/2014/main" id="{53FC6AEF-1903-4E83-B89D-AD80EC5F784D}"/>
              </a:ext>
            </a:extLst>
          </p:cNvPr>
          <p:cNvSpPr>
            <a:spLocks noGrp="1"/>
          </p:cNvSpPr>
          <p:nvPr/>
        </p:nvSpPr>
        <p:spPr>
          <a:xfrm>
            <a:off x="7372350" y="5724525"/>
            <a:ext cx="171450" cy="47625"/>
          </a:xfrm>
          <a:prstGeom prst="rect">
            <a:avLst/>
          </a:prstGeom>
          <a:solidFill>
            <a:srgbClr val="00A6A6"/>
          </a:solidFill>
          <a:ln w="0">
            <a:noFill/>
            <a:prstDash val="solid"/>
          </a:ln>
        </p:spPr>
      </p:sp>
      <p:sp>
        <p:nvSpPr>
          <p:cNvPr id="100" name="merged-op-arrow-2-head">
            <a:extLst>
              <a:ext uri="{FF2B5EF4-FFF2-40B4-BE49-F238E27FC236}">
                <a16:creationId xmlns:a16="http://schemas.microsoft.com/office/drawing/2014/main" id="{B48A6F92-2397-4988-8E45-103DBE69774D}"/>
              </a:ext>
            </a:extLst>
          </p:cNvPr>
          <p:cNvSpPr>
            <a:spLocks noGrp="1"/>
          </p:cNvSpPr>
          <p:nvPr/>
        </p:nvSpPr>
        <p:spPr>
          <a:xfrm rot="5400000">
            <a:off x="7505700" y="5657850"/>
            <a:ext cx="133350" cy="180975"/>
          </a:xfrm>
          <a:prstGeom prst="triangle">
            <a:avLst/>
          </a:prstGeom>
          <a:solidFill>
            <a:srgbClr val="00A6A6"/>
          </a:solidFill>
          <a:ln w="0">
            <a:noFill/>
            <a:prstDash val="solid"/>
          </a:ln>
        </p:spPr>
      </p:sp>
      <p:sp>
        <p:nvSpPr>
          <p:cNvPr id="101" name="merged-op-arrow-3-shaft">
            <a:extLst>
              <a:ext uri="{FF2B5EF4-FFF2-40B4-BE49-F238E27FC236}">
                <a16:creationId xmlns:a16="http://schemas.microsoft.com/office/drawing/2014/main" id="{3A3B964A-35B5-459D-9F91-84B8838C84C2}"/>
              </a:ext>
            </a:extLst>
          </p:cNvPr>
          <p:cNvSpPr>
            <a:spLocks noGrp="1"/>
          </p:cNvSpPr>
          <p:nvPr/>
        </p:nvSpPr>
        <p:spPr>
          <a:xfrm>
            <a:off x="9715500" y="5724525"/>
            <a:ext cx="171450" cy="47625"/>
          </a:xfrm>
          <a:prstGeom prst="rect">
            <a:avLst/>
          </a:prstGeom>
          <a:solidFill>
            <a:srgbClr val="00A6A6"/>
          </a:solidFill>
          <a:ln w="0">
            <a:noFill/>
            <a:prstDash val="solid"/>
          </a:ln>
        </p:spPr>
      </p:sp>
      <p:sp>
        <p:nvSpPr>
          <p:cNvPr id="102" name="merged-op-arrow-3-head">
            <a:extLst>
              <a:ext uri="{FF2B5EF4-FFF2-40B4-BE49-F238E27FC236}">
                <a16:creationId xmlns:a16="http://schemas.microsoft.com/office/drawing/2014/main" id="{0EBCEB39-B99F-4EE1-8BFD-BAE585D775BE}"/>
              </a:ext>
            </a:extLst>
          </p:cNvPr>
          <p:cNvSpPr>
            <a:spLocks noGrp="1"/>
          </p:cNvSpPr>
          <p:nvPr/>
        </p:nvSpPr>
        <p:spPr>
          <a:xfrm rot="5400000">
            <a:off x="9848850" y="5657850"/>
            <a:ext cx="133350" cy="180975"/>
          </a:xfrm>
          <a:prstGeom prst="triangle">
            <a:avLst/>
          </a:prstGeom>
          <a:solidFill>
            <a:srgbClr val="00A6A6"/>
          </a:solidFill>
          <a:ln w="0">
            <a:noFill/>
            <a:prstDash val="solid"/>
          </a:ln>
        </p:spPr>
      </p:sp>
      <p:sp>
        <p:nvSpPr>
          <p:cNvPr id="103" name="merged-op-arrow-4-shaft">
            <a:extLst>
              <a:ext uri="{FF2B5EF4-FFF2-40B4-BE49-F238E27FC236}">
                <a16:creationId xmlns:a16="http://schemas.microsoft.com/office/drawing/2014/main" id="{E6022163-380A-42F1-B937-5634C13D41D1}"/>
              </a:ext>
            </a:extLst>
          </p:cNvPr>
          <p:cNvSpPr>
            <a:spLocks noGrp="1"/>
          </p:cNvSpPr>
          <p:nvPr/>
        </p:nvSpPr>
        <p:spPr>
          <a:xfrm>
            <a:off x="12058650" y="5724525"/>
            <a:ext cx="171450" cy="47625"/>
          </a:xfrm>
          <a:prstGeom prst="rect">
            <a:avLst/>
          </a:prstGeom>
          <a:solidFill>
            <a:srgbClr val="00A6A6"/>
          </a:solidFill>
          <a:ln w="0">
            <a:noFill/>
            <a:prstDash val="solid"/>
          </a:ln>
        </p:spPr>
      </p:sp>
      <p:sp>
        <p:nvSpPr>
          <p:cNvPr id="104" name="merged-op-arrow-4-head">
            <a:extLst>
              <a:ext uri="{FF2B5EF4-FFF2-40B4-BE49-F238E27FC236}">
                <a16:creationId xmlns:a16="http://schemas.microsoft.com/office/drawing/2014/main" id="{8FE5D405-D9B3-43D2-BAB0-0FABEE736B1F}"/>
              </a:ext>
            </a:extLst>
          </p:cNvPr>
          <p:cNvSpPr>
            <a:spLocks noGrp="1"/>
          </p:cNvSpPr>
          <p:nvPr/>
        </p:nvSpPr>
        <p:spPr>
          <a:xfrm rot="5400000">
            <a:off x="12192000" y="5657850"/>
            <a:ext cx="133350" cy="180975"/>
          </a:xfrm>
          <a:prstGeom prst="triangle">
            <a:avLst/>
          </a:prstGeom>
          <a:solidFill>
            <a:srgbClr val="00A6A6"/>
          </a:solidFill>
          <a:ln w="0">
            <a:noFill/>
            <a:prstDash val="solid"/>
          </a:ln>
        </p:spPr>
      </p:sp>
      <p:sp>
        <p:nvSpPr>
          <p:cNvPr id="105" name="merged-op-0">
            <a:extLst>
              <a:ext uri="{FF2B5EF4-FFF2-40B4-BE49-F238E27FC236}">
                <a16:creationId xmlns:a16="http://schemas.microsoft.com/office/drawing/2014/main" id="{C990B1A6-695C-4B95-8DC7-427CE67A9065}"/>
              </a:ext>
            </a:extLst>
          </p:cNvPr>
          <p:cNvSpPr>
            <a:spLocks noGrp="1"/>
          </p:cNvSpPr>
          <p:nvPr/>
        </p:nvSpPr>
        <p:spPr>
          <a:xfrm>
            <a:off x="609600" y="5257800"/>
            <a:ext cx="2076450" cy="1028700"/>
          </a:xfrm>
          <a:prstGeom prst="roundRect">
            <a:avLst>
              <a:gd name="adj" fmla="val 7407"/>
            </a:avLst>
          </a:prstGeom>
          <a:noFill/>
          <a:ln w="9525">
            <a:solidFill>
              <a:srgbClr val="2E6F95"/>
            </a:solidFill>
            <a:prstDash val="solid"/>
          </a:ln>
        </p:spPr>
      </p:sp>
      <p:sp>
        <p:nvSpPr>
          <p:cNvPr id="106" name="merged-op-num-bg-0">
            <a:extLst>
              <a:ext uri="{FF2B5EF4-FFF2-40B4-BE49-F238E27FC236}">
                <a16:creationId xmlns:a16="http://schemas.microsoft.com/office/drawing/2014/main" id="{695D4575-3EC3-4A03-BA82-B100F30E5924}"/>
              </a:ext>
            </a:extLst>
          </p:cNvPr>
          <p:cNvSpPr>
            <a:spLocks noGrp="1"/>
          </p:cNvSpPr>
          <p:nvPr/>
        </p:nvSpPr>
        <p:spPr>
          <a:xfrm>
            <a:off x="704850" y="5334000"/>
            <a:ext cx="381000" cy="228600"/>
          </a:xfrm>
          <a:prstGeom prst="roundRect">
            <a:avLst>
              <a:gd name="adj" fmla="val 33333"/>
            </a:avLst>
          </a:prstGeom>
          <a:solidFill>
            <a:srgbClr val="2E6F95"/>
          </a:solidFill>
          <a:ln w="0">
            <a:noFill/>
            <a:prstDash val="solid"/>
          </a:ln>
        </p:spPr>
      </p:sp>
      <p:sp>
        <p:nvSpPr>
          <p:cNvPr id="107" name="merged-op-num-0">
            <a:extLst>
              <a:ext uri="{FF2B5EF4-FFF2-40B4-BE49-F238E27FC236}">
                <a16:creationId xmlns:a16="http://schemas.microsoft.com/office/drawing/2014/main" id="{95FCFDFC-CDAD-4AEE-8429-491ABB434890}"/>
              </a:ext>
            </a:extLst>
          </p:cNvPr>
          <p:cNvSpPr>
            <a:spLocks noGrp="1"/>
          </p:cNvSpPr>
          <p:nvPr/>
        </p:nvSpPr>
        <p:spPr>
          <a:xfrm>
            <a:off x="704850" y="5334000"/>
            <a:ext cx="381000" cy="228600"/>
          </a:xfrm>
          <a:prstGeom prst="rect">
            <a:avLst/>
          </a:prstGeom>
          <a:noFill/>
          <a:ln w="0">
            <a:noFill/>
            <a:prstDash val="solid"/>
          </a:ln>
        </p:spPr>
        <p:txBody>
          <a:bodyPr wrap="square" lIns="0" tIns="0" rIns="0" bIns="0" anchor="ctr">
            <a:normAutofit/>
          </a:bodyPr>
          <a:lstStyle/>
          <a:p>
            <a:pPr algn="ctr">
              <a:buNone/>
              <a:defRPr sz="810" b="1">
                <a:solidFill>
                  <a:srgbClr val="FFFFFF"/>
                </a:solidFill>
                <a:latin typeface="Aptos"/>
                <a:ea typeface="Aptos"/>
                <a:cs typeface="Aptos"/>
              </a:defRPr>
            </a:pPr>
            <a:r>
              <a:rPr sz="810" b="1">
                <a:solidFill>
                  <a:srgbClr val="FFFFFF"/>
                </a:solidFill>
                <a:latin typeface="Aptos"/>
                <a:ea typeface="Aptos"/>
                <a:cs typeface="Aptos"/>
              </a:rPr>
              <a:t>01</a:t>
            </a:r>
          </a:p>
        </p:txBody>
      </p:sp>
      <p:sp>
        <p:nvSpPr>
          <p:cNvPr id="108" name="merged-op-head-0">
            <a:extLst>
              <a:ext uri="{FF2B5EF4-FFF2-40B4-BE49-F238E27FC236}">
                <a16:creationId xmlns:a16="http://schemas.microsoft.com/office/drawing/2014/main" id="{EED366C3-BA4F-498C-B457-D0A79A29A45C}"/>
              </a:ext>
            </a:extLst>
          </p:cNvPr>
          <p:cNvSpPr>
            <a:spLocks noGrp="1"/>
          </p:cNvSpPr>
          <p:nvPr/>
        </p:nvSpPr>
        <p:spPr>
          <a:xfrm>
            <a:off x="1152525" y="5314950"/>
            <a:ext cx="1400175" cy="257175"/>
          </a:xfrm>
          <a:prstGeom prst="rect">
            <a:avLst/>
          </a:prstGeom>
          <a:noFill/>
          <a:ln w="0">
            <a:noFill/>
            <a:prstDash val="solid"/>
          </a:ln>
        </p:spPr>
        <p:txBody>
          <a:bodyPr wrap="square" lIns="0" tIns="0" rIns="0" bIns="0" anchor="ctr">
            <a:normAutofit/>
          </a:bodyPr>
          <a:lstStyle/>
          <a:p>
            <a:pPr algn="l">
              <a:buNone/>
              <a:defRPr sz="953" b="1">
                <a:solidFill>
                  <a:srgbClr val="2E6F95"/>
                </a:solidFill>
                <a:latin typeface="Aptos"/>
                <a:ea typeface="Aptos"/>
                <a:cs typeface="Aptos"/>
              </a:defRPr>
            </a:pPr>
            <a:r>
              <a:rPr sz="953" b="1">
                <a:solidFill>
                  <a:srgbClr val="2E6F95"/>
                </a:solidFill>
                <a:latin typeface="Aptos"/>
                <a:ea typeface="Aptos"/>
                <a:cs typeface="Aptos"/>
              </a:rPr>
              <a:t>FELFEDEZÉS</a:t>
            </a:r>
          </a:p>
        </p:txBody>
      </p:sp>
      <p:sp>
        <p:nvSpPr>
          <p:cNvPr id="109" name="merged-op-body-0">
            <a:extLst>
              <a:ext uri="{FF2B5EF4-FFF2-40B4-BE49-F238E27FC236}">
                <a16:creationId xmlns:a16="http://schemas.microsoft.com/office/drawing/2014/main" id="{666FAD71-C834-4704-A0BB-F7367C8749C8}"/>
              </a:ext>
            </a:extLst>
          </p:cNvPr>
          <p:cNvSpPr>
            <a:spLocks noGrp="1"/>
          </p:cNvSpPr>
          <p:nvPr/>
        </p:nvSpPr>
        <p:spPr>
          <a:xfrm>
            <a:off x="723900" y="5619750"/>
            <a:ext cx="1847850" cy="552450"/>
          </a:xfrm>
          <a:prstGeom prst="rect">
            <a:avLst/>
          </a:prstGeom>
          <a:noFill/>
          <a:ln w="0">
            <a:noFill/>
            <a:prstDash val="solid"/>
          </a:ln>
        </p:spPr>
        <p:txBody>
          <a:bodyPr wrap="square" lIns="0" tIns="0" rIns="0" bIns="0" anchor="ctr">
            <a:normAutofit/>
          </a:bodyPr>
          <a:lstStyle/>
          <a:p>
            <a:pPr algn="ctr">
              <a:buNone/>
              <a:defRPr sz="840" b="0">
                <a:solidFill>
                  <a:srgbClr val="10242E"/>
                </a:solidFill>
                <a:latin typeface="Aptos"/>
                <a:ea typeface="Aptos"/>
                <a:cs typeface="Aptos"/>
              </a:defRPr>
            </a:pPr>
            <a:r>
              <a:rPr sz="840" b="0">
                <a:solidFill>
                  <a:srgbClr val="10242E"/>
                </a:solidFill>
                <a:latin typeface="Aptos"/>
                <a:ea typeface="Aptos"/>
                <a:cs typeface="Aptos"/>
              </a:rPr>
              <a:t>metaadat-katalógus</a:t>
            </a:r>
          </a:p>
          <a:p>
            <a:pPr algn="ctr">
              <a:buNone/>
              <a:defRPr sz="840" b="0">
                <a:solidFill>
                  <a:srgbClr val="10242E"/>
                </a:solidFill>
                <a:latin typeface="Aptos"/>
                <a:ea typeface="Aptos"/>
                <a:cs typeface="Aptos"/>
              </a:defRPr>
            </a:pPr>
            <a:r>
              <a:rPr sz="840" b="0">
                <a:solidFill>
                  <a:srgbClr val="10242E"/>
                </a:solidFill>
                <a:latin typeface="Aptos"/>
                <a:ea typeface="Aptos"/>
                <a:cs typeface="Aptos"/>
              </a:rPr>
              <a:t>HealthDCAT-AP</a:t>
            </a:r>
          </a:p>
        </p:txBody>
      </p:sp>
      <p:sp>
        <p:nvSpPr>
          <p:cNvPr id="110" name="merged-op-1">
            <a:extLst>
              <a:ext uri="{FF2B5EF4-FFF2-40B4-BE49-F238E27FC236}">
                <a16:creationId xmlns:a16="http://schemas.microsoft.com/office/drawing/2014/main" id="{EDD42036-5C1D-4D29-BFB0-D129D25DE57E}"/>
              </a:ext>
            </a:extLst>
          </p:cNvPr>
          <p:cNvSpPr>
            <a:spLocks noGrp="1"/>
          </p:cNvSpPr>
          <p:nvPr/>
        </p:nvSpPr>
        <p:spPr>
          <a:xfrm>
            <a:off x="2952750" y="5257800"/>
            <a:ext cx="2076450" cy="1028700"/>
          </a:xfrm>
          <a:prstGeom prst="roundRect">
            <a:avLst>
              <a:gd name="adj" fmla="val 7407"/>
            </a:avLst>
          </a:prstGeom>
          <a:noFill/>
          <a:ln w="9525">
            <a:solidFill>
              <a:srgbClr val="008E95"/>
            </a:solidFill>
            <a:prstDash val="solid"/>
          </a:ln>
        </p:spPr>
      </p:sp>
      <p:sp>
        <p:nvSpPr>
          <p:cNvPr id="111" name="merged-op-num-bg-1">
            <a:extLst>
              <a:ext uri="{FF2B5EF4-FFF2-40B4-BE49-F238E27FC236}">
                <a16:creationId xmlns:a16="http://schemas.microsoft.com/office/drawing/2014/main" id="{20A955F4-15A3-4114-94D0-89C1B25E4C0C}"/>
              </a:ext>
            </a:extLst>
          </p:cNvPr>
          <p:cNvSpPr>
            <a:spLocks noGrp="1"/>
          </p:cNvSpPr>
          <p:nvPr/>
        </p:nvSpPr>
        <p:spPr>
          <a:xfrm>
            <a:off x="3048000" y="5334000"/>
            <a:ext cx="381000" cy="228600"/>
          </a:xfrm>
          <a:prstGeom prst="roundRect">
            <a:avLst>
              <a:gd name="adj" fmla="val 33333"/>
            </a:avLst>
          </a:prstGeom>
          <a:solidFill>
            <a:srgbClr val="008E95"/>
          </a:solidFill>
          <a:ln w="0">
            <a:noFill/>
            <a:prstDash val="solid"/>
          </a:ln>
        </p:spPr>
      </p:sp>
      <p:sp>
        <p:nvSpPr>
          <p:cNvPr id="112" name="merged-op-num-1">
            <a:extLst>
              <a:ext uri="{FF2B5EF4-FFF2-40B4-BE49-F238E27FC236}">
                <a16:creationId xmlns:a16="http://schemas.microsoft.com/office/drawing/2014/main" id="{1B185CAF-457E-418A-BA6E-2FB2234F4FC8}"/>
              </a:ext>
            </a:extLst>
          </p:cNvPr>
          <p:cNvSpPr>
            <a:spLocks noGrp="1"/>
          </p:cNvSpPr>
          <p:nvPr/>
        </p:nvSpPr>
        <p:spPr>
          <a:xfrm>
            <a:off x="3048000" y="5334000"/>
            <a:ext cx="381000" cy="228600"/>
          </a:xfrm>
          <a:prstGeom prst="rect">
            <a:avLst/>
          </a:prstGeom>
          <a:noFill/>
          <a:ln w="0">
            <a:noFill/>
            <a:prstDash val="solid"/>
          </a:ln>
        </p:spPr>
        <p:txBody>
          <a:bodyPr wrap="square" lIns="0" tIns="0" rIns="0" bIns="0" anchor="ctr">
            <a:normAutofit/>
          </a:bodyPr>
          <a:lstStyle/>
          <a:p>
            <a:pPr algn="ctr">
              <a:buNone/>
              <a:defRPr sz="810" b="1">
                <a:solidFill>
                  <a:srgbClr val="FFFFFF"/>
                </a:solidFill>
                <a:latin typeface="Aptos"/>
                <a:ea typeface="Aptos"/>
                <a:cs typeface="Aptos"/>
              </a:defRPr>
            </a:pPr>
            <a:r>
              <a:rPr sz="810" b="1">
                <a:solidFill>
                  <a:srgbClr val="FFFFFF"/>
                </a:solidFill>
                <a:latin typeface="Aptos"/>
                <a:ea typeface="Aptos"/>
                <a:cs typeface="Aptos"/>
              </a:rPr>
              <a:t>02</a:t>
            </a:r>
          </a:p>
        </p:txBody>
      </p:sp>
      <p:sp>
        <p:nvSpPr>
          <p:cNvPr id="113" name="merged-op-head-1">
            <a:extLst>
              <a:ext uri="{FF2B5EF4-FFF2-40B4-BE49-F238E27FC236}">
                <a16:creationId xmlns:a16="http://schemas.microsoft.com/office/drawing/2014/main" id="{369C7AE9-D1E0-44B3-A1CA-041701086596}"/>
              </a:ext>
            </a:extLst>
          </p:cNvPr>
          <p:cNvSpPr>
            <a:spLocks noGrp="1"/>
          </p:cNvSpPr>
          <p:nvPr/>
        </p:nvSpPr>
        <p:spPr>
          <a:xfrm>
            <a:off x="3495675" y="5314950"/>
            <a:ext cx="1400175" cy="257175"/>
          </a:xfrm>
          <a:prstGeom prst="rect">
            <a:avLst/>
          </a:prstGeom>
          <a:noFill/>
          <a:ln w="0">
            <a:noFill/>
            <a:prstDash val="solid"/>
          </a:ln>
        </p:spPr>
        <p:txBody>
          <a:bodyPr wrap="square" lIns="0" tIns="0" rIns="0" bIns="0" anchor="ctr">
            <a:normAutofit/>
          </a:bodyPr>
          <a:lstStyle/>
          <a:p>
            <a:pPr algn="l">
              <a:buNone/>
              <a:defRPr sz="953" b="1">
                <a:solidFill>
                  <a:srgbClr val="008E95"/>
                </a:solidFill>
                <a:latin typeface="Aptos"/>
                <a:ea typeface="Aptos"/>
                <a:cs typeface="Aptos"/>
              </a:defRPr>
            </a:pPr>
            <a:r>
              <a:rPr sz="953" b="1">
                <a:solidFill>
                  <a:srgbClr val="008E95"/>
                </a:solidFill>
                <a:latin typeface="Aptos"/>
                <a:ea typeface="Aptos"/>
                <a:cs typeface="Aptos"/>
              </a:rPr>
              <a:t>KÉRELEM</a:t>
            </a:r>
          </a:p>
        </p:txBody>
      </p:sp>
      <p:sp>
        <p:nvSpPr>
          <p:cNvPr id="114" name="merged-op-body-1">
            <a:extLst>
              <a:ext uri="{FF2B5EF4-FFF2-40B4-BE49-F238E27FC236}">
                <a16:creationId xmlns:a16="http://schemas.microsoft.com/office/drawing/2014/main" id="{8001BC3B-11D1-4E63-9CCB-4C46BDFD191F}"/>
              </a:ext>
            </a:extLst>
          </p:cNvPr>
          <p:cNvSpPr>
            <a:spLocks noGrp="1"/>
          </p:cNvSpPr>
          <p:nvPr/>
        </p:nvSpPr>
        <p:spPr>
          <a:xfrm>
            <a:off x="3067050" y="5619750"/>
            <a:ext cx="1847850" cy="552450"/>
          </a:xfrm>
          <a:prstGeom prst="rect">
            <a:avLst/>
          </a:prstGeom>
          <a:noFill/>
          <a:ln w="0">
            <a:noFill/>
            <a:prstDash val="solid"/>
          </a:ln>
        </p:spPr>
        <p:txBody>
          <a:bodyPr wrap="square" lIns="0" tIns="0" rIns="0" bIns="0" anchor="ctr">
            <a:normAutofit/>
          </a:bodyPr>
          <a:lstStyle/>
          <a:p>
            <a:pPr algn="ctr">
              <a:buNone/>
              <a:defRPr sz="840" b="0">
                <a:solidFill>
                  <a:srgbClr val="10242E"/>
                </a:solidFill>
                <a:latin typeface="Aptos"/>
                <a:ea typeface="Aptos"/>
                <a:cs typeface="Aptos"/>
              </a:defRPr>
            </a:pPr>
            <a:r>
              <a:rPr sz="840" b="0">
                <a:solidFill>
                  <a:srgbClr val="10242E"/>
                </a:solidFill>
                <a:latin typeface="Aptos"/>
                <a:ea typeface="Aptos"/>
                <a:cs typeface="Aptos"/>
              </a:rPr>
              <a:t>DAAMS</a:t>
            </a:r>
          </a:p>
          <a:p>
            <a:pPr algn="ctr">
              <a:buNone/>
              <a:defRPr sz="840" b="0">
                <a:solidFill>
                  <a:srgbClr val="10242E"/>
                </a:solidFill>
                <a:latin typeface="Aptos"/>
                <a:ea typeface="Aptos"/>
                <a:cs typeface="Aptos"/>
              </a:defRPr>
            </a:pPr>
            <a:r>
              <a:rPr sz="840" b="0">
                <a:solidFill>
                  <a:srgbClr val="10242E"/>
                </a:solidFill>
                <a:latin typeface="Aptos"/>
                <a:ea typeface="Aptos"/>
                <a:cs typeface="Aptos"/>
              </a:rPr>
              <a:t>application / request</a:t>
            </a:r>
          </a:p>
        </p:txBody>
      </p:sp>
      <p:sp>
        <p:nvSpPr>
          <p:cNvPr id="115" name="merged-op-2">
            <a:extLst>
              <a:ext uri="{FF2B5EF4-FFF2-40B4-BE49-F238E27FC236}">
                <a16:creationId xmlns:a16="http://schemas.microsoft.com/office/drawing/2014/main" id="{A14ED412-7A2D-4CBF-A5C7-E8281E198912}"/>
              </a:ext>
            </a:extLst>
          </p:cNvPr>
          <p:cNvSpPr>
            <a:spLocks noGrp="1"/>
          </p:cNvSpPr>
          <p:nvPr/>
        </p:nvSpPr>
        <p:spPr>
          <a:xfrm>
            <a:off x="5295900" y="5257800"/>
            <a:ext cx="2076450" cy="1028700"/>
          </a:xfrm>
          <a:prstGeom prst="roundRect">
            <a:avLst>
              <a:gd name="adj" fmla="val 7407"/>
            </a:avLst>
          </a:prstGeom>
          <a:noFill/>
          <a:ln w="9525">
            <a:solidFill>
              <a:srgbClr val="2E8B68"/>
            </a:solidFill>
            <a:prstDash val="solid"/>
          </a:ln>
        </p:spPr>
      </p:sp>
      <p:sp>
        <p:nvSpPr>
          <p:cNvPr id="116" name="merged-op-num-bg-2">
            <a:extLst>
              <a:ext uri="{FF2B5EF4-FFF2-40B4-BE49-F238E27FC236}">
                <a16:creationId xmlns:a16="http://schemas.microsoft.com/office/drawing/2014/main" id="{925ED3AF-3620-4E1B-B85B-61F3F1FE8865}"/>
              </a:ext>
            </a:extLst>
          </p:cNvPr>
          <p:cNvSpPr>
            <a:spLocks noGrp="1"/>
          </p:cNvSpPr>
          <p:nvPr/>
        </p:nvSpPr>
        <p:spPr>
          <a:xfrm>
            <a:off x="5391150" y="5334000"/>
            <a:ext cx="381000" cy="228600"/>
          </a:xfrm>
          <a:prstGeom prst="roundRect">
            <a:avLst>
              <a:gd name="adj" fmla="val 33333"/>
            </a:avLst>
          </a:prstGeom>
          <a:solidFill>
            <a:srgbClr val="2E8B68"/>
          </a:solidFill>
          <a:ln w="0">
            <a:noFill/>
            <a:prstDash val="solid"/>
          </a:ln>
        </p:spPr>
      </p:sp>
      <p:sp>
        <p:nvSpPr>
          <p:cNvPr id="117" name="merged-op-num-2">
            <a:extLst>
              <a:ext uri="{FF2B5EF4-FFF2-40B4-BE49-F238E27FC236}">
                <a16:creationId xmlns:a16="http://schemas.microsoft.com/office/drawing/2014/main" id="{59877EE4-CA50-430A-972F-5366DDF6F072}"/>
              </a:ext>
            </a:extLst>
          </p:cNvPr>
          <p:cNvSpPr>
            <a:spLocks noGrp="1"/>
          </p:cNvSpPr>
          <p:nvPr/>
        </p:nvSpPr>
        <p:spPr>
          <a:xfrm>
            <a:off x="5391150" y="5334000"/>
            <a:ext cx="381000" cy="228600"/>
          </a:xfrm>
          <a:prstGeom prst="rect">
            <a:avLst/>
          </a:prstGeom>
          <a:noFill/>
          <a:ln w="0">
            <a:noFill/>
            <a:prstDash val="solid"/>
          </a:ln>
        </p:spPr>
        <p:txBody>
          <a:bodyPr wrap="square" lIns="0" tIns="0" rIns="0" bIns="0" anchor="ctr">
            <a:normAutofit/>
          </a:bodyPr>
          <a:lstStyle/>
          <a:p>
            <a:pPr algn="ctr">
              <a:buNone/>
              <a:defRPr sz="810" b="1">
                <a:solidFill>
                  <a:srgbClr val="FFFFFF"/>
                </a:solidFill>
                <a:latin typeface="Aptos"/>
                <a:ea typeface="Aptos"/>
                <a:cs typeface="Aptos"/>
              </a:defRPr>
            </a:pPr>
            <a:r>
              <a:rPr sz="810" b="1">
                <a:solidFill>
                  <a:srgbClr val="FFFFFF"/>
                </a:solidFill>
                <a:latin typeface="Aptos"/>
                <a:ea typeface="Aptos"/>
                <a:cs typeface="Aptos"/>
              </a:rPr>
              <a:t>03</a:t>
            </a:r>
          </a:p>
        </p:txBody>
      </p:sp>
      <p:sp>
        <p:nvSpPr>
          <p:cNvPr id="118" name="merged-op-head-2">
            <a:extLst>
              <a:ext uri="{FF2B5EF4-FFF2-40B4-BE49-F238E27FC236}">
                <a16:creationId xmlns:a16="http://schemas.microsoft.com/office/drawing/2014/main" id="{B61C672A-9C70-47F8-B9A4-61CD87E970B3}"/>
              </a:ext>
            </a:extLst>
          </p:cNvPr>
          <p:cNvSpPr>
            <a:spLocks noGrp="1"/>
          </p:cNvSpPr>
          <p:nvPr/>
        </p:nvSpPr>
        <p:spPr>
          <a:xfrm>
            <a:off x="5838825" y="5314950"/>
            <a:ext cx="1400175" cy="257175"/>
          </a:xfrm>
          <a:prstGeom prst="rect">
            <a:avLst/>
          </a:prstGeom>
          <a:noFill/>
          <a:ln w="0">
            <a:noFill/>
            <a:prstDash val="solid"/>
          </a:ln>
        </p:spPr>
        <p:txBody>
          <a:bodyPr wrap="square" lIns="0" tIns="0" rIns="0" bIns="0" anchor="ctr">
            <a:normAutofit/>
          </a:bodyPr>
          <a:lstStyle/>
          <a:p>
            <a:pPr algn="l">
              <a:buNone/>
              <a:defRPr sz="953" b="1">
                <a:solidFill>
                  <a:srgbClr val="2E8B68"/>
                </a:solidFill>
                <a:latin typeface="Aptos"/>
                <a:ea typeface="Aptos"/>
                <a:cs typeface="Aptos"/>
              </a:defRPr>
            </a:pPr>
            <a:r>
              <a:rPr sz="953" b="1">
                <a:solidFill>
                  <a:srgbClr val="2E8B68"/>
                </a:solidFill>
                <a:latin typeface="Aptos"/>
                <a:ea typeface="Aptos"/>
                <a:cs typeface="Aptos"/>
              </a:rPr>
              <a:t>DÖNTÉS</a:t>
            </a:r>
          </a:p>
        </p:txBody>
      </p:sp>
      <p:sp>
        <p:nvSpPr>
          <p:cNvPr id="119" name="merged-op-body-2">
            <a:extLst>
              <a:ext uri="{FF2B5EF4-FFF2-40B4-BE49-F238E27FC236}">
                <a16:creationId xmlns:a16="http://schemas.microsoft.com/office/drawing/2014/main" id="{40D1A7B2-8F79-487E-9E75-C49236945B3B}"/>
              </a:ext>
            </a:extLst>
          </p:cNvPr>
          <p:cNvSpPr>
            <a:spLocks noGrp="1"/>
          </p:cNvSpPr>
          <p:nvPr/>
        </p:nvSpPr>
        <p:spPr>
          <a:xfrm>
            <a:off x="5410200" y="5619750"/>
            <a:ext cx="1847850" cy="552450"/>
          </a:xfrm>
          <a:prstGeom prst="rect">
            <a:avLst/>
          </a:prstGeom>
          <a:noFill/>
          <a:ln w="0">
            <a:noFill/>
            <a:prstDash val="solid"/>
          </a:ln>
        </p:spPr>
        <p:txBody>
          <a:bodyPr wrap="square" lIns="0" tIns="0" rIns="0" bIns="0" anchor="ctr">
            <a:normAutofit/>
          </a:bodyPr>
          <a:lstStyle/>
          <a:p>
            <a:pPr algn="ctr">
              <a:buNone/>
              <a:defRPr sz="840" b="0">
                <a:solidFill>
                  <a:srgbClr val="10242E"/>
                </a:solidFill>
                <a:latin typeface="Aptos"/>
                <a:ea typeface="Aptos"/>
                <a:cs typeface="Aptos"/>
              </a:defRPr>
            </a:pPr>
            <a:r>
              <a:rPr sz="840" b="0">
                <a:solidFill>
                  <a:srgbClr val="10242E"/>
                </a:solidFill>
                <a:latin typeface="Aptos"/>
                <a:ea typeface="Aptos"/>
                <a:cs typeface="Aptos"/>
              </a:rPr>
              <a:t>HDAB</a:t>
            </a:r>
          </a:p>
          <a:p>
            <a:pPr algn="ctr">
              <a:buNone/>
              <a:defRPr sz="840" b="0">
                <a:solidFill>
                  <a:srgbClr val="10242E"/>
                </a:solidFill>
                <a:latin typeface="Aptos"/>
                <a:ea typeface="Aptos"/>
                <a:cs typeface="Aptos"/>
              </a:defRPr>
            </a:pPr>
            <a:r>
              <a:rPr sz="840" b="0">
                <a:solidFill>
                  <a:srgbClr val="10242E"/>
                </a:solidFill>
                <a:latin typeface="Aptos"/>
                <a:ea typeface="Aptos"/>
                <a:cs typeface="Aptos"/>
              </a:rPr>
              <a:t>engedély • feltételek • díj</a:t>
            </a:r>
          </a:p>
        </p:txBody>
      </p:sp>
      <p:sp>
        <p:nvSpPr>
          <p:cNvPr id="120" name="merged-op-3">
            <a:extLst>
              <a:ext uri="{FF2B5EF4-FFF2-40B4-BE49-F238E27FC236}">
                <a16:creationId xmlns:a16="http://schemas.microsoft.com/office/drawing/2014/main" id="{7940E24D-0521-49B5-973D-B642A05692FC}"/>
              </a:ext>
            </a:extLst>
          </p:cNvPr>
          <p:cNvSpPr>
            <a:spLocks noGrp="1"/>
          </p:cNvSpPr>
          <p:nvPr/>
        </p:nvSpPr>
        <p:spPr>
          <a:xfrm>
            <a:off x="7639050" y="5257800"/>
            <a:ext cx="2076450" cy="1028700"/>
          </a:xfrm>
          <a:prstGeom prst="roundRect">
            <a:avLst>
              <a:gd name="adj" fmla="val 7407"/>
            </a:avLst>
          </a:prstGeom>
          <a:noFill/>
          <a:ln w="9525">
            <a:solidFill>
              <a:srgbClr val="F3B23C"/>
            </a:solidFill>
            <a:prstDash val="solid"/>
          </a:ln>
        </p:spPr>
      </p:sp>
      <p:sp>
        <p:nvSpPr>
          <p:cNvPr id="121" name="merged-op-num-bg-3">
            <a:extLst>
              <a:ext uri="{FF2B5EF4-FFF2-40B4-BE49-F238E27FC236}">
                <a16:creationId xmlns:a16="http://schemas.microsoft.com/office/drawing/2014/main" id="{B40519C1-9B76-479E-9988-DA2FA56E0D5A}"/>
              </a:ext>
            </a:extLst>
          </p:cNvPr>
          <p:cNvSpPr>
            <a:spLocks noGrp="1"/>
          </p:cNvSpPr>
          <p:nvPr/>
        </p:nvSpPr>
        <p:spPr>
          <a:xfrm>
            <a:off x="7734300" y="5334000"/>
            <a:ext cx="381000" cy="228600"/>
          </a:xfrm>
          <a:prstGeom prst="roundRect">
            <a:avLst>
              <a:gd name="adj" fmla="val 33333"/>
            </a:avLst>
          </a:prstGeom>
          <a:solidFill>
            <a:srgbClr val="F3B23C"/>
          </a:solidFill>
          <a:ln w="0">
            <a:noFill/>
            <a:prstDash val="solid"/>
          </a:ln>
        </p:spPr>
      </p:sp>
      <p:sp>
        <p:nvSpPr>
          <p:cNvPr id="122" name="merged-op-num-3">
            <a:extLst>
              <a:ext uri="{FF2B5EF4-FFF2-40B4-BE49-F238E27FC236}">
                <a16:creationId xmlns:a16="http://schemas.microsoft.com/office/drawing/2014/main" id="{9AF5C367-6365-4E0E-B7D3-9920434B3445}"/>
              </a:ext>
            </a:extLst>
          </p:cNvPr>
          <p:cNvSpPr>
            <a:spLocks noGrp="1"/>
          </p:cNvSpPr>
          <p:nvPr/>
        </p:nvSpPr>
        <p:spPr>
          <a:xfrm>
            <a:off x="7734300" y="5334000"/>
            <a:ext cx="381000" cy="228600"/>
          </a:xfrm>
          <a:prstGeom prst="rect">
            <a:avLst/>
          </a:prstGeom>
          <a:noFill/>
          <a:ln w="0">
            <a:noFill/>
            <a:prstDash val="solid"/>
          </a:ln>
        </p:spPr>
        <p:txBody>
          <a:bodyPr wrap="square" lIns="0" tIns="0" rIns="0" bIns="0" anchor="ctr">
            <a:normAutofit/>
          </a:bodyPr>
          <a:lstStyle/>
          <a:p>
            <a:pPr algn="ctr">
              <a:buNone/>
              <a:defRPr sz="810" b="1">
                <a:solidFill>
                  <a:srgbClr val="FFFFFF"/>
                </a:solidFill>
                <a:latin typeface="Aptos"/>
                <a:ea typeface="Aptos"/>
                <a:cs typeface="Aptos"/>
              </a:defRPr>
            </a:pPr>
            <a:r>
              <a:rPr sz="810" b="1">
                <a:solidFill>
                  <a:srgbClr val="FFFFFF"/>
                </a:solidFill>
                <a:latin typeface="Aptos"/>
                <a:ea typeface="Aptos"/>
                <a:cs typeface="Aptos"/>
              </a:rPr>
              <a:t>04</a:t>
            </a:r>
          </a:p>
        </p:txBody>
      </p:sp>
      <p:sp>
        <p:nvSpPr>
          <p:cNvPr id="123" name="merged-op-head-3">
            <a:extLst>
              <a:ext uri="{FF2B5EF4-FFF2-40B4-BE49-F238E27FC236}">
                <a16:creationId xmlns:a16="http://schemas.microsoft.com/office/drawing/2014/main" id="{ABFE2984-3712-49C7-8EB6-BB441C76986A}"/>
              </a:ext>
            </a:extLst>
          </p:cNvPr>
          <p:cNvSpPr>
            <a:spLocks noGrp="1"/>
          </p:cNvSpPr>
          <p:nvPr/>
        </p:nvSpPr>
        <p:spPr>
          <a:xfrm>
            <a:off x="8181975" y="5314950"/>
            <a:ext cx="1400175" cy="257175"/>
          </a:xfrm>
          <a:prstGeom prst="rect">
            <a:avLst/>
          </a:prstGeom>
          <a:noFill/>
          <a:ln w="0">
            <a:noFill/>
            <a:prstDash val="solid"/>
          </a:ln>
        </p:spPr>
        <p:txBody>
          <a:bodyPr wrap="square" lIns="0" tIns="0" rIns="0" bIns="0" anchor="ctr">
            <a:normAutofit/>
          </a:bodyPr>
          <a:lstStyle/>
          <a:p>
            <a:pPr algn="l">
              <a:buNone/>
              <a:defRPr sz="953" b="1">
                <a:solidFill>
                  <a:srgbClr val="F3B23C"/>
                </a:solidFill>
                <a:latin typeface="Aptos"/>
                <a:ea typeface="Aptos"/>
                <a:cs typeface="Aptos"/>
              </a:defRPr>
            </a:pPr>
            <a:r>
              <a:rPr sz="953" b="1">
                <a:solidFill>
                  <a:srgbClr val="F3B23C"/>
                </a:solidFill>
                <a:latin typeface="Aptos"/>
                <a:ea typeface="Aptos"/>
                <a:cs typeface="Aptos"/>
              </a:rPr>
              <a:t>ELŐKÉSZÍTÉS</a:t>
            </a:r>
          </a:p>
        </p:txBody>
      </p:sp>
      <p:sp>
        <p:nvSpPr>
          <p:cNvPr id="124" name="merged-op-body-3">
            <a:extLst>
              <a:ext uri="{FF2B5EF4-FFF2-40B4-BE49-F238E27FC236}">
                <a16:creationId xmlns:a16="http://schemas.microsoft.com/office/drawing/2014/main" id="{D56B2943-6382-4D01-A715-938C49A818A6}"/>
              </a:ext>
            </a:extLst>
          </p:cNvPr>
          <p:cNvSpPr>
            <a:spLocks noGrp="1"/>
          </p:cNvSpPr>
          <p:nvPr/>
        </p:nvSpPr>
        <p:spPr>
          <a:xfrm>
            <a:off x="7753350" y="5619750"/>
            <a:ext cx="1847850" cy="552450"/>
          </a:xfrm>
          <a:prstGeom prst="rect">
            <a:avLst/>
          </a:prstGeom>
          <a:noFill/>
          <a:ln w="0">
            <a:noFill/>
            <a:prstDash val="solid"/>
          </a:ln>
        </p:spPr>
        <p:txBody>
          <a:bodyPr wrap="square" lIns="0" tIns="0" rIns="0" bIns="0" anchor="ctr">
            <a:normAutofit/>
          </a:bodyPr>
          <a:lstStyle/>
          <a:p>
            <a:pPr algn="ctr">
              <a:buNone/>
              <a:defRPr sz="840" b="0">
                <a:solidFill>
                  <a:srgbClr val="10242E"/>
                </a:solidFill>
                <a:latin typeface="Aptos"/>
                <a:ea typeface="Aptos"/>
                <a:cs typeface="Aptos"/>
              </a:defRPr>
            </a:pPr>
            <a:r>
              <a:rPr sz="840" b="0">
                <a:solidFill>
                  <a:srgbClr val="10242E"/>
                </a:solidFill>
                <a:latin typeface="Aptos"/>
                <a:ea typeface="Aptos"/>
                <a:cs typeface="Aptos"/>
              </a:rPr>
              <a:t>adatbirtokos / trusted holder</a:t>
            </a:r>
          </a:p>
          <a:p>
            <a:pPr algn="ctr">
              <a:buNone/>
              <a:defRPr sz="840" b="0">
                <a:solidFill>
                  <a:srgbClr val="10242E"/>
                </a:solidFill>
                <a:latin typeface="Aptos"/>
                <a:ea typeface="Aptos"/>
                <a:cs typeface="Aptos"/>
              </a:defRPr>
            </a:pPr>
            <a:r>
              <a:rPr sz="840" b="0">
                <a:solidFill>
                  <a:srgbClr val="10242E"/>
                </a:solidFill>
                <a:latin typeface="Aptos"/>
                <a:ea typeface="Aptos"/>
                <a:cs typeface="Aptos"/>
              </a:rPr>
              <a:t>kivonat • linkelés • minőség</a:t>
            </a:r>
          </a:p>
        </p:txBody>
      </p:sp>
      <p:sp>
        <p:nvSpPr>
          <p:cNvPr id="125" name="merged-op-4">
            <a:extLst>
              <a:ext uri="{FF2B5EF4-FFF2-40B4-BE49-F238E27FC236}">
                <a16:creationId xmlns:a16="http://schemas.microsoft.com/office/drawing/2014/main" id="{74BB5334-0711-48BA-A699-8DE0BEBE0739}"/>
              </a:ext>
            </a:extLst>
          </p:cNvPr>
          <p:cNvSpPr>
            <a:spLocks noGrp="1"/>
          </p:cNvSpPr>
          <p:nvPr/>
        </p:nvSpPr>
        <p:spPr>
          <a:xfrm>
            <a:off x="9982200" y="5257800"/>
            <a:ext cx="2076450" cy="1028700"/>
          </a:xfrm>
          <a:prstGeom prst="roundRect">
            <a:avLst>
              <a:gd name="adj" fmla="val 7407"/>
            </a:avLst>
          </a:prstGeom>
          <a:noFill/>
          <a:ln w="9525">
            <a:solidFill>
              <a:srgbClr val="008E95"/>
            </a:solidFill>
            <a:prstDash val="solid"/>
          </a:ln>
        </p:spPr>
      </p:sp>
      <p:sp>
        <p:nvSpPr>
          <p:cNvPr id="126" name="merged-op-num-bg-4">
            <a:extLst>
              <a:ext uri="{FF2B5EF4-FFF2-40B4-BE49-F238E27FC236}">
                <a16:creationId xmlns:a16="http://schemas.microsoft.com/office/drawing/2014/main" id="{2DE8724A-E057-4DD5-9EA0-98A3D37A2957}"/>
              </a:ext>
            </a:extLst>
          </p:cNvPr>
          <p:cNvSpPr>
            <a:spLocks noGrp="1"/>
          </p:cNvSpPr>
          <p:nvPr/>
        </p:nvSpPr>
        <p:spPr>
          <a:xfrm>
            <a:off x="10077450" y="5334000"/>
            <a:ext cx="381000" cy="228600"/>
          </a:xfrm>
          <a:prstGeom prst="roundRect">
            <a:avLst>
              <a:gd name="adj" fmla="val 33333"/>
            </a:avLst>
          </a:prstGeom>
          <a:solidFill>
            <a:srgbClr val="008E95"/>
          </a:solidFill>
          <a:ln w="0">
            <a:noFill/>
            <a:prstDash val="solid"/>
          </a:ln>
        </p:spPr>
      </p:sp>
      <p:sp>
        <p:nvSpPr>
          <p:cNvPr id="127" name="merged-op-num-4">
            <a:extLst>
              <a:ext uri="{FF2B5EF4-FFF2-40B4-BE49-F238E27FC236}">
                <a16:creationId xmlns:a16="http://schemas.microsoft.com/office/drawing/2014/main" id="{B9C08140-963B-4603-AD5B-435566C36B11}"/>
              </a:ext>
            </a:extLst>
          </p:cNvPr>
          <p:cNvSpPr>
            <a:spLocks noGrp="1"/>
          </p:cNvSpPr>
          <p:nvPr/>
        </p:nvSpPr>
        <p:spPr>
          <a:xfrm>
            <a:off x="10077450" y="5334000"/>
            <a:ext cx="381000" cy="228600"/>
          </a:xfrm>
          <a:prstGeom prst="rect">
            <a:avLst/>
          </a:prstGeom>
          <a:noFill/>
          <a:ln w="0">
            <a:noFill/>
            <a:prstDash val="solid"/>
          </a:ln>
        </p:spPr>
        <p:txBody>
          <a:bodyPr wrap="square" lIns="0" tIns="0" rIns="0" bIns="0" anchor="ctr">
            <a:normAutofit/>
          </a:bodyPr>
          <a:lstStyle/>
          <a:p>
            <a:pPr algn="ctr">
              <a:buNone/>
              <a:defRPr sz="810" b="1">
                <a:solidFill>
                  <a:srgbClr val="FFFFFF"/>
                </a:solidFill>
                <a:latin typeface="Aptos"/>
                <a:ea typeface="Aptos"/>
                <a:cs typeface="Aptos"/>
              </a:defRPr>
            </a:pPr>
            <a:r>
              <a:rPr sz="810" b="1">
                <a:solidFill>
                  <a:srgbClr val="FFFFFF"/>
                </a:solidFill>
                <a:latin typeface="Aptos"/>
                <a:ea typeface="Aptos"/>
                <a:cs typeface="Aptos"/>
              </a:rPr>
              <a:t>05</a:t>
            </a:r>
          </a:p>
        </p:txBody>
      </p:sp>
      <p:sp>
        <p:nvSpPr>
          <p:cNvPr id="128" name="merged-op-head-4">
            <a:extLst>
              <a:ext uri="{FF2B5EF4-FFF2-40B4-BE49-F238E27FC236}">
                <a16:creationId xmlns:a16="http://schemas.microsoft.com/office/drawing/2014/main" id="{520EA30E-32B3-4E93-8F14-2E00FD2F776E}"/>
              </a:ext>
            </a:extLst>
          </p:cNvPr>
          <p:cNvSpPr>
            <a:spLocks noGrp="1"/>
          </p:cNvSpPr>
          <p:nvPr/>
        </p:nvSpPr>
        <p:spPr>
          <a:xfrm>
            <a:off x="10525125" y="5314950"/>
            <a:ext cx="1400175" cy="257175"/>
          </a:xfrm>
          <a:prstGeom prst="rect">
            <a:avLst/>
          </a:prstGeom>
          <a:noFill/>
          <a:ln w="0">
            <a:noFill/>
            <a:prstDash val="solid"/>
          </a:ln>
        </p:spPr>
        <p:txBody>
          <a:bodyPr wrap="square" lIns="0" tIns="0" rIns="0" bIns="0" anchor="ctr">
            <a:normAutofit/>
          </a:bodyPr>
          <a:lstStyle/>
          <a:p>
            <a:pPr algn="l">
              <a:buNone/>
              <a:defRPr sz="953" b="1">
                <a:solidFill>
                  <a:srgbClr val="008E95"/>
                </a:solidFill>
                <a:latin typeface="Aptos"/>
                <a:ea typeface="Aptos"/>
                <a:cs typeface="Aptos"/>
              </a:defRPr>
            </a:pPr>
            <a:r>
              <a:rPr sz="953" b="1">
                <a:solidFill>
                  <a:srgbClr val="008E95"/>
                </a:solidFill>
                <a:latin typeface="Aptos"/>
                <a:ea typeface="Aptos"/>
                <a:cs typeface="Aptos"/>
              </a:rPr>
              <a:t>FELDOLGOZÁS</a:t>
            </a:r>
          </a:p>
        </p:txBody>
      </p:sp>
      <p:sp>
        <p:nvSpPr>
          <p:cNvPr id="129" name="merged-op-body-4">
            <a:extLst>
              <a:ext uri="{FF2B5EF4-FFF2-40B4-BE49-F238E27FC236}">
                <a16:creationId xmlns:a16="http://schemas.microsoft.com/office/drawing/2014/main" id="{57093C44-90D8-4CB9-9FBE-6FDB30FE99FC}"/>
              </a:ext>
            </a:extLst>
          </p:cNvPr>
          <p:cNvSpPr>
            <a:spLocks noGrp="1"/>
          </p:cNvSpPr>
          <p:nvPr/>
        </p:nvSpPr>
        <p:spPr>
          <a:xfrm>
            <a:off x="10096500" y="5619750"/>
            <a:ext cx="1847850" cy="552450"/>
          </a:xfrm>
          <a:prstGeom prst="rect">
            <a:avLst/>
          </a:prstGeom>
          <a:noFill/>
          <a:ln w="0">
            <a:noFill/>
            <a:prstDash val="solid"/>
          </a:ln>
        </p:spPr>
        <p:txBody>
          <a:bodyPr wrap="square" lIns="0" tIns="0" rIns="0" bIns="0" anchor="ctr">
            <a:normAutofit/>
          </a:bodyPr>
          <a:lstStyle/>
          <a:p>
            <a:pPr algn="ctr">
              <a:buNone/>
              <a:defRPr sz="840" b="0">
                <a:solidFill>
                  <a:srgbClr val="10242E"/>
                </a:solidFill>
                <a:latin typeface="Aptos"/>
                <a:ea typeface="Aptos"/>
                <a:cs typeface="Aptos"/>
              </a:defRPr>
            </a:pPr>
            <a:r>
              <a:rPr sz="840" b="0">
                <a:solidFill>
                  <a:srgbClr val="10242E"/>
                </a:solidFill>
                <a:latin typeface="Aptos"/>
                <a:ea typeface="Aptos"/>
                <a:cs typeface="Aptos"/>
              </a:rPr>
              <a:t>SPE</a:t>
            </a:r>
          </a:p>
          <a:p>
            <a:pPr algn="ctr">
              <a:buNone/>
              <a:defRPr sz="840" b="0">
                <a:solidFill>
                  <a:srgbClr val="10242E"/>
                </a:solidFill>
                <a:latin typeface="Aptos"/>
                <a:ea typeface="Aptos"/>
                <a:cs typeface="Aptos"/>
              </a:defRPr>
            </a:pPr>
            <a:r>
              <a:rPr sz="840" b="0">
                <a:solidFill>
                  <a:srgbClr val="10242E"/>
                </a:solidFill>
                <a:latin typeface="Aptos"/>
                <a:ea typeface="Aptos"/>
                <a:cs typeface="Aptos"/>
              </a:rPr>
              <a:t>korlátozás • naplózás</a:t>
            </a:r>
          </a:p>
        </p:txBody>
      </p:sp>
      <p:sp>
        <p:nvSpPr>
          <p:cNvPr id="130" name="merged-op-5">
            <a:extLst>
              <a:ext uri="{FF2B5EF4-FFF2-40B4-BE49-F238E27FC236}">
                <a16:creationId xmlns:a16="http://schemas.microsoft.com/office/drawing/2014/main" id="{A3EC42B0-7360-4690-AC23-4C6745233862}"/>
              </a:ext>
            </a:extLst>
          </p:cNvPr>
          <p:cNvSpPr>
            <a:spLocks noGrp="1"/>
          </p:cNvSpPr>
          <p:nvPr/>
        </p:nvSpPr>
        <p:spPr>
          <a:xfrm>
            <a:off x="12325350" y="5257800"/>
            <a:ext cx="2076450" cy="1028700"/>
          </a:xfrm>
          <a:prstGeom prst="roundRect">
            <a:avLst>
              <a:gd name="adj" fmla="val 7407"/>
            </a:avLst>
          </a:prstGeom>
          <a:noFill/>
          <a:ln w="9525">
            <a:solidFill>
              <a:srgbClr val="2E6F95"/>
            </a:solidFill>
            <a:prstDash val="solid"/>
          </a:ln>
        </p:spPr>
      </p:sp>
      <p:sp>
        <p:nvSpPr>
          <p:cNvPr id="131" name="merged-op-num-bg-5">
            <a:extLst>
              <a:ext uri="{FF2B5EF4-FFF2-40B4-BE49-F238E27FC236}">
                <a16:creationId xmlns:a16="http://schemas.microsoft.com/office/drawing/2014/main" id="{CEA72C81-AE1C-4230-BCEF-300E0D4890A4}"/>
              </a:ext>
            </a:extLst>
          </p:cNvPr>
          <p:cNvSpPr>
            <a:spLocks noGrp="1"/>
          </p:cNvSpPr>
          <p:nvPr/>
        </p:nvSpPr>
        <p:spPr>
          <a:xfrm>
            <a:off x="12420600" y="5334000"/>
            <a:ext cx="381000" cy="228600"/>
          </a:xfrm>
          <a:prstGeom prst="roundRect">
            <a:avLst>
              <a:gd name="adj" fmla="val 33333"/>
            </a:avLst>
          </a:prstGeom>
          <a:solidFill>
            <a:srgbClr val="2E6F95"/>
          </a:solidFill>
          <a:ln w="0">
            <a:noFill/>
            <a:prstDash val="solid"/>
          </a:ln>
        </p:spPr>
      </p:sp>
      <p:sp>
        <p:nvSpPr>
          <p:cNvPr id="132" name="merged-op-num-5">
            <a:extLst>
              <a:ext uri="{FF2B5EF4-FFF2-40B4-BE49-F238E27FC236}">
                <a16:creationId xmlns:a16="http://schemas.microsoft.com/office/drawing/2014/main" id="{0D5C3FB2-8419-41A5-B622-B3C7A6C9078B}"/>
              </a:ext>
            </a:extLst>
          </p:cNvPr>
          <p:cNvSpPr>
            <a:spLocks noGrp="1"/>
          </p:cNvSpPr>
          <p:nvPr/>
        </p:nvSpPr>
        <p:spPr>
          <a:xfrm>
            <a:off x="12420600" y="5334000"/>
            <a:ext cx="381000" cy="228600"/>
          </a:xfrm>
          <a:prstGeom prst="rect">
            <a:avLst/>
          </a:prstGeom>
          <a:noFill/>
          <a:ln w="0">
            <a:noFill/>
            <a:prstDash val="solid"/>
          </a:ln>
        </p:spPr>
        <p:txBody>
          <a:bodyPr wrap="square" lIns="0" tIns="0" rIns="0" bIns="0" anchor="ctr">
            <a:normAutofit/>
          </a:bodyPr>
          <a:lstStyle/>
          <a:p>
            <a:pPr algn="ctr">
              <a:buNone/>
              <a:defRPr sz="810" b="1">
                <a:solidFill>
                  <a:srgbClr val="FFFFFF"/>
                </a:solidFill>
                <a:latin typeface="Aptos"/>
                <a:ea typeface="Aptos"/>
                <a:cs typeface="Aptos"/>
              </a:defRPr>
            </a:pPr>
            <a:r>
              <a:rPr sz="810" b="1">
                <a:solidFill>
                  <a:srgbClr val="FFFFFF"/>
                </a:solidFill>
                <a:latin typeface="Aptos"/>
                <a:ea typeface="Aptos"/>
                <a:cs typeface="Aptos"/>
              </a:rPr>
              <a:t>06</a:t>
            </a:r>
          </a:p>
        </p:txBody>
      </p:sp>
      <p:sp>
        <p:nvSpPr>
          <p:cNvPr id="133" name="merged-op-head-5">
            <a:extLst>
              <a:ext uri="{FF2B5EF4-FFF2-40B4-BE49-F238E27FC236}">
                <a16:creationId xmlns:a16="http://schemas.microsoft.com/office/drawing/2014/main" id="{5064A4CC-3A89-4E81-950E-68CFD251354B}"/>
              </a:ext>
            </a:extLst>
          </p:cNvPr>
          <p:cNvSpPr>
            <a:spLocks noGrp="1"/>
          </p:cNvSpPr>
          <p:nvPr/>
        </p:nvSpPr>
        <p:spPr>
          <a:xfrm>
            <a:off x="12868275" y="5314950"/>
            <a:ext cx="1400175" cy="257175"/>
          </a:xfrm>
          <a:prstGeom prst="rect">
            <a:avLst/>
          </a:prstGeom>
          <a:noFill/>
          <a:ln w="0">
            <a:noFill/>
            <a:prstDash val="solid"/>
          </a:ln>
        </p:spPr>
        <p:txBody>
          <a:bodyPr wrap="square" lIns="0" tIns="0" rIns="0" bIns="0" anchor="ctr">
            <a:normAutofit/>
          </a:bodyPr>
          <a:lstStyle/>
          <a:p>
            <a:pPr algn="l">
              <a:buNone/>
              <a:defRPr sz="953" b="1">
                <a:solidFill>
                  <a:srgbClr val="2E6F95"/>
                </a:solidFill>
                <a:latin typeface="Aptos"/>
                <a:ea typeface="Aptos"/>
                <a:cs typeface="Aptos"/>
              </a:defRPr>
            </a:pPr>
            <a:r>
              <a:rPr sz="953" b="1">
                <a:solidFill>
                  <a:srgbClr val="2E6F95"/>
                </a:solidFill>
                <a:latin typeface="Aptos"/>
                <a:ea typeface="Aptos"/>
                <a:cs typeface="Aptos"/>
              </a:rPr>
              <a:t>KIMENET</a:t>
            </a:r>
          </a:p>
        </p:txBody>
      </p:sp>
      <p:sp>
        <p:nvSpPr>
          <p:cNvPr id="134" name="merged-op-body-5">
            <a:extLst>
              <a:ext uri="{FF2B5EF4-FFF2-40B4-BE49-F238E27FC236}">
                <a16:creationId xmlns:a16="http://schemas.microsoft.com/office/drawing/2014/main" id="{19D223F2-8CCF-40CE-B6BB-F33753F095BF}"/>
              </a:ext>
            </a:extLst>
          </p:cNvPr>
          <p:cNvSpPr>
            <a:spLocks noGrp="1"/>
          </p:cNvSpPr>
          <p:nvPr/>
        </p:nvSpPr>
        <p:spPr>
          <a:xfrm>
            <a:off x="12439650" y="5619750"/>
            <a:ext cx="1847850" cy="552450"/>
          </a:xfrm>
          <a:prstGeom prst="rect">
            <a:avLst/>
          </a:prstGeom>
          <a:noFill/>
          <a:ln w="0">
            <a:noFill/>
            <a:prstDash val="solid"/>
          </a:ln>
        </p:spPr>
        <p:txBody>
          <a:bodyPr wrap="square" lIns="0" tIns="0" rIns="0" bIns="0" anchor="ctr">
            <a:normAutofit/>
          </a:bodyPr>
          <a:lstStyle/>
          <a:p>
            <a:pPr algn="ctr">
              <a:buNone/>
              <a:defRPr sz="840" b="0">
                <a:solidFill>
                  <a:srgbClr val="10242E"/>
                </a:solidFill>
                <a:latin typeface="Aptos"/>
                <a:ea typeface="Aptos"/>
                <a:cs typeface="Aptos"/>
              </a:defRPr>
            </a:pPr>
            <a:r>
              <a:rPr sz="840" b="0">
                <a:solidFill>
                  <a:srgbClr val="10242E"/>
                </a:solidFill>
                <a:latin typeface="Aptos"/>
                <a:ea typeface="Aptos"/>
                <a:cs typeface="Aptos"/>
              </a:rPr>
              <a:t>output control</a:t>
            </a:r>
          </a:p>
          <a:p>
            <a:pPr algn="ctr">
              <a:buNone/>
              <a:defRPr sz="840" b="0">
                <a:solidFill>
                  <a:srgbClr val="10242E"/>
                </a:solidFill>
                <a:latin typeface="Aptos"/>
                <a:ea typeface="Aptos"/>
                <a:cs typeface="Aptos"/>
              </a:defRPr>
            </a:pPr>
            <a:r>
              <a:rPr sz="840" b="0">
                <a:solidFill>
                  <a:srgbClr val="10242E"/>
                </a:solidFill>
                <a:latin typeface="Aptos"/>
                <a:ea typeface="Aptos"/>
                <a:cs typeface="Aptos"/>
              </a:rPr>
              <a:t>eredmény • transzparencia</a:t>
            </a:r>
          </a:p>
        </p:txBody>
      </p:sp>
      <p:sp>
        <p:nvSpPr>
          <p:cNvPr id="135" name="merged-catalog">
            <a:extLst>
              <a:ext uri="{FF2B5EF4-FFF2-40B4-BE49-F238E27FC236}">
                <a16:creationId xmlns:a16="http://schemas.microsoft.com/office/drawing/2014/main" id="{03D23D29-7B62-427F-BFB3-052438786AC7}"/>
              </a:ext>
            </a:extLst>
          </p:cNvPr>
          <p:cNvSpPr>
            <a:spLocks noGrp="1"/>
          </p:cNvSpPr>
          <p:nvPr/>
        </p:nvSpPr>
        <p:spPr>
          <a:xfrm>
            <a:off x="609600" y="6400800"/>
            <a:ext cx="6762750" cy="876300"/>
          </a:xfrm>
          <a:prstGeom prst="roundRect">
            <a:avLst>
              <a:gd name="adj" fmla="val 8696"/>
            </a:avLst>
          </a:prstGeom>
          <a:noFill/>
          <a:ln w="9525">
            <a:solidFill>
              <a:srgbClr val="2E6F95"/>
            </a:solidFill>
            <a:prstDash val="solid"/>
          </a:ln>
        </p:spPr>
      </p:sp>
      <p:sp>
        <p:nvSpPr>
          <p:cNvPr id="136" name="merged-catalog-head">
            <a:extLst>
              <a:ext uri="{FF2B5EF4-FFF2-40B4-BE49-F238E27FC236}">
                <a16:creationId xmlns:a16="http://schemas.microsoft.com/office/drawing/2014/main" id="{7C67B63B-6380-455F-B3C0-9922981E35D2}"/>
              </a:ext>
            </a:extLst>
          </p:cNvPr>
          <p:cNvSpPr>
            <a:spLocks noGrp="1"/>
          </p:cNvSpPr>
          <p:nvPr/>
        </p:nvSpPr>
        <p:spPr>
          <a:xfrm>
            <a:off x="838200" y="6477000"/>
            <a:ext cx="2476500" cy="238125"/>
          </a:xfrm>
          <a:prstGeom prst="rect">
            <a:avLst/>
          </a:prstGeom>
          <a:noFill/>
          <a:ln w="0">
            <a:noFill/>
            <a:prstDash val="solid"/>
          </a:ln>
        </p:spPr>
        <p:txBody>
          <a:bodyPr wrap="square" lIns="0" tIns="0" rIns="0" bIns="0" anchor="ctr">
            <a:normAutofit/>
          </a:bodyPr>
          <a:lstStyle/>
          <a:p>
            <a:pPr algn="l">
              <a:buNone/>
              <a:defRPr sz="1163" b="1">
                <a:solidFill>
                  <a:srgbClr val="2E6F95"/>
                </a:solidFill>
                <a:latin typeface="Aptos"/>
                <a:ea typeface="Aptos"/>
                <a:cs typeface="Aptos"/>
              </a:defRPr>
            </a:pPr>
            <a:r>
              <a:rPr sz="1163" b="1">
                <a:solidFill>
                  <a:srgbClr val="2E6F95"/>
                </a:solidFill>
                <a:latin typeface="Aptos"/>
                <a:ea typeface="Aptos"/>
                <a:cs typeface="Aptos"/>
              </a:rPr>
              <a:t>METAADAT-KATALÓGUS</a:t>
            </a:r>
          </a:p>
        </p:txBody>
      </p:sp>
      <p:sp>
        <p:nvSpPr>
          <p:cNvPr id="137" name="merged-catalog-body">
            <a:extLst>
              <a:ext uri="{FF2B5EF4-FFF2-40B4-BE49-F238E27FC236}">
                <a16:creationId xmlns:a16="http://schemas.microsoft.com/office/drawing/2014/main" id="{A4305FA8-2B0E-4F0F-9622-1DA2E8D0356D}"/>
              </a:ext>
            </a:extLst>
          </p:cNvPr>
          <p:cNvSpPr>
            <a:spLocks noGrp="1"/>
          </p:cNvSpPr>
          <p:nvPr/>
        </p:nvSpPr>
        <p:spPr>
          <a:xfrm>
            <a:off x="838200" y="6734175"/>
            <a:ext cx="6191250" cy="409575"/>
          </a:xfrm>
          <a:prstGeom prst="rect">
            <a:avLst/>
          </a:prstGeom>
          <a:noFill/>
          <a:ln w="0">
            <a:noFill/>
            <a:prstDash val="solid"/>
          </a:ln>
        </p:spPr>
        <p:txBody>
          <a:bodyPr wrap="square" lIns="0" tIns="0" rIns="0" bIns="0" anchor="ctr">
            <a:normAutofit/>
          </a:bodyPr>
          <a:lstStyle/>
          <a:p>
            <a:pPr algn="l">
              <a:buNone/>
              <a:defRPr sz="930" b="0">
                <a:solidFill>
                  <a:srgbClr val="10242E"/>
                </a:solidFill>
                <a:latin typeface="Aptos"/>
                <a:ea typeface="Aptos"/>
                <a:cs typeface="Aptos"/>
              </a:defRPr>
            </a:pPr>
            <a:r>
              <a:rPr sz="930" b="0">
                <a:solidFill>
                  <a:srgbClr val="10242E"/>
                </a:solidFill>
                <a:latin typeface="Aptos"/>
                <a:ea typeface="Aptos"/>
                <a:cs typeface="Aptos"/>
              </a:rPr>
              <a:t>Mi létezik?  adatkészlet • adatbirtokos • lefedettség • frissítés • minőség</a:t>
            </a:r>
          </a:p>
        </p:txBody>
      </p:sp>
      <p:sp>
        <p:nvSpPr>
          <p:cNvPr id="138" name="merged-daams">
            <a:extLst>
              <a:ext uri="{FF2B5EF4-FFF2-40B4-BE49-F238E27FC236}">
                <a16:creationId xmlns:a16="http://schemas.microsoft.com/office/drawing/2014/main" id="{6BD0BAF3-1E25-4461-A94E-D64EC147533D}"/>
              </a:ext>
            </a:extLst>
          </p:cNvPr>
          <p:cNvSpPr>
            <a:spLocks noGrp="1"/>
          </p:cNvSpPr>
          <p:nvPr/>
        </p:nvSpPr>
        <p:spPr>
          <a:xfrm>
            <a:off x="7867650" y="6400800"/>
            <a:ext cx="6762750" cy="876300"/>
          </a:xfrm>
          <a:prstGeom prst="roundRect">
            <a:avLst>
              <a:gd name="adj" fmla="val 8696"/>
            </a:avLst>
          </a:prstGeom>
          <a:noFill/>
          <a:ln w="9525">
            <a:solidFill>
              <a:srgbClr val="008E95"/>
            </a:solidFill>
            <a:prstDash val="solid"/>
          </a:ln>
        </p:spPr>
      </p:sp>
      <p:sp>
        <p:nvSpPr>
          <p:cNvPr id="139" name="merged-daams-head">
            <a:extLst>
              <a:ext uri="{FF2B5EF4-FFF2-40B4-BE49-F238E27FC236}">
                <a16:creationId xmlns:a16="http://schemas.microsoft.com/office/drawing/2014/main" id="{0150CB41-920A-4B9D-B1B6-BF3DD2CC1D01}"/>
              </a:ext>
            </a:extLst>
          </p:cNvPr>
          <p:cNvSpPr>
            <a:spLocks noGrp="1"/>
          </p:cNvSpPr>
          <p:nvPr/>
        </p:nvSpPr>
        <p:spPr>
          <a:xfrm>
            <a:off x="8096250" y="6477000"/>
            <a:ext cx="3962400" cy="314325"/>
          </a:xfrm>
          <a:prstGeom prst="rect">
            <a:avLst/>
          </a:prstGeom>
          <a:noFill/>
          <a:ln w="0">
            <a:noFill/>
            <a:prstDash val="solid"/>
          </a:ln>
        </p:spPr>
        <p:txBody>
          <a:bodyPr wrap="square" lIns="0" tIns="0" rIns="0" bIns="0" anchor="ctr">
            <a:noAutofit/>
          </a:bodyPr>
          <a:lstStyle/>
          <a:p>
            <a:pPr algn="l">
              <a:buNone/>
              <a:defRPr sz="1163" b="1">
                <a:solidFill>
                  <a:srgbClr val="008E95"/>
                </a:solidFill>
                <a:latin typeface="Aptos"/>
                <a:ea typeface="Aptos"/>
                <a:cs typeface="Aptos"/>
              </a:defRPr>
            </a:pPr>
            <a:r>
              <a:rPr sz="1050" b="1">
                <a:solidFill>
                  <a:srgbClr val="008E95"/>
                </a:solidFill>
                <a:latin typeface="Aptos"/>
                <a:ea typeface="Aptos"/>
                <a:cs typeface="Aptos"/>
              </a:rPr>
              <a:t>DAAMS :  DATA ACCESS APPLICATION MANAGEMENT SYSTEM</a:t>
            </a:r>
          </a:p>
        </p:txBody>
      </p:sp>
      <p:sp>
        <p:nvSpPr>
          <p:cNvPr id="140" name="merged-daams-body">
            <a:extLst>
              <a:ext uri="{FF2B5EF4-FFF2-40B4-BE49-F238E27FC236}">
                <a16:creationId xmlns:a16="http://schemas.microsoft.com/office/drawing/2014/main" id="{BAD52F87-DF87-44BB-B9E2-43CB6DAF88FE}"/>
              </a:ext>
            </a:extLst>
          </p:cNvPr>
          <p:cNvSpPr>
            <a:spLocks noGrp="1"/>
          </p:cNvSpPr>
          <p:nvPr/>
        </p:nvSpPr>
        <p:spPr>
          <a:xfrm>
            <a:off x="8096250" y="6734175"/>
            <a:ext cx="6191250" cy="409575"/>
          </a:xfrm>
          <a:prstGeom prst="rect">
            <a:avLst/>
          </a:prstGeom>
          <a:noFill/>
          <a:ln w="0">
            <a:noFill/>
            <a:prstDash val="solid"/>
          </a:ln>
        </p:spPr>
        <p:txBody>
          <a:bodyPr wrap="square" lIns="0" tIns="0" rIns="0" bIns="0" anchor="ctr">
            <a:normAutofit/>
          </a:bodyPr>
          <a:lstStyle/>
          <a:p>
            <a:pPr algn="l">
              <a:buNone/>
              <a:defRPr sz="930" b="0">
                <a:solidFill>
                  <a:srgbClr val="10242E"/>
                </a:solidFill>
                <a:latin typeface="Aptos"/>
                <a:ea typeface="Aptos"/>
                <a:cs typeface="Aptos"/>
              </a:defRPr>
            </a:pPr>
            <a:r>
              <a:rPr sz="930" b="0">
                <a:solidFill>
                  <a:srgbClr val="10242E"/>
                </a:solidFill>
                <a:latin typeface="Aptos"/>
                <a:ea typeface="Aptos"/>
                <a:cs typeface="Aptos"/>
              </a:rPr>
              <a:t>Mi történik a kérelemmel?  befogadás • hiánypótlás • értékelés • döntés • permit • audit trail</a:t>
            </a:r>
          </a:p>
        </p:txBody>
      </p:sp>
      <p:sp>
        <p:nvSpPr>
          <p:cNvPr id="141" name="leadership-thesis-line">
            <a:extLst>
              <a:ext uri="{FF2B5EF4-FFF2-40B4-BE49-F238E27FC236}">
                <a16:creationId xmlns:a16="http://schemas.microsoft.com/office/drawing/2014/main" id="{44B63F50-D0F6-4C5D-809E-077627418BB3}"/>
              </a:ext>
            </a:extLst>
          </p:cNvPr>
          <p:cNvSpPr>
            <a:spLocks noGrp="1"/>
          </p:cNvSpPr>
          <p:nvPr/>
        </p:nvSpPr>
        <p:spPr>
          <a:xfrm>
            <a:off x="609600" y="7372350"/>
            <a:ext cx="14020800" cy="28575"/>
          </a:xfrm>
          <a:prstGeom prst="rect">
            <a:avLst/>
          </a:prstGeom>
          <a:solidFill>
            <a:srgbClr val="092D3E"/>
          </a:solidFill>
          <a:ln w="0">
            <a:noFill/>
            <a:prstDash val="solid"/>
          </a:ln>
        </p:spPr>
      </p:sp>
      <p:sp>
        <p:nvSpPr>
          <p:cNvPr id="142" name="article53-card">
            <a:extLst>
              <a:ext uri="{FF2B5EF4-FFF2-40B4-BE49-F238E27FC236}">
                <a16:creationId xmlns:a16="http://schemas.microsoft.com/office/drawing/2014/main" id="{8DDD0D70-9361-4B1F-8B68-ABB9E96FBE36}"/>
              </a:ext>
            </a:extLst>
          </p:cNvPr>
          <p:cNvSpPr>
            <a:spLocks noGrp="1"/>
          </p:cNvSpPr>
          <p:nvPr/>
        </p:nvSpPr>
        <p:spPr>
          <a:xfrm>
            <a:off x="7391400" y="1971675"/>
            <a:ext cx="2952750" cy="1866900"/>
          </a:xfrm>
          <a:prstGeom prst="roundRect">
            <a:avLst>
              <a:gd name="adj" fmla="val 7339"/>
            </a:avLst>
          </a:prstGeom>
          <a:noFill/>
          <a:ln w="9525">
            <a:solidFill>
              <a:srgbClr val="B9DCCB"/>
            </a:solidFill>
            <a:prstDash val="solid"/>
          </a:ln>
        </p:spPr>
      </p:sp>
      <p:sp>
        <p:nvSpPr>
          <p:cNvPr id="143" name="article53-head-bg">
            <a:extLst>
              <a:ext uri="{FF2B5EF4-FFF2-40B4-BE49-F238E27FC236}">
                <a16:creationId xmlns:a16="http://schemas.microsoft.com/office/drawing/2014/main" id="{D572B18F-E6ED-454A-9333-6A8BBF928AD5}"/>
              </a:ext>
            </a:extLst>
          </p:cNvPr>
          <p:cNvSpPr>
            <a:spLocks noGrp="1"/>
          </p:cNvSpPr>
          <p:nvPr/>
        </p:nvSpPr>
        <p:spPr>
          <a:xfrm>
            <a:off x="7391400" y="1971675"/>
            <a:ext cx="2952750" cy="361950"/>
          </a:xfrm>
          <a:prstGeom prst="roundRect">
            <a:avLst>
              <a:gd name="adj" fmla="val 25806"/>
            </a:avLst>
          </a:prstGeom>
          <a:solidFill>
            <a:srgbClr val="E2F2EB"/>
          </a:solidFill>
          <a:ln w="9525">
            <a:solidFill>
              <a:srgbClr val="E2F2EB"/>
            </a:solidFill>
            <a:prstDash val="solid"/>
          </a:ln>
        </p:spPr>
      </p:sp>
      <p:sp>
        <p:nvSpPr>
          <p:cNvPr id="144" name="article53-title">
            <a:extLst>
              <a:ext uri="{FF2B5EF4-FFF2-40B4-BE49-F238E27FC236}">
                <a16:creationId xmlns:a16="http://schemas.microsoft.com/office/drawing/2014/main" id="{F3D69FEC-4634-4882-84C0-7AF0C4141574}"/>
              </a:ext>
            </a:extLst>
          </p:cNvPr>
          <p:cNvSpPr>
            <a:spLocks noGrp="1"/>
          </p:cNvSpPr>
          <p:nvPr/>
        </p:nvSpPr>
        <p:spPr>
          <a:xfrm>
            <a:off x="7562850" y="2057400"/>
            <a:ext cx="2609850" cy="190500"/>
          </a:xfrm>
          <a:prstGeom prst="rect">
            <a:avLst/>
          </a:prstGeom>
          <a:noFill/>
          <a:ln w="0">
            <a:noFill/>
            <a:prstDash val="solid"/>
          </a:ln>
        </p:spPr>
        <p:txBody>
          <a:bodyPr wrap="square" lIns="0" tIns="0" rIns="0" bIns="0" anchor="ctr">
            <a:normAutofit/>
          </a:bodyPr>
          <a:lstStyle/>
          <a:p>
            <a:pPr algn="l">
              <a:buNone/>
              <a:defRPr sz="915" b="1">
                <a:solidFill>
                  <a:srgbClr val="2E8B68"/>
                </a:solidFill>
                <a:latin typeface="Aptos"/>
                <a:ea typeface="Aptos"/>
                <a:cs typeface="Aptos"/>
              </a:defRPr>
            </a:pPr>
            <a:r>
              <a:rPr sz="915" b="1">
                <a:solidFill>
                  <a:srgbClr val="2E8B68"/>
                </a:solidFill>
                <a:latin typeface="Aptos"/>
                <a:ea typeface="Aptos"/>
                <a:cs typeface="Aptos"/>
              </a:rPr>
              <a:t>53. CIKK  •  MEGENGEDETT</a:t>
            </a:r>
          </a:p>
        </p:txBody>
      </p:sp>
      <p:sp>
        <p:nvSpPr>
          <p:cNvPr id="145" name="article53-body">
            <a:extLst>
              <a:ext uri="{FF2B5EF4-FFF2-40B4-BE49-F238E27FC236}">
                <a16:creationId xmlns:a16="http://schemas.microsoft.com/office/drawing/2014/main" id="{8B34EF63-E329-4D73-A8DA-63FC27E430FC}"/>
              </a:ext>
            </a:extLst>
          </p:cNvPr>
          <p:cNvSpPr>
            <a:spLocks noGrp="1"/>
          </p:cNvSpPr>
          <p:nvPr/>
        </p:nvSpPr>
        <p:spPr>
          <a:xfrm>
            <a:off x="7562850" y="2409825"/>
            <a:ext cx="2609850" cy="1333500"/>
          </a:xfrm>
          <a:prstGeom prst="rect">
            <a:avLst/>
          </a:prstGeom>
          <a:noFill/>
          <a:ln w="0">
            <a:noFill/>
            <a:prstDash val="solid"/>
          </a:ln>
        </p:spPr>
        <p:txBody>
          <a:bodyPr wrap="square" lIns="0" tIns="0" rIns="0" bIns="0" anchor="t">
            <a:normAutofit/>
          </a:bodyPr>
          <a:lstStyle/>
          <a:p>
            <a:pPr algn="l">
              <a:buNone/>
              <a:defRPr sz="773" b="0">
                <a:solidFill>
                  <a:srgbClr val="10242E"/>
                </a:solidFill>
                <a:latin typeface="Aptos"/>
                <a:ea typeface="Aptos"/>
                <a:cs typeface="Aptos"/>
              </a:defRPr>
            </a:pPr>
            <a:r>
              <a:rPr sz="773" b="0">
                <a:solidFill>
                  <a:srgbClr val="10242E"/>
                </a:solidFill>
                <a:latin typeface="Aptos"/>
                <a:ea typeface="Aptos"/>
                <a:cs typeface="Aptos"/>
              </a:rPr>
              <a:t>• köz- és foglalkozás-egészségügy</a:t>
            </a:r>
          </a:p>
          <a:p>
            <a:pPr algn="l">
              <a:buNone/>
              <a:defRPr sz="773" b="0">
                <a:solidFill>
                  <a:srgbClr val="10242E"/>
                </a:solidFill>
                <a:latin typeface="Aptos"/>
                <a:ea typeface="Aptos"/>
                <a:cs typeface="Aptos"/>
              </a:defRPr>
            </a:pPr>
            <a:r>
              <a:rPr sz="773" b="0">
                <a:solidFill>
                  <a:srgbClr val="10242E"/>
                </a:solidFill>
                <a:latin typeface="Aptos"/>
                <a:ea typeface="Aptos"/>
                <a:cs typeface="Aptos"/>
              </a:rPr>
              <a:t>• szakpolitika és szabályozás</a:t>
            </a:r>
          </a:p>
          <a:p>
            <a:pPr algn="l">
              <a:buNone/>
              <a:defRPr sz="773" b="0">
                <a:solidFill>
                  <a:srgbClr val="10242E"/>
                </a:solidFill>
                <a:latin typeface="Aptos"/>
                <a:ea typeface="Aptos"/>
                <a:cs typeface="Aptos"/>
              </a:defRPr>
            </a:pPr>
            <a:r>
              <a:rPr sz="773" b="0">
                <a:solidFill>
                  <a:srgbClr val="10242E"/>
                </a:solidFill>
                <a:latin typeface="Aptos"/>
                <a:ea typeface="Aptos"/>
                <a:cs typeface="Aptos"/>
              </a:rPr>
              <a:t>• hivatalos statisztika</a:t>
            </a:r>
          </a:p>
          <a:p>
            <a:pPr algn="l">
              <a:buNone/>
              <a:defRPr sz="773" b="0">
                <a:solidFill>
                  <a:srgbClr val="10242E"/>
                </a:solidFill>
                <a:latin typeface="Aptos"/>
                <a:ea typeface="Aptos"/>
                <a:cs typeface="Aptos"/>
              </a:defRPr>
            </a:pPr>
            <a:r>
              <a:rPr sz="773" b="0">
                <a:solidFill>
                  <a:srgbClr val="10242E"/>
                </a:solidFill>
                <a:latin typeface="Aptos"/>
                <a:ea typeface="Aptos"/>
                <a:cs typeface="Aptos"/>
              </a:rPr>
              <a:t>• oktatás</a:t>
            </a:r>
          </a:p>
          <a:p>
            <a:pPr algn="l">
              <a:buNone/>
              <a:defRPr sz="773" b="0">
                <a:solidFill>
                  <a:srgbClr val="10242E"/>
                </a:solidFill>
                <a:latin typeface="Aptos"/>
                <a:ea typeface="Aptos"/>
                <a:cs typeface="Aptos"/>
              </a:defRPr>
            </a:pPr>
            <a:r>
              <a:rPr sz="773" b="0">
                <a:solidFill>
                  <a:srgbClr val="10242E"/>
                </a:solidFill>
                <a:latin typeface="Aptos"/>
                <a:ea typeface="Aptos"/>
                <a:cs typeface="Aptos"/>
              </a:rPr>
              <a:t>• kutatás és innováció</a:t>
            </a:r>
          </a:p>
          <a:p>
            <a:pPr algn="l">
              <a:buNone/>
              <a:defRPr sz="773" b="0">
                <a:solidFill>
                  <a:srgbClr val="10242E"/>
                </a:solidFill>
                <a:latin typeface="Aptos"/>
                <a:ea typeface="Aptos"/>
                <a:cs typeface="Aptos"/>
              </a:defRPr>
            </a:pPr>
            <a:r>
              <a:rPr sz="773" b="0">
                <a:solidFill>
                  <a:srgbClr val="10242E"/>
                </a:solidFill>
                <a:latin typeface="Aptos"/>
                <a:ea typeface="Aptos"/>
                <a:cs typeface="Aptos"/>
              </a:rPr>
              <a:t>• algoritmusok fejlesztése / tesztje</a:t>
            </a:r>
          </a:p>
          <a:p>
            <a:pPr algn="l">
              <a:buNone/>
              <a:defRPr sz="773" b="0">
                <a:solidFill>
                  <a:srgbClr val="10242E"/>
                </a:solidFill>
                <a:latin typeface="Aptos"/>
                <a:ea typeface="Aptos"/>
                <a:cs typeface="Aptos"/>
              </a:defRPr>
            </a:pPr>
            <a:r>
              <a:rPr sz="773" b="0">
                <a:solidFill>
                  <a:srgbClr val="10242E"/>
                </a:solidFill>
                <a:latin typeface="Aptos"/>
                <a:ea typeface="Aptos"/>
                <a:cs typeface="Aptos"/>
              </a:rPr>
              <a:t>• ellátás és kezelés javítása</a:t>
            </a:r>
          </a:p>
        </p:txBody>
      </p:sp>
      <p:sp>
        <p:nvSpPr>
          <p:cNvPr id="146" name="article54-card">
            <a:extLst>
              <a:ext uri="{FF2B5EF4-FFF2-40B4-BE49-F238E27FC236}">
                <a16:creationId xmlns:a16="http://schemas.microsoft.com/office/drawing/2014/main" id="{A87CC9EA-8201-40C7-8106-34AE2B7E6EFD}"/>
              </a:ext>
            </a:extLst>
          </p:cNvPr>
          <p:cNvSpPr>
            <a:spLocks noGrp="1"/>
          </p:cNvSpPr>
          <p:nvPr/>
        </p:nvSpPr>
        <p:spPr>
          <a:xfrm>
            <a:off x="7391400" y="3933825"/>
            <a:ext cx="2952750" cy="1228725"/>
          </a:xfrm>
          <a:prstGeom prst="roundRect">
            <a:avLst>
              <a:gd name="adj" fmla="val 7339"/>
            </a:avLst>
          </a:prstGeom>
          <a:noFill/>
          <a:ln w="9525">
            <a:solidFill>
              <a:srgbClr val="F0C3C3"/>
            </a:solidFill>
            <a:prstDash val="solid"/>
          </a:ln>
        </p:spPr>
      </p:sp>
      <p:sp>
        <p:nvSpPr>
          <p:cNvPr id="147" name="article54-head-bg">
            <a:extLst>
              <a:ext uri="{FF2B5EF4-FFF2-40B4-BE49-F238E27FC236}">
                <a16:creationId xmlns:a16="http://schemas.microsoft.com/office/drawing/2014/main" id="{0A8BC4BC-A488-47DF-85B7-6429E1885F1C}"/>
              </a:ext>
            </a:extLst>
          </p:cNvPr>
          <p:cNvSpPr>
            <a:spLocks noGrp="1"/>
          </p:cNvSpPr>
          <p:nvPr/>
        </p:nvSpPr>
        <p:spPr>
          <a:xfrm>
            <a:off x="7391400" y="3933825"/>
            <a:ext cx="2952750" cy="361950"/>
          </a:xfrm>
          <a:prstGeom prst="roundRect">
            <a:avLst>
              <a:gd name="adj" fmla="val 25806"/>
            </a:avLst>
          </a:prstGeom>
          <a:solidFill>
            <a:srgbClr val="FBE5E5"/>
          </a:solidFill>
          <a:ln w="9525">
            <a:solidFill>
              <a:srgbClr val="FBE5E5"/>
            </a:solidFill>
            <a:prstDash val="solid"/>
          </a:ln>
        </p:spPr>
      </p:sp>
      <p:sp>
        <p:nvSpPr>
          <p:cNvPr id="148" name="article54-title">
            <a:extLst>
              <a:ext uri="{FF2B5EF4-FFF2-40B4-BE49-F238E27FC236}">
                <a16:creationId xmlns:a16="http://schemas.microsoft.com/office/drawing/2014/main" id="{569F1F13-9046-4A89-87B3-4CAD55848A02}"/>
              </a:ext>
            </a:extLst>
          </p:cNvPr>
          <p:cNvSpPr>
            <a:spLocks noGrp="1"/>
          </p:cNvSpPr>
          <p:nvPr/>
        </p:nvSpPr>
        <p:spPr>
          <a:xfrm>
            <a:off x="7562850" y="4019550"/>
            <a:ext cx="2609850" cy="190500"/>
          </a:xfrm>
          <a:prstGeom prst="rect">
            <a:avLst/>
          </a:prstGeom>
          <a:noFill/>
          <a:ln w="0">
            <a:noFill/>
            <a:prstDash val="solid"/>
          </a:ln>
        </p:spPr>
        <p:txBody>
          <a:bodyPr wrap="square" lIns="0" tIns="0" rIns="0" bIns="0" anchor="ctr">
            <a:normAutofit/>
          </a:bodyPr>
          <a:lstStyle/>
          <a:p>
            <a:pPr algn="l">
              <a:buNone/>
              <a:defRPr sz="915" b="1">
                <a:solidFill>
                  <a:srgbClr val="CC4B4B"/>
                </a:solidFill>
                <a:latin typeface="Aptos"/>
                <a:ea typeface="Aptos"/>
                <a:cs typeface="Aptos"/>
              </a:defRPr>
            </a:pPr>
            <a:r>
              <a:rPr sz="915" b="1">
                <a:solidFill>
                  <a:srgbClr val="CC4B4B"/>
                </a:solidFill>
                <a:latin typeface="Aptos"/>
                <a:ea typeface="Aptos"/>
                <a:cs typeface="Aptos"/>
              </a:rPr>
              <a:t>54. CIKK  •  TILTOTT</a:t>
            </a:r>
          </a:p>
        </p:txBody>
      </p:sp>
      <p:sp>
        <p:nvSpPr>
          <p:cNvPr id="149" name="article54-body">
            <a:extLst>
              <a:ext uri="{FF2B5EF4-FFF2-40B4-BE49-F238E27FC236}">
                <a16:creationId xmlns:a16="http://schemas.microsoft.com/office/drawing/2014/main" id="{0D81EC0D-F9D6-4D9C-9545-178B461C0C19}"/>
              </a:ext>
            </a:extLst>
          </p:cNvPr>
          <p:cNvSpPr>
            <a:spLocks noGrp="1"/>
          </p:cNvSpPr>
          <p:nvPr/>
        </p:nvSpPr>
        <p:spPr>
          <a:xfrm>
            <a:off x="7562850" y="4371975"/>
            <a:ext cx="2609850" cy="704850"/>
          </a:xfrm>
          <a:prstGeom prst="rect">
            <a:avLst/>
          </a:prstGeom>
          <a:noFill/>
          <a:ln w="0">
            <a:noFill/>
            <a:prstDash val="solid"/>
          </a:ln>
        </p:spPr>
        <p:txBody>
          <a:bodyPr wrap="square" lIns="0" tIns="0" rIns="0" bIns="0" anchor="t">
            <a:normAutofit/>
          </a:bodyPr>
          <a:lstStyle/>
          <a:p>
            <a:pPr algn="l">
              <a:buNone/>
              <a:defRPr sz="720" b="0">
                <a:solidFill>
                  <a:srgbClr val="10242E"/>
                </a:solidFill>
                <a:latin typeface="Aptos"/>
                <a:ea typeface="Aptos"/>
                <a:cs typeface="Aptos"/>
              </a:defRPr>
            </a:pPr>
            <a:r>
              <a:rPr sz="720" b="0">
                <a:solidFill>
                  <a:srgbClr val="10242E"/>
                </a:solidFill>
                <a:latin typeface="Aptos"/>
                <a:ea typeface="Aptos"/>
                <a:cs typeface="Aptos"/>
              </a:rPr>
              <a:t>• személyt vagy csoportot hátrányosan érintő döntés</a:t>
            </a:r>
          </a:p>
          <a:p>
            <a:pPr algn="l">
              <a:buNone/>
              <a:defRPr sz="720" b="0">
                <a:solidFill>
                  <a:srgbClr val="10242E"/>
                </a:solidFill>
                <a:latin typeface="Aptos"/>
                <a:ea typeface="Aptos"/>
                <a:cs typeface="Aptos"/>
              </a:defRPr>
            </a:pPr>
            <a:r>
              <a:rPr sz="720" b="0">
                <a:solidFill>
                  <a:srgbClr val="10242E"/>
                </a:solidFill>
                <a:latin typeface="Aptos"/>
                <a:ea typeface="Aptos"/>
                <a:cs typeface="Aptos"/>
              </a:rPr>
              <a:t>• diszkrimináció; biztosítási / hitelfeltételek</a:t>
            </a:r>
          </a:p>
          <a:p>
            <a:pPr algn="l">
              <a:buNone/>
              <a:defRPr sz="720" b="0">
                <a:solidFill>
                  <a:srgbClr val="10242E"/>
                </a:solidFill>
                <a:latin typeface="Aptos"/>
                <a:ea typeface="Aptos"/>
                <a:cs typeface="Aptos"/>
              </a:defRPr>
            </a:pPr>
            <a:r>
              <a:rPr sz="720" b="0">
                <a:solidFill>
                  <a:srgbClr val="10242E"/>
                </a:solidFill>
                <a:latin typeface="Aptos"/>
                <a:ea typeface="Aptos"/>
                <a:cs typeface="Aptos"/>
              </a:rPr>
              <a:t>• reklám és marketing</a:t>
            </a:r>
          </a:p>
          <a:p>
            <a:pPr algn="l">
              <a:buNone/>
              <a:defRPr sz="720" b="0">
                <a:solidFill>
                  <a:srgbClr val="10242E"/>
                </a:solidFill>
                <a:latin typeface="Aptos"/>
                <a:ea typeface="Aptos"/>
                <a:cs typeface="Aptos"/>
              </a:defRPr>
            </a:pPr>
            <a:r>
              <a:rPr sz="720" b="0">
                <a:solidFill>
                  <a:srgbClr val="10242E"/>
                </a:solidFill>
                <a:latin typeface="Aptos"/>
                <a:ea typeface="Aptos"/>
                <a:cs typeface="Aptos"/>
              </a:rPr>
              <a:t>• káros termék vagy szolgáltatás</a:t>
            </a:r>
          </a:p>
          <a:p>
            <a:pPr algn="l">
              <a:buNone/>
              <a:defRPr sz="720" b="0">
                <a:solidFill>
                  <a:srgbClr val="10242E"/>
                </a:solidFill>
                <a:latin typeface="Aptos"/>
                <a:ea typeface="Aptos"/>
                <a:cs typeface="Aptos"/>
              </a:defRPr>
            </a:pPr>
            <a:r>
              <a:rPr sz="720" b="0">
                <a:solidFill>
                  <a:srgbClr val="10242E"/>
                </a:solidFill>
                <a:latin typeface="Aptos"/>
                <a:ea typeface="Aptos"/>
                <a:cs typeface="Aptos"/>
              </a:rPr>
              <a:t>• nemzeti etikai normába ütköző használat</a:t>
            </a:r>
          </a:p>
        </p:txBody>
      </p:sp>
    </p:spTree>
    <p:extLst>
      <p:ext uri="{BB962C8B-B14F-4D97-AF65-F5344CB8AC3E}">
        <p14:creationId xmlns:p14="http://schemas.microsoft.com/office/powerpoint/2010/main" val="754454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subtitle">
            <a:extLst>
              <a:ext uri="{FF2B5EF4-FFF2-40B4-BE49-F238E27FC236}">
                <a16:creationId xmlns:a16="http://schemas.microsoft.com/office/drawing/2014/main" id="{F9A254E5-852C-469A-A2CE-F2042535678E}"/>
              </a:ext>
            </a:extLst>
          </p:cNvPr>
          <p:cNvSpPr>
            <a:spLocks noGrp="1"/>
          </p:cNvSpPr>
          <p:nvPr/>
        </p:nvSpPr>
        <p:spPr>
          <a:xfrm>
            <a:off x="619125" y="1500188"/>
            <a:ext cx="14020800" cy="419100"/>
          </a:xfrm>
          <a:prstGeom prst="rect">
            <a:avLst/>
          </a:prstGeom>
          <a:noFill/>
          <a:ln w="0">
            <a:noFill/>
          </a:ln>
        </p:spPr>
        <p:txBody>
          <a:bodyPr wrap="square" lIns="0" tIns="0" rIns="0" bIns="0" anchor="ctr">
            <a:normAutofit/>
          </a:bodyPr>
          <a:lstStyle/>
          <a:p>
            <a:pPr algn="l">
              <a:buNone/>
              <a:defRPr sz="1500" b="0">
                <a:solidFill>
                  <a:srgbClr val="536873"/>
                </a:solidFill>
                <a:latin typeface="Aptos"/>
                <a:ea typeface="Aptos"/>
                <a:cs typeface="Aptos"/>
              </a:defRPr>
            </a:pPr>
            <a:r>
              <a:rPr sz="1500" b="0">
                <a:solidFill>
                  <a:srgbClr val="536873"/>
                </a:solidFill>
                <a:latin typeface="Aptos"/>
                <a:ea typeface="Aptos"/>
                <a:cs typeface="Aptos"/>
              </a:rPr>
              <a:t>TEHDAS1 kijelölte a kereteket; TEHDAS2 közös útmutatókkal és műszaki specifikációkkal operacionalizálja a másodlagos felhasználást.</a:t>
            </a:r>
          </a:p>
        </p:txBody>
      </p:sp>
      <p:sp>
        <p:nvSpPr>
          <p:cNvPr id="33" name="template-footer-line">
            <a:extLst>
              <a:ext uri="{FF2B5EF4-FFF2-40B4-BE49-F238E27FC236}">
                <a16:creationId xmlns:a16="http://schemas.microsoft.com/office/drawing/2014/main" id="{3454A2DA-CE24-4BB7-A1CD-9988B566A551}"/>
              </a:ext>
            </a:extLst>
          </p:cNvPr>
          <p:cNvSpPr>
            <a:spLocks noGrp="1"/>
          </p:cNvSpPr>
          <p:nvPr/>
        </p:nvSpPr>
        <p:spPr>
          <a:xfrm>
            <a:off x="0" y="7810500"/>
            <a:ext cx="15240000" cy="47625"/>
          </a:xfrm>
          <a:prstGeom prst="rect">
            <a:avLst/>
          </a:prstGeom>
          <a:solidFill>
            <a:srgbClr val="26A9D5"/>
          </a:solidFill>
          <a:ln w="0">
            <a:noFill/>
            <a:prstDash val="solid"/>
          </a:ln>
        </p:spPr>
      </p:sp>
      <p:sp>
        <p:nvSpPr>
          <p:cNvPr id="34" name="okfo-mark">
            <a:extLst>
              <a:ext uri="{FF2B5EF4-FFF2-40B4-BE49-F238E27FC236}">
                <a16:creationId xmlns:a16="http://schemas.microsoft.com/office/drawing/2014/main" id="{645FCFA1-D990-4211-91E5-1C507134809C}"/>
              </a:ext>
            </a:extLst>
          </p:cNvPr>
          <p:cNvSpPr>
            <a:spLocks noGrp="1"/>
          </p:cNvSpPr>
          <p:nvPr/>
        </p:nvSpPr>
        <p:spPr>
          <a:xfrm>
            <a:off x="609600" y="7972425"/>
            <a:ext cx="723900" cy="285750"/>
          </a:xfrm>
          <a:prstGeom prst="rect">
            <a:avLst/>
          </a:prstGeom>
          <a:noFill/>
          <a:ln w="0">
            <a:noFill/>
          </a:ln>
        </p:spPr>
        <p:txBody>
          <a:bodyPr wrap="square" lIns="0" tIns="0" rIns="0" bIns="0" anchor="ctr">
            <a:noAutofit/>
          </a:bodyPr>
          <a:lstStyle/>
          <a:p>
            <a:pPr algn="l">
              <a:buNone/>
              <a:defRPr sz="1650" b="1">
                <a:solidFill>
                  <a:srgbClr val="2E6F95"/>
                </a:solidFill>
                <a:latin typeface="Aptos"/>
                <a:ea typeface="Aptos"/>
                <a:cs typeface="Aptos"/>
              </a:defRPr>
            </a:pPr>
            <a:r>
              <a:rPr sz="1650" b="1">
                <a:solidFill>
                  <a:srgbClr val="2E6F95"/>
                </a:solidFill>
                <a:latin typeface="Aptos"/>
                <a:ea typeface="Aptos"/>
                <a:cs typeface="Aptos"/>
              </a:rPr>
              <a:t>OKFŐ</a:t>
            </a:r>
          </a:p>
        </p:txBody>
      </p:sp>
      <p:sp>
        <p:nvSpPr>
          <p:cNvPr id="35" name="okfo-name">
            <a:extLst>
              <a:ext uri="{FF2B5EF4-FFF2-40B4-BE49-F238E27FC236}">
                <a16:creationId xmlns:a16="http://schemas.microsoft.com/office/drawing/2014/main" id="{584A7E3C-55B7-4A4A-8A4B-1BA903FCCA81}"/>
              </a:ext>
            </a:extLst>
          </p:cNvPr>
          <p:cNvSpPr>
            <a:spLocks noGrp="1"/>
          </p:cNvSpPr>
          <p:nvPr/>
        </p:nvSpPr>
        <p:spPr>
          <a:xfrm>
            <a:off x="1381125" y="7991475"/>
            <a:ext cx="2667000" cy="257175"/>
          </a:xfrm>
          <a:prstGeom prst="rect">
            <a:avLst/>
          </a:prstGeom>
          <a:noFill/>
          <a:ln w="0">
            <a:noFill/>
          </a:ln>
        </p:spPr>
        <p:txBody>
          <a:bodyPr wrap="square" lIns="0" tIns="0" rIns="0" bIns="0" anchor="ctr">
            <a:noAutofit/>
          </a:bodyPr>
          <a:lstStyle/>
          <a:p>
            <a:pPr algn="l">
              <a:buNone/>
              <a:defRPr sz="975" b="0">
                <a:solidFill>
                  <a:srgbClr val="10242E"/>
                </a:solidFill>
                <a:latin typeface="Aptos"/>
                <a:ea typeface="Aptos"/>
                <a:cs typeface="Aptos"/>
              </a:defRPr>
            </a:pPr>
            <a:r>
              <a:rPr sz="975" b="0">
                <a:solidFill>
                  <a:srgbClr val="10242E"/>
                </a:solidFill>
                <a:latin typeface="Aptos"/>
                <a:ea typeface="Aptos"/>
                <a:cs typeface="Aptos"/>
              </a:rPr>
              <a:t>ORSZÁGOS KÓRHÁZI FŐIGAZGATÓSÁG</a:t>
            </a:r>
          </a:p>
        </p:txBody>
      </p:sp>
      <p:sp>
        <p:nvSpPr>
          <p:cNvPr id="36" name="source">
            <a:extLst>
              <a:ext uri="{FF2B5EF4-FFF2-40B4-BE49-F238E27FC236}">
                <a16:creationId xmlns:a16="http://schemas.microsoft.com/office/drawing/2014/main" id="{F6FD409D-60C6-4667-A758-B770AF5F0ED1}"/>
              </a:ext>
            </a:extLst>
          </p:cNvPr>
          <p:cNvSpPr>
            <a:spLocks noGrp="1"/>
          </p:cNvSpPr>
          <p:nvPr/>
        </p:nvSpPr>
        <p:spPr>
          <a:xfrm>
            <a:off x="4095750" y="8020050"/>
            <a:ext cx="7524750" cy="247650"/>
          </a:xfrm>
          <a:prstGeom prst="rect">
            <a:avLst/>
          </a:prstGeom>
          <a:noFill/>
          <a:ln w="0">
            <a:noFill/>
          </a:ln>
        </p:spPr>
        <p:txBody>
          <a:bodyPr wrap="square" lIns="0" tIns="0" rIns="0" bIns="0" anchor="ctr">
            <a:normAutofit/>
          </a:bodyPr>
          <a:lstStyle/>
          <a:p>
            <a:pPr algn="l">
              <a:buNone/>
              <a:defRPr sz="840" b="0">
                <a:solidFill>
                  <a:srgbClr val="536873"/>
                </a:solidFill>
                <a:latin typeface="Aptos"/>
                <a:ea typeface="Aptos"/>
                <a:cs typeface="Aptos"/>
              </a:defRPr>
            </a:pPr>
            <a:r>
              <a:rPr sz="840" b="0">
                <a:solidFill>
                  <a:srgbClr val="536873"/>
                </a:solidFill>
                <a:latin typeface="Aptos"/>
                <a:ea typeface="Aptos"/>
                <a:cs typeface="Aptos"/>
              </a:rPr>
              <a:t>Forrás: TEHDAS1 és TEHDAS2 hivatalos projekt- és eredményoldalak (2021–2026).</a:t>
            </a:r>
          </a:p>
        </p:txBody>
      </p:sp>
      <p:sp>
        <p:nvSpPr>
          <p:cNvPr id="37" name="presenter">
            <a:extLst>
              <a:ext uri="{FF2B5EF4-FFF2-40B4-BE49-F238E27FC236}">
                <a16:creationId xmlns:a16="http://schemas.microsoft.com/office/drawing/2014/main" id="{0979673B-F31D-4F91-81C9-D668924FD3C4}"/>
              </a:ext>
            </a:extLst>
          </p:cNvPr>
          <p:cNvSpPr>
            <a:spLocks noGrp="1"/>
          </p:cNvSpPr>
          <p:nvPr/>
        </p:nvSpPr>
        <p:spPr>
          <a:xfrm>
            <a:off x="11811000" y="8020050"/>
            <a:ext cx="2819400" cy="247650"/>
          </a:xfrm>
          <a:prstGeom prst="rect">
            <a:avLst/>
          </a:prstGeom>
          <a:noFill/>
          <a:ln w="0">
            <a:noFill/>
          </a:ln>
        </p:spPr>
        <p:txBody>
          <a:bodyPr wrap="square" lIns="0" tIns="0" rIns="0" bIns="0" anchor="ctr">
            <a:noAutofit/>
          </a:bodyPr>
          <a:lstStyle/>
          <a:p>
            <a:pPr algn="r">
              <a:buNone/>
              <a:defRPr sz="975" b="1">
                <a:solidFill>
                  <a:srgbClr val="092D3E"/>
                </a:solidFill>
                <a:latin typeface="Aptos"/>
                <a:ea typeface="Aptos"/>
                <a:cs typeface="Aptos"/>
              </a:defRPr>
            </a:pPr>
            <a:r>
              <a:rPr sz="975" b="1">
                <a:solidFill>
                  <a:srgbClr val="092D3E"/>
                </a:solidFill>
                <a:latin typeface="Aptos"/>
                <a:ea typeface="Aptos"/>
                <a:cs typeface="Aptos"/>
              </a:rPr>
              <a:t>Dr. Misek János  •  2026. szeptember 16.</a:t>
            </a:r>
          </a:p>
        </p:txBody>
      </p:sp>
      <p:sp>
        <p:nvSpPr>
          <p:cNvPr id="39" name="title">
            <a:extLst>
              <a:ext uri="{FF2B5EF4-FFF2-40B4-BE49-F238E27FC236}">
                <a16:creationId xmlns:a16="http://schemas.microsoft.com/office/drawing/2014/main" id="{C9AE5A43-C327-4795-9E8C-868BB85D43BA}"/>
              </a:ext>
            </a:extLst>
          </p:cNvPr>
          <p:cNvSpPr>
            <a:spLocks noGrp="1"/>
          </p:cNvSpPr>
          <p:nvPr/>
        </p:nvSpPr>
        <p:spPr>
          <a:xfrm>
            <a:off x="3026283" y="530352"/>
            <a:ext cx="8948928" cy="971550"/>
          </a:xfrm>
          <a:prstGeom prst="rect">
            <a:avLst/>
          </a:prstGeom>
          <a:noFill/>
          <a:ln w="0">
            <a:noFill/>
          </a:ln>
        </p:spPr>
        <p:txBody>
          <a:bodyPr wrap="square" lIns="0" tIns="0" rIns="0" bIns="0" anchor="ctr">
            <a:noAutofit/>
          </a:bodyPr>
          <a:lstStyle/>
          <a:p>
            <a:pPr algn="l">
              <a:buNone/>
              <a:defRPr sz="3150" b="1">
                <a:solidFill>
                  <a:srgbClr val="092D3E"/>
                </a:solidFill>
                <a:latin typeface="Aptos"/>
                <a:ea typeface="Aptos"/>
                <a:cs typeface="Aptos"/>
              </a:defRPr>
            </a:pPr>
            <a:r>
              <a:rPr sz="3200" b="1">
                <a:solidFill>
                  <a:srgbClr val="092D3E"/>
                </a:solidFill>
                <a:latin typeface="Aptos"/>
                <a:ea typeface="Aptos"/>
                <a:cs typeface="Aptos"/>
              </a:rPr>
              <a:t>TEHDAS - Towards European Health Data Space:</a:t>
            </a:r>
          </a:p>
          <a:p>
            <a:pPr algn="ctr">
              <a:buNone/>
              <a:defRPr sz="3150" b="1">
                <a:solidFill>
                  <a:srgbClr val="092D3E"/>
                </a:solidFill>
                <a:latin typeface="Aptos"/>
                <a:ea typeface="Aptos"/>
                <a:cs typeface="Aptos"/>
              </a:defRPr>
            </a:pPr>
            <a:r>
              <a:rPr sz="3200" b="1">
                <a:solidFill>
                  <a:srgbClr val="092D3E"/>
                </a:solidFill>
                <a:latin typeface="Aptos"/>
                <a:ea typeface="Aptos"/>
                <a:cs typeface="Aptos"/>
              </a:rPr>
              <a:t>az elvektől a végrehajtható EHDS-folyamatig</a:t>
            </a:r>
          </a:p>
        </p:txBody>
      </p:sp>
      <p:sp>
        <p:nvSpPr>
          <p:cNvPr id="40" name="eyebrow-fixed-04">
            <a:extLst>
              <a:ext uri="{FF2B5EF4-FFF2-40B4-BE49-F238E27FC236}">
                <a16:creationId xmlns:a16="http://schemas.microsoft.com/office/drawing/2014/main" id="{38FF0005-A6F0-4585-9024-0389CC203270}"/>
              </a:ext>
            </a:extLst>
          </p:cNvPr>
          <p:cNvSpPr>
            <a:spLocks noGrp="1"/>
          </p:cNvSpPr>
          <p:nvPr/>
        </p:nvSpPr>
        <p:spPr>
          <a:xfrm>
            <a:off x="609600" y="238125"/>
            <a:ext cx="12858750" cy="266700"/>
          </a:xfrm>
          <a:prstGeom prst="rect">
            <a:avLst/>
          </a:prstGeom>
          <a:noFill/>
          <a:ln w="0">
            <a:noFill/>
            <a:prstDash val="solid"/>
          </a:ln>
        </p:spPr>
        <p:txBody>
          <a:bodyPr wrap="square" lIns="0" tIns="0" rIns="0" bIns="0" anchor="ctr">
            <a:normAutofit/>
          </a:bodyPr>
          <a:lstStyle/>
          <a:p>
            <a:pPr algn="l">
              <a:buNone/>
              <a:defRPr sz="1275" b="1">
                <a:solidFill>
                  <a:srgbClr val="536873"/>
                </a:solidFill>
                <a:latin typeface="Aptos"/>
                <a:ea typeface="Aptos"/>
                <a:cs typeface="Aptos"/>
              </a:defRPr>
            </a:pPr>
            <a:r>
              <a:rPr sz="1275" b="1">
                <a:solidFill>
                  <a:srgbClr val="536873"/>
                </a:solidFill>
                <a:latin typeface="Aptos"/>
                <a:ea typeface="Aptos"/>
                <a:cs typeface="Aptos"/>
              </a:rPr>
              <a:t>MAGYAR KÓRHÁZSZÖVETSÉG XXXVIII. KONGRESSZUS  •  OKFŐ</a:t>
            </a:r>
          </a:p>
        </p:txBody>
      </p:sp>
      <p:sp>
        <p:nvSpPr>
          <p:cNvPr id="41" name="number-fixed-04">
            <a:extLst>
              <a:ext uri="{FF2B5EF4-FFF2-40B4-BE49-F238E27FC236}">
                <a16:creationId xmlns:a16="http://schemas.microsoft.com/office/drawing/2014/main" id="{22967501-2017-4E67-9996-79148B00CB2F}"/>
              </a:ext>
            </a:extLst>
          </p:cNvPr>
          <p:cNvSpPr>
            <a:spLocks noGrp="1"/>
          </p:cNvSpPr>
          <p:nvPr/>
        </p:nvSpPr>
        <p:spPr>
          <a:xfrm>
            <a:off x="14097000" y="219075"/>
            <a:ext cx="533400" cy="285750"/>
          </a:xfrm>
          <a:prstGeom prst="rect">
            <a:avLst/>
          </a:prstGeom>
          <a:noFill/>
          <a:ln w="0">
            <a:noFill/>
            <a:prstDash val="solid"/>
          </a:ln>
        </p:spPr>
        <p:txBody>
          <a:bodyPr wrap="square" lIns="0" tIns="0" rIns="0" bIns="0" anchor="ctr">
            <a:normAutofit/>
          </a:bodyPr>
          <a:lstStyle/>
          <a:p>
            <a:pPr algn="r">
              <a:buNone/>
              <a:defRPr sz="1200" b="1">
                <a:solidFill>
                  <a:srgbClr val="2E6F95"/>
                </a:solidFill>
                <a:latin typeface="Aptos"/>
                <a:ea typeface="Aptos"/>
                <a:cs typeface="Aptos"/>
              </a:defRPr>
            </a:pPr>
            <a:r>
              <a:rPr sz="1200" b="1">
                <a:solidFill>
                  <a:srgbClr val="2E6F95"/>
                </a:solidFill>
                <a:latin typeface="Aptos"/>
                <a:ea typeface="Aptos"/>
                <a:cs typeface="Aptos"/>
              </a:rPr>
              <a:t>04</a:t>
            </a:r>
          </a:p>
        </p:txBody>
      </p:sp>
      <p:sp>
        <p:nvSpPr>
          <p:cNvPr id="42" name="tehdas-center-divider">
            <a:extLst>
              <a:ext uri="{FF2B5EF4-FFF2-40B4-BE49-F238E27FC236}">
                <a16:creationId xmlns:a16="http://schemas.microsoft.com/office/drawing/2014/main" id="{E49D79B9-B242-4C58-B4F3-0EAB57D50E95}"/>
              </a:ext>
            </a:extLst>
          </p:cNvPr>
          <p:cNvSpPr>
            <a:spLocks noGrp="1"/>
          </p:cNvSpPr>
          <p:nvPr/>
        </p:nvSpPr>
        <p:spPr>
          <a:xfrm>
            <a:off x="7610475" y="1952625"/>
            <a:ext cx="47624" cy="4657725"/>
          </a:xfrm>
          <a:prstGeom prst="rect">
            <a:avLst/>
          </a:prstGeom>
          <a:solidFill>
            <a:srgbClr val="C8D8DF"/>
          </a:solidFill>
          <a:ln w="0">
            <a:solidFill>
              <a:srgbClr val="C8D8DF"/>
            </a:solidFill>
            <a:prstDash val="solid"/>
          </a:ln>
        </p:spPr>
      </p:sp>
      <p:pic>
        <p:nvPicPr>
          <p:cNvPr id="105" name="Kép 104"/>
          <p:cNvPicPr>
            <a:picLocks noChangeAspect="1"/>
          </p:cNvPicPr>
          <p:nvPr/>
        </p:nvPicPr>
        <p:blipFill>
          <a:blip r:embed="rId3"/>
          <a:stretch/>
        </p:blipFill>
        <p:spPr>
          <a:xfrm>
            <a:off x="841118" y="1924050"/>
            <a:ext cx="1708665" cy="723900"/>
          </a:xfrm>
          <a:prstGeom prst="rect">
            <a:avLst/>
          </a:prstGeom>
        </p:spPr>
      </p:pic>
      <p:pic>
        <p:nvPicPr>
          <p:cNvPr id="106" name="Kép 105"/>
          <p:cNvPicPr>
            <a:picLocks noChangeAspect="1"/>
          </p:cNvPicPr>
          <p:nvPr/>
        </p:nvPicPr>
        <p:blipFill>
          <a:blip r:embed="rId4"/>
          <a:stretch/>
        </p:blipFill>
        <p:spPr>
          <a:xfrm>
            <a:off x="7943850" y="1886693"/>
            <a:ext cx="933450" cy="836714"/>
          </a:xfrm>
          <a:prstGeom prst="rect">
            <a:avLst/>
          </a:prstGeom>
        </p:spPr>
      </p:pic>
      <p:sp>
        <p:nvSpPr>
          <p:cNvPr id="45" name="tehdas1-head">
            <a:extLst>
              <a:ext uri="{FF2B5EF4-FFF2-40B4-BE49-F238E27FC236}">
                <a16:creationId xmlns:a16="http://schemas.microsoft.com/office/drawing/2014/main" id="{476F0863-05DF-4D36-BE9B-B24F160690F3}"/>
              </a:ext>
            </a:extLst>
          </p:cNvPr>
          <p:cNvSpPr>
            <a:spLocks noGrp="1"/>
          </p:cNvSpPr>
          <p:nvPr/>
        </p:nvSpPr>
        <p:spPr>
          <a:xfrm>
            <a:off x="2781300" y="1971675"/>
            <a:ext cx="2381250" cy="342900"/>
          </a:xfrm>
          <a:prstGeom prst="rect">
            <a:avLst/>
          </a:prstGeom>
          <a:noFill/>
          <a:ln w="0">
            <a:noFill/>
            <a:prstDash val="solid"/>
          </a:ln>
        </p:spPr>
        <p:txBody>
          <a:bodyPr lIns="38100" tIns="19050" rIns="38100" bIns="19050" anchor="ctr"/>
          <a:lstStyle/>
          <a:p>
            <a:pPr algn="l">
              <a:buNone/>
              <a:defRPr sz="1950" b="1" i="0">
                <a:solidFill>
                  <a:srgbClr val="2E936B"/>
                </a:solidFill>
                <a:latin typeface="Aptos"/>
                <a:ea typeface="Aptos"/>
                <a:cs typeface="Aptos"/>
              </a:defRPr>
            </a:pPr>
            <a:r>
              <a:rPr sz="1950" b="1" i="0">
                <a:solidFill>
                  <a:srgbClr val="2E936B"/>
                </a:solidFill>
                <a:latin typeface="Aptos"/>
                <a:ea typeface="Aptos"/>
                <a:cs typeface="Aptos"/>
              </a:rPr>
              <a:t>TEHDAS1</a:t>
            </a:r>
          </a:p>
        </p:txBody>
      </p:sp>
      <p:sp>
        <p:nvSpPr>
          <p:cNvPr id="46" name="tehdas1-dates">
            <a:extLst>
              <a:ext uri="{FF2B5EF4-FFF2-40B4-BE49-F238E27FC236}">
                <a16:creationId xmlns:a16="http://schemas.microsoft.com/office/drawing/2014/main" id="{FE8F0A8B-63FA-4C34-8F99-AF13DC5471E7}"/>
              </a:ext>
            </a:extLst>
          </p:cNvPr>
          <p:cNvSpPr>
            <a:spLocks noGrp="1"/>
          </p:cNvSpPr>
          <p:nvPr/>
        </p:nvSpPr>
        <p:spPr>
          <a:xfrm>
            <a:off x="2781300" y="2324100"/>
            <a:ext cx="4095750" cy="247650"/>
          </a:xfrm>
          <a:prstGeom prst="rect">
            <a:avLst/>
          </a:prstGeom>
          <a:noFill/>
          <a:ln w="0">
            <a:noFill/>
            <a:prstDash val="solid"/>
          </a:ln>
        </p:spPr>
        <p:txBody>
          <a:bodyPr lIns="38100" tIns="19050" rIns="38100" bIns="19050" anchor="ctr"/>
          <a:lstStyle/>
          <a:p>
            <a:pPr algn="l">
              <a:buNone/>
              <a:defRPr sz="1050" b="1" i="0">
                <a:solidFill>
                  <a:srgbClr val="5D7280"/>
                </a:solidFill>
                <a:latin typeface="Aptos"/>
                <a:ea typeface="Aptos"/>
                <a:cs typeface="Aptos"/>
              </a:defRPr>
            </a:pPr>
            <a:r>
              <a:rPr sz="1050" b="1" i="0">
                <a:solidFill>
                  <a:srgbClr val="5D7280"/>
                </a:solidFill>
                <a:latin typeface="Aptos"/>
                <a:ea typeface="Aptos"/>
                <a:cs typeface="Aptos"/>
              </a:rPr>
              <a:t>2021.02.01–2023.07.31  •  25 ország</a:t>
            </a:r>
          </a:p>
        </p:txBody>
      </p:sp>
      <p:sp>
        <p:nvSpPr>
          <p:cNvPr id="47" name="tehdas2-head">
            <a:extLst>
              <a:ext uri="{FF2B5EF4-FFF2-40B4-BE49-F238E27FC236}">
                <a16:creationId xmlns:a16="http://schemas.microsoft.com/office/drawing/2014/main" id="{D1A9DE6F-54A6-47DE-95D4-959780957A3D}"/>
              </a:ext>
            </a:extLst>
          </p:cNvPr>
          <p:cNvSpPr>
            <a:spLocks noGrp="1"/>
          </p:cNvSpPr>
          <p:nvPr/>
        </p:nvSpPr>
        <p:spPr>
          <a:xfrm>
            <a:off x="9067800" y="1971675"/>
            <a:ext cx="2381250" cy="342900"/>
          </a:xfrm>
          <a:prstGeom prst="rect">
            <a:avLst/>
          </a:prstGeom>
          <a:noFill/>
          <a:ln w="0">
            <a:noFill/>
            <a:prstDash val="solid"/>
          </a:ln>
        </p:spPr>
        <p:txBody>
          <a:bodyPr lIns="38100" tIns="19050" rIns="38100" bIns="19050" anchor="ctr"/>
          <a:lstStyle/>
          <a:p>
            <a:pPr algn="l">
              <a:buNone/>
              <a:defRPr sz="1950" b="1" i="0">
                <a:solidFill>
                  <a:srgbClr val="0AA4A6"/>
                </a:solidFill>
                <a:latin typeface="Aptos"/>
                <a:ea typeface="Aptos"/>
                <a:cs typeface="Aptos"/>
              </a:defRPr>
            </a:pPr>
            <a:r>
              <a:rPr sz="1950" b="1" i="0">
                <a:solidFill>
                  <a:srgbClr val="0AA4A6"/>
                </a:solidFill>
                <a:latin typeface="Aptos"/>
                <a:ea typeface="Aptos"/>
                <a:cs typeface="Aptos"/>
              </a:rPr>
              <a:t>TEHDAS2</a:t>
            </a:r>
          </a:p>
        </p:txBody>
      </p:sp>
      <p:sp>
        <p:nvSpPr>
          <p:cNvPr id="48" name="tehdas2-dates">
            <a:extLst>
              <a:ext uri="{FF2B5EF4-FFF2-40B4-BE49-F238E27FC236}">
                <a16:creationId xmlns:a16="http://schemas.microsoft.com/office/drawing/2014/main" id="{0203F3FA-BFFD-4A49-B339-41CCC5073CD8}"/>
              </a:ext>
            </a:extLst>
          </p:cNvPr>
          <p:cNvSpPr>
            <a:spLocks noGrp="1"/>
          </p:cNvSpPr>
          <p:nvPr/>
        </p:nvSpPr>
        <p:spPr>
          <a:xfrm>
            <a:off x="9067800" y="2324100"/>
            <a:ext cx="4286250" cy="247650"/>
          </a:xfrm>
          <a:prstGeom prst="rect">
            <a:avLst/>
          </a:prstGeom>
          <a:noFill/>
          <a:ln w="0">
            <a:noFill/>
            <a:prstDash val="solid"/>
          </a:ln>
        </p:spPr>
        <p:txBody>
          <a:bodyPr lIns="38100" tIns="19050" rIns="38100" bIns="19050" anchor="ctr"/>
          <a:lstStyle/>
          <a:p>
            <a:pPr algn="l">
              <a:buNone/>
              <a:defRPr sz="1050" b="1" i="0">
                <a:solidFill>
                  <a:srgbClr val="5D7280"/>
                </a:solidFill>
                <a:latin typeface="Aptos"/>
                <a:ea typeface="Aptos"/>
                <a:cs typeface="Aptos"/>
              </a:defRPr>
            </a:pPr>
            <a:r>
              <a:rPr sz="1050" b="1" i="0">
                <a:solidFill>
                  <a:srgbClr val="5D7280"/>
                </a:solidFill>
                <a:latin typeface="Aptos"/>
                <a:ea typeface="Aptos"/>
                <a:cs typeface="Aptos"/>
              </a:rPr>
              <a:t>2024.05.01–2026.12.31  •  29 ország</a:t>
            </a:r>
          </a:p>
        </p:txBody>
      </p:sp>
      <p:sp>
        <p:nvSpPr>
          <p:cNvPr id="49" name="tehdas1-thesis">
            <a:extLst>
              <a:ext uri="{FF2B5EF4-FFF2-40B4-BE49-F238E27FC236}">
                <a16:creationId xmlns:a16="http://schemas.microsoft.com/office/drawing/2014/main" id="{1480EC3B-B430-485E-A02F-E36ADE8FA389}"/>
              </a:ext>
            </a:extLst>
          </p:cNvPr>
          <p:cNvSpPr>
            <a:spLocks noGrp="1"/>
          </p:cNvSpPr>
          <p:nvPr/>
        </p:nvSpPr>
        <p:spPr>
          <a:xfrm>
            <a:off x="609600" y="2781300"/>
            <a:ext cx="6762750" cy="514350"/>
          </a:xfrm>
          <a:prstGeom prst="roundRect">
            <a:avLst>
              <a:gd name="adj" fmla="val 16667"/>
            </a:avLst>
          </a:prstGeom>
          <a:solidFill>
            <a:srgbClr val="EDF6E8"/>
          </a:solidFill>
          <a:ln w="9525">
            <a:solidFill>
              <a:srgbClr val="BBDCA6"/>
            </a:solidFill>
            <a:prstDash val="solid"/>
          </a:ln>
        </p:spPr>
        <p:txBody>
          <a:bodyPr lIns="38100" tIns="19050" rIns="38100" bIns="19050" anchor="ctr"/>
          <a:lstStyle/>
          <a:p>
            <a:pPr algn="ctr">
              <a:buNone/>
              <a:defRPr sz="1088" b="1" i="0">
                <a:solidFill>
                  <a:srgbClr val="3E7E23"/>
                </a:solidFill>
                <a:latin typeface="Aptos"/>
                <a:ea typeface="Aptos"/>
                <a:cs typeface="Aptos"/>
              </a:defRPr>
            </a:pPr>
            <a:r>
              <a:rPr sz="1088" b="1" i="0">
                <a:solidFill>
                  <a:srgbClr val="3E7E23"/>
                </a:solidFill>
                <a:latin typeface="Aptos"/>
                <a:ea typeface="Aptos"/>
                <a:cs typeface="Aptos"/>
              </a:rPr>
              <a:t>KONCEPCIÓK • KERETRENDSZEREK • SZAKPOLITIKAI ÉS TECHNIKAI OPCIÓK</a:t>
            </a:r>
          </a:p>
        </p:txBody>
      </p:sp>
      <p:sp>
        <p:nvSpPr>
          <p:cNvPr id="50" name="tehdas2-thesis">
            <a:extLst>
              <a:ext uri="{FF2B5EF4-FFF2-40B4-BE49-F238E27FC236}">
                <a16:creationId xmlns:a16="http://schemas.microsoft.com/office/drawing/2014/main" id="{E30D586B-1A2C-4648-BC43-0128532D3B39}"/>
              </a:ext>
            </a:extLst>
          </p:cNvPr>
          <p:cNvSpPr>
            <a:spLocks noGrp="1"/>
          </p:cNvSpPr>
          <p:nvPr/>
        </p:nvSpPr>
        <p:spPr>
          <a:xfrm>
            <a:off x="7867650" y="2781300"/>
            <a:ext cx="6762750" cy="514350"/>
          </a:xfrm>
          <a:prstGeom prst="roundRect">
            <a:avLst>
              <a:gd name="adj" fmla="val 16667"/>
            </a:avLst>
          </a:prstGeom>
          <a:solidFill>
            <a:srgbClr val="E8F8F8"/>
          </a:solidFill>
          <a:ln w="9525">
            <a:solidFill>
              <a:srgbClr val="A9DBDC"/>
            </a:solidFill>
            <a:prstDash val="solid"/>
          </a:ln>
        </p:spPr>
        <p:txBody>
          <a:bodyPr lIns="38100" tIns="19050" rIns="38100" bIns="19050" anchor="ctr"/>
          <a:lstStyle/>
          <a:p>
            <a:pPr algn="ctr">
              <a:buNone/>
              <a:defRPr sz="1088" b="1" i="0">
                <a:solidFill>
                  <a:srgbClr val="007F82"/>
                </a:solidFill>
                <a:latin typeface="Aptos"/>
                <a:ea typeface="Aptos"/>
                <a:cs typeface="Aptos"/>
              </a:defRPr>
            </a:pPr>
            <a:r>
              <a:rPr sz="1088" b="1" i="0">
                <a:solidFill>
                  <a:srgbClr val="007F82"/>
                </a:solidFill>
                <a:latin typeface="Aptos"/>
                <a:ea typeface="Aptos"/>
                <a:cs typeface="Aptos"/>
              </a:rPr>
              <a:t>KÖZÖS ÚTMUTATÓK • MŰSZAKI SPECIFIKÁCIÓK • VÉGREHAJTHATÓ FOLYAMATOK</a:t>
            </a:r>
          </a:p>
        </p:txBody>
      </p:sp>
      <p:sp>
        <p:nvSpPr>
          <p:cNvPr id="51" name="tehdas1-row-accent-0">
            <a:extLst>
              <a:ext uri="{FF2B5EF4-FFF2-40B4-BE49-F238E27FC236}">
                <a16:creationId xmlns:a16="http://schemas.microsoft.com/office/drawing/2014/main" id="{ACB07206-9BE6-4D89-82E2-69FA74C5337E}"/>
              </a:ext>
            </a:extLst>
          </p:cNvPr>
          <p:cNvSpPr>
            <a:spLocks noGrp="1"/>
          </p:cNvSpPr>
          <p:nvPr/>
        </p:nvSpPr>
        <p:spPr>
          <a:xfrm>
            <a:off x="685800" y="3476625"/>
            <a:ext cx="47625" cy="476250"/>
          </a:xfrm>
          <a:prstGeom prst="rect">
            <a:avLst/>
          </a:prstGeom>
          <a:solidFill>
            <a:srgbClr val="2E936B"/>
          </a:solidFill>
          <a:ln w="0">
            <a:solidFill>
              <a:srgbClr val="2E936B"/>
            </a:solidFill>
            <a:prstDash val="solid"/>
          </a:ln>
        </p:spPr>
      </p:sp>
      <p:sp>
        <p:nvSpPr>
          <p:cNvPr id="52" name="tehdas1-row-label-0">
            <a:extLst>
              <a:ext uri="{FF2B5EF4-FFF2-40B4-BE49-F238E27FC236}">
                <a16:creationId xmlns:a16="http://schemas.microsoft.com/office/drawing/2014/main" id="{705D423C-19E6-4979-BD60-4B2C0DE4C3E5}"/>
              </a:ext>
            </a:extLst>
          </p:cNvPr>
          <p:cNvSpPr>
            <a:spLocks noGrp="1"/>
          </p:cNvSpPr>
          <p:nvPr/>
        </p:nvSpPr>
        <p:spPr>
          <a:xfrm>
            <a:off x="838200" y="3429000"/>
            <a:ext cx="3143250" cy="228600"/>
          </a:xfrm>
          <a:prstGeom prst="rect">
            <a:avLst/>
          </a:prstGeom>
          <a:noFill/>
          <a:ln w="0">
            <a:noFill/>
            <a:prstDash val="solid"/>
          </a:ln>
        </p:spPr>
        <p:txBody>
          <a:bodyPr lIns="38100" tIns="19050" rIns="38100" bIns="19050" anchor="t"/>
          <a:lstStyle/>
          <a:p>
            <a:pPr algn="l">
              <a:buNone/>
              <a:defRPr sz="1125" b="1" i="0">
                <a:solidFill>
                  <a:srgbClr val="2E936B"/>
                </a:solidFill>
                <a:latin typeface="Aptos"/>
                <a:ea typeface="Aptos"/>
                <a:cs typeface="Aptos"/>
              </a:defRPr>
            </a:pPr>
            <a:r>
              <a:rPr sz="1125" b="1" i="0">
                <a:solidFill>
                  <a:srgbClr val="2E936B"/>
                </a:solidFill>
                <a:latin typeface="Aptos"/>
                <a:ea typeface="Aptos"/>
                <a:cs typeface="Aptos"/>
              </a:rPr>
              <a:t>Fenntarthatóság</a:t>
            </a:r>
          </a:p>
        </p:txBody>
      </p:sp>
      <p:sp>
        <p:nvSpPr>
          <p:cNvPr id="53" name="tehdas1-row-body-0">
            <a:extLst>
              <a:ext uri="{FF2B5EF4-FFF2-40B4-BE49-F238E27FC236}">
                <a16:creationId xmlns:a16="http://schemas.microsoft.com/office/drawing/2014/main" id="{EAC7FE42-1D96-4F77-9731-249AF66150D2}"/>
              </a:ext>
            </a:extLst>
          </p:cNvPr>
          <p:cNvSpPr>
            <a:spLocks noGrp="1"/>
          </p:cNvSpPr>
          <p:nvPr/>
        </p:nvSpPr>
        <p:spPr>
          <a:xfrm>
            <a:off x="838200" y="3648075"/>
            <a:ext cx="6381750" cy="361950"/>
          </a:xfrm>
          <a:prstGeom prst="rect">
            <a:avLst/>
          </a:prstGeom>
          <a:noFill/>
          <a:ln w="0">
            <a:noFill/>
            <a:prstDash val="solid"/>
          </a:ln>
        </p:spPr>
        <p:txBody>
          <a:bodyPr lIns="38100" tIns="19050" rIns="38100" bIns="19050" anchor="t"/>
          <a:lstStyle/>
          <a:p>
            <a:pPr algn="l">
              <a:buNone/>
              <a:defRPr sz="938" b="0" i="0">
                <a:solidFill>
                  <a:srgbClr val="0A2C3C"/>
                </a:solidFill>
                <a:latin typeface="Aptos"/>
                <a:ea typeface="Aptos"/>
                <a:cs typeface="Aptos"/>
              </a:defRPr>
            </a:pPr>
            <a:r>
              <a:rPr sz="938" b="0" i="0">
                <a:solidFill>
                  <a:srgbClr val="0A2C3C"/>
                </a:solidFill>
                <a:latin typeface="Aptos"/>
                <a:ea typeface="Aptos"/>
                <a:cs typeface="Aptos"/>
              </a:rPr>
              <a:t>D4.3 Sustainability Plan • hosszú távú működés és finanszírozási opciók</a:t>
            </a:r>
          </a:p>
        </p:txBody>
      </p:sp>
      <p:sp>
        <p:nvSpPr>
          <p:cNvPr id="54" name="tehdas1-row-sep-0">
            <a:extLst>
              <a:ext uri="{FF2B5EF4-FFF2-40B4-BE49-F238E27FC236}">
                <a16:creationId xmlns:a16="http://schemas.microsoft.com/office/drawing/2014/main" id="{2F573AD6-D551-41D1-82E9-6E48AD271C30}"/>
              </a:ext>
            </a:extLst>
          </p:cNvPr>
          <p:cNvSpPr>
            <a:spLocks noGrp="1"/>
          </p:cNvSpPr>
          <p:nvPr/>
        </p:nvSpPr>
        <p:spPr>
          <a:xfrm>
            <a:off x="838200" y="4029075"/>
            <a:ext cx="6400800" cy="9525"/>
          </a:xfrm>
          <a:prstGeom prst="rect">
            <a:avLst/>
          </a:prstGeom>
          <a:solidFill>
            <a:srgbClr val="DCE6EA"/>
          </a:solidFill>
          <a:ln w="0">
            <a:solidFill>
              <a:srgbClr val="DCE6EA"/>
            </a:solidFill>
            <a:prstDash val="solid"/>
          </a:ln>
        </p:spPr>
      </p:sp>
      <p:sp>
        <p:nvSpPr>
          <p:cNvPr id="55" name="tehdas1-row-accent-1">
            <a:extLst>
              <a:ext uri="{FF2B5EF4-FFF2-40B4-BE49-F238E27FC236}">
                <a16:creationId xmlns:a16="http://schemas.microsoft.com/office/drawing/2014/main" id="{ED3D6851-387D-4EEA-90C0-C06D1993C46F}"/>
              </a:ext>
            </a:extLst>
          </p:cNvPr>
          <p:cNvSpPr>
            <a:spLocks noGrp="1"/>
          </p:cNvSpPr>
          <p:nvPr/>
        </p:nvSpPr>
        <p:spPr>
          <a:xfrm>
            <a:off x="685800" y="4095750"/>
            <a:ext cx="47625" cy="476250"/>
          </a:xfrm>
          <a:prstGeom prst="rect">
            <a:avLst/>
          </a:prstGeom>
          <a:solidFill>
            <a:srgbClr val="2E936B"/>
          </a:solidFill>
          <a:ln w="0">
            <a:solidFill>
              <a:srgbClr val="2E936B"/>
            </a:solidFill>
            <a:prstDash val="solid"/>
          </a:ln>
        </p:spPr>
      </p:sp>
      <p:sp>
        <p:nvSpPr>
          <p:cNvPr id="56" name="tehdas1-row-label-1">
            <a:extLst>
              <a:ext uri="{FF2B5EF4-FFF2-40B4-BE49-F238E27FC236}">
                <a16:creationId xmlns:a16="http://schemas.microsoft.com/office/drawing/2014/main" id="{28D1C915-F79F-4890-AF94-CD6AD17E1A3F}"/>
              </a:ext>
            </a:extLst>
          </p:cNvPr>
          <p:cNvSpPr>
            <a:spLocks noGrp="1"/>
          </p:cNvSpPr>
          <p:nvPr/>
        </p:nvSpPr>
        <p:spPr>
          <a:xfrm>
            <a:off x="838200" y="4048125"/>
            <a:ext cx="3143250" cy="228600"/>
          </a:xfrm>
          <a:prstGeom prst="rect">
            <a:avLst/>
          </a:prstGeom>
          <a:noFill/>
          <a:ln w="0">
            <a:noFill/>
            <a:prstDash val="solid"/>
          </a:ln>
        </p:spPr>
        <p:txBody>
          <a:bodyPr lIns="38100" tIns="19050" rIns="38100" bIns="19050" anchor="t"/>
          <a:lstStyle/>
          <a:p>
            <a:pPr algn="l">
              <a:buNone/>
              <a:defRPr sz="1125" b="1" i="0">
                <a:solidFill>
                  <a:srgbClr val="2E936B"/>
                </a:solidFill>
                <a:latin typeface="Aptos"/>
                <a:ea typeface="Aptos"/>
                <a:cs typeface="Aptos"/>
              </a:defRPr>
            </a:pPr>
            <a:r>
              <a:rPr sz="1125" b="1" i="0">
                <a:solidFill>
                  <a:srgbClr val="2E936B"/>
                </a:solidFill>
                <a:latin typeface="Aptos"/>
                <a:ea typeface="Aptos"/>
                <a:cs typeface="Aptos"/>
              </a:rPr>
              <a:t>Jogi és szervezeti governance</a:t>
            </a:r>
          </a:p>
        </p:txBody>
      </p:sp>
      <p:sp>
        <p:nvSpPr>
          <p:cNvPr id="57" name="tehdas1-row-body-1">
            <a:extLst>
              <a:ext uri="{FF2B5EF4-FFF2-40B4-BE49-F238E27FC236}">
                <a16:creationId xmlns:a16="http://schemas.microsoft.com/office/drawing/2014/main" id="{3B0BD496-2E12-4886-8C65-A1805B1A15B7}"/>
              </a:ext>
            </a:extLst>
          </p:cNvPr>
          <p:cNvSpPr>
            <a:spLocks noGrp="1"/>
          </p:cNvSpPr>
          <p:nvPr/>
        </p:nvSpPr>
        <p:spPr>
          <a:xfrm>
            <a:off x="838200" y="4267200"/>
            <a:ext cx="6381750" cy="361950"/>
          </a:xfrm>
          <a:prstGeom prst="rect">
            <a:avLst/>
          </a:prstGeom>
          <a:noFill/>
          <a:ln w="0">
            <a:noFill/>
            <a:prstDash val="solid"/>
          </a:ln>
        </p:spPr>
        <p:txBody>
          <a:bodyPr lIns="38100" tIns="19050" rIns="38100" bIns="19050" anchor="t"/>
          <a:lstStyle/>
          <a:p>
            <a:pPr algn="l">
              <a:buNone/>
              <a:defRPr sz="938" b="0" i="0">
                <a:solidFill>
                  <a:srgbClr val="0A2C3C"/>
                </a:solidFill>
                <a:latin typeface="Aptos"/>
                <a:ea typeface="Aptos"/>
                <a:cs typeface="Aptos"/>
              </a:defRPr>
            </a:pPr>
            <a:r>
              <a:rPr sz="938" b="0" i="0">
                <a:solidFill>
                  <a:srgbClr val="0A2C3C"/>
                </a:solidFill>
                <a:latin typeface="Aptos"/>
                <a:ea typeface="Aptos"/>
                <a:cs typeface="Aptos"/>
              </a:rPr>
              <a:t>D5.1 európai esettanulmányok • D5.2 nemzeti jogalkotási ajánlások • governance-modellek</a:t>
            </a:r>
          </a:p>
        </p:txBody>
      </p:sp>
      <p:sp>
        <p:nvSpPr>
          <p:cNvPr id="58" name="tehdas1-row-sep-1">
            <a:extLst>
              <a:ext uri="{FF2B5EF4-FFF2-40B4-BE49-F238E27FC236}">
                <a16:creationId xmlns:a16="http://schemas.microsoft.com/office/drawing/2014/main" id="{6B420A59-DD2B-449E-AC20-8F195E58EE98}"/>
              </a:ext>
            </a:extLst>
          </p:cNvPr>
          <p:cNvSpPr>
            <a:spLocks noGrp="1"/>
          </p:cNvSpPr>
          <p:nvPr/>
        </p:nvSpPr>
        <p:spPr>
          <a:xfrm>
            <a:off x="838200" y="4648200"/>
            <a:ext cx="6400800" cy="9525"/>
          </a:xfrm>
          <a:prstGeom prst="rect">
            <a:avLst/>
          </a:prstGeom>
          <a:solidFill>
            <a:srgbClr val="DCE6EA"/>
          </a:solidFill>
          <a:ln w="0">
            <a:solidFill>
              <a:srgbClr val="DCE6EA"/>
            </a:solidFill>
            <a:prstDash val="solid"/>
          </a:ln>
        </p:spPr>
      </p:sp>
      <p:sp>
        <p:nvSpPr>
          <p:cNvPr id="59" name="tehdas1-row-accent-2">
            <a:extLst>
              <a:ext uri="{FF2B5EF4-FFF2-40B4-BE49-F238E27FC236}">
                <a16:creationId xmlns:a16="http://schemas.microsoft.com/office/drawing/2014/main" id="{02025A8F-FF5E-4EBD-AEAA-92FF7627B1DC}"/>
              </a:ext>
            </a:extLst>
          </p:cNvPr>
          <p:cNvSpPr>
            <a:spLocks noGrp="1"/>
          </p:cNvSpPr>
          <p:nvPr/>
        </p:nvSpPr>
        <p:spPr>
          <a:xfrm>
            <a:off x="685800" y="4714875"/>
            <a:ext cx="47625" cy="476250"/>
          </a:xfrm>
          <a:prstGeom prst="rect">
            <a:avLst/>
          </a:prstGeom>
          <a:solidFill>
            <a:srgbClr val="2E936B"/>
          </a:solidFill>
          <a:ln w="0">
            <a:solidFill>
              <a:srgbClr val="2E936B"/>
            </a:solidFill>
            <a:prstDash val="solid"/>
          </a:ln>
        </p:spPr>
      </p:sp>
      <p:sp>
        <p:nvSpPr>
          <p:cNvPr id="60" name="tehdas1-row-label-2">
            <a:extLst>
              <a:ext uri="{FF2B5EF4-FFF2-40B4-BE49-F238E27FC236}">
                <a16:creationId xmlns:a16="http://schemas.microsoft.com/office/drawing/2014/main" id="{C5620B8E-0C86-4B9F-BB74-CCF8070B7248}"/>
              </a:ext>
            </a:extLst>
          </p:cNvPr>
          <p:cNvSpPr>
            <a:spLocks noGrp="1"/>
          </p:cNvSpPr>
          <p:nvPr/>
        </p:nvSpPr>
        <p:spPr>
          <a:xfrm>
            <a:off x="838200" y="4667250"/>
            <a:ext cx="3143250" cy="228600"/>
          </a:xfrm>
          <a:prstGeom prst="rect">
            <a:avLst/>
          </a:prstGeom>
          <a:noFill/>
          <a:ln w="0">
            <a:noFill/>
            <a:prstDash val="solid"/>
          </a:ln>
        </p:spPr>
        <p:txBody>
          <a:bodyPr lIns="38100" tIns="19050" rIns="38100" bIns="19050" anchor="t"/>
          <a:lstStyle/>
          <a:p>
            <a:pPr algn="l">
              <a:buNone/>
              <a:defRPr sz="1125" b="1" i="0">
                <a:solidFill>
                  <a:srgbClr val="2E936B"/>
                </a:solidFill>
                <a:latin typeface="Aptos"/>
                <a:ea typeface="Aptos"/>
                <a:cs typeface="Aptos"/>
              </a:defRPr>
            </a:pPr>
            <a:r>
              <a:rPr sz="1125" b="1" i="0">
                <a:solidFill>
                  <a:srgbClr val="2E936B"/>
                </a:solidFill>
                <a:latin typeface="Aptos"/>
                <a:ea typeface="Aptos"/>
                <a:cs typeface="Aptos"/>
              </a:rPr>
              <a:t>Adatminőség és szemantika</a:t>
            </a:r>
          </a:p>
        </p:txBody>
      </p:sp>
      <p:sp>
        <p:nvSpPr>
          <p:cNvPr id="61" name="tehdas1-row-body-2">
            <a:extLst>
              <a:ext uri="{FF2B5EF4-FFF2-40B4-BE49-F238E27FC236}">
                <a16:creationId xmlns:a16="http://schemas.microsoft.com/office/drawing/2014/main" id="{FAEBEAF2-E9FE-46C4-BF5C-3A7E2BBE1716}"/>
              </a:ext>
            </a:extLst>
          </p:cNvPr>
          <p:cNvSpPr>
            <a:spLocks noGrp="1"/>
          </p:cNvSpPr>
          <p:nvPr/>
        </p:nvSpPr>
        <p:spPr>
          <a:xfrm>
            <a:off x="838200" y="4886325"/>
            <a:ext cx="6381750" cy="361950"/>
          </a:xfrm>
          <a:prstGeom prst="rect">
            <a:avLst/>
          </a:prstGeom>
          <a:noFill/>
          <a:ln w="0">
            <a:noFill/>
            <a:prstDash val="solid"/>
          </a:ln>
        </p:spPr>
        <p:txBody>
          <a:bodyPr lIns="38100" tIns="19050" rIns="38100" bIns="19050" anchor="t"/>
          <a:lstStyle/>
          <a:p>
            <a:pPr algn="l">
              <a:buNone/>
              <a:defRPr sz="938" b="0" i="0">
                <a:solidFill>
                  <a:srgbClr val="0A2C3C"/>
                </a:solidFill>
                <a:latin typeface="Aptos"/>
                <a:ea typeface="Aptos"/>
                <a:cs typeface="Aptos"/>
              </a:defRPr>
            </a:pPr>
            <a:r>
              <a:rPr sz="938" b="0" i="0">
                <a:solidFill>
                  <a:srgbClr val="0A2C3C"/>
                </a:solidFill>
                <a:latin typeface="Aptos"/>
                <a:ea typeface="Aptos"/>
                <a:cs typeface="Aptos"/>
              </a:rPr>
              <a:t>adatminőség–hasznosság keret és címke • interoperabilitási standardok értékelése</a:t>
            </a:r>
          </a:p>
        </p:txBody>
      </p:sp>
      <p:sp>
        <p:nvSpPr>
          <p:cNvPr id="62" name="tehdas1-row-sep-2">
            <a:extLst>
              <a:ext uri="{FF2B5EF4-FFF2-40B4-BE49-F238E27FC236}">
                <a16:creationId xmlns:a16="http://schemas.microsoft.com/office/drawing/2014/main" id="{861E7EC9-3C2B-4AC3-AA00-BD74DEE7F451}"/>
              </a:ext>
            </a:extLst>
          </p:cNvPr>
          <p:cNvSpPr>
            <a:spLocks noGrp="1"/>
          </p:cNvSpPr>
          <p:nvPr/>
        </p:nvSpPr>
        <p:spPr>
          <a:xfrm>
            <a:off x="838200" y="5267325"/>
            <a:ext cx="6400800" cy="9525"/>
          </a:xfrm>
          <a:prstGeom prst="rect">
            <a:avLst/>
          </a:prstGeom>
          <a:solidFill>
            <a:srgbClr val="DCE6EA"/>
          </a:solidFill>
          <a:ln w="0">
            <a:solidFill>
              <a:srgbClr val="DCE6EA"/>
            </a:solidFill>
            <a:prstDash val="solid"/>
          </a:ln>
        </p:spPr>
      </p:sp>
      <p:sp>
        <p:nvSpPr>
          <p:cNvPr id="63" name="tehdas1-row-accent-3">
            <a:extLst>
              <a:ext uri="{FF2B5EF4-FFF2-40B4-BE49-F238E27FC236}">
                <a16:creationId xmlns:a16="http://schemas.microsoft.com/office/drawing/2014/main" id="{FEB678C9-DD2F-4E40-BDB9-08736F7704F3}"/>
              </a:ext>
            </a:extLst>
          </p:cNvPr>
          <p:cNvSpPr>
            <a:spLocks noGrp="1"/>
          </p:cNvSpPr>
          <p:nvPr/>
        </p:nvSpPr>
        <p:spPr>
          <a:xfrm>
            <a:off x="685800" y="5334000"/>
            <a:ext cx="47625" cy="476250"/>
          </a:xfrm>
          <a:prstGeom prst="rect">
            <a:avLst/>
          </a:prstGeom>
          <a:solidFill>
            <a:srgbClr val="2E936B"/>
          </a:solidFill>
          <a:ln w="0">
            <a:solidFill>
              <a:srgbClr val="2E936B"/>
            </a:solidFill>
            <a:prstDash val="solid"/>
          </a:ln>
        </p:spPr>
      </p:sp>
      <p:sp>
        <p:nvSpPr>
          <p:cNvPr id="64" name="tehdas1-row-label-3">
            <a:extLst>
              <a:ext uri="{FF2B5EF4-FFF2-40B4-BE49-F238E27FC236}">
                <a16:creationId xmlns:a16="http://schemas.microsoft.com/office/drawing/2014/main" id="{23E66183-5C28-4FDA-9CBF-E66D344A5504}"/>
              </a:ext>
            </a:extLst>
          </p:cNvPr>
          <p:cNvSpPr>
            <a:spLocks noGrp="1"/>
          </p:cNvSpPr>
          <p:nvPr/>
        </p:nvSpPr>
        <p:spPr>
          <a:xfrm>
            <a:off x="838200" y="5286375"/>
            <a:ext cx="3143250" cy="228600"/>
          </a:xfrm>
          <a:prstGeom prst="rect">
            <a:avLst/>
          </a:prstGeom>
          <a:noFill/>
          <a:ln w="0">
            <a:noFill/>
            <a:prstDash val="solid"/>
          </a:ln>
        </p:spPr>
        <p:txBody>
          <a:bodyPr lIns="38100" tIns="19050" rIns="38100" bIns="19050" anchor="t"/>
          <a:lstStyle/>
          <a:p>
            <a:pPr algn="l">
              <a:buNone/>
              <a:defRPr sz="1125" b="1" i="0">
                <a:solidFill>
                  <a:srgbClr val="2E936B"/>
                </a:solidFill>
                <a:latin typeface="Aptos"/>
                <a:ea typeface="Aptos"/>
                <a:cs typeface="Aptos"/>
              </a:defRPr>
            </a:pPr>
            <a:r>
              <a:rPr sz="1125" b="1" i="0">
                <a:solidFill>
                  <a:srgbClr val="2E936B"/>
                </a:solidFill>
                <a:latin typeface="Aptos"/>
                <a:ea typeface="Aptos"/>
                <a:cs typeface="Aptos"/>
              </a:rPr>
              <a:t>Technikai infrastruktúra és SPE</a:t>
            </a:r>
          </a:p>
        </p:txBody>
      </p:sp>
      <p:sp>
        <p:nvSpPr>
          <p:cNvPr id="65" name="tehdas1-row-body-3">
            <a:extLst>
              <a:ext uri="{FF2B5EF4-FFF2-40B4-BE49-F238E27FC236}">
                <a16:creationId xmlns:a16="http://schemas.microsoft.com/office/drawing/2014/main" id="{873D395F-3114-4209-9A57-8309CC6006AD}"/>
              </a:ext>
            </a:extLst>
          </p:cNvPr>
          <p:cNvSpPr>
            <a:spLocks noGrp="1"/>
          </p:cNvSpPr>
          <p:nvPr/>
        </p:nvSpPr>
        <p:spPr>
          <a:xfrm>
            <a:off x="838200" y="5505450"/>
            <a:ext cx="6381750" cy="361950"/>
          </a:xfrm>
          <a:prstGeom prst="rect">
            <a:avLst/>
          </a:prstGeom>
          <a:noFill/>
          <a:ln w="0">
            <a:noFill/>
            <a:prstDash val="solid"/>
          </a:ln>
        </p:spPr>
        <p:txBody>
          <a:bodyPr lIns="38100" tIns="19050" rIns="38100" bIns="19050" anchor="t"/>
          <a:lstStyle/>
          <a:p>
            <a:pPr algn="l">
              <a:buNone/>
              <a:defRPr sz="938" b="0" i="0">
                <a:solidFill>
                  <a:srgbClr val="0A2C3C"/>
                </a:solidFill>
                <a:latin typeface="Aptos"/>
                <a:ea typeface="Aptos"/>
                <a:cs typeface="Aptos"/>
              </a:defRPr>
            </a:pPr>
            <a:r>
              <a:rPr sz="938" b="0" i="0">
                <a:solidFill>
                  <a:srgbClr val="0A2C3C"/>
                </a:solidFill>
                <a:latin typeface="Aptos"/>
                <a:ea typeface="Aptos"/>
                <a:cs typeface="Aptos"/>
              </a:rPr>
              <a:t>határon átnyúló user journey • SPE-funkciók, közös biztonsági standardok és audit</a:t>
            </a:r>
          </a:p>
        </p:txBody>
      </p:sp>
      <p:sp>
        <p:nvSpPr>
          <p:cNvPr id="66" name="tehdas1-row-sep-3">
            <a:extLst>
              <a:ext uri="{FF2B5EF4-FFF2-40B4-BE49-F238E27FC236}">
                <a16:creationId xmlns:a16="http://schemas.microsoft.com/office/drawing/2014/main" id="{9F926E1F-1F0C-4BE0-AF21-39CDEAE0A769}"/>
              </a:ext>
            </a:extLst>
          </p:cNvPr>
          <p:cNvSpPr>
            <a:spLocks noGrp="1"/>
          </p:cNvSpPr>
          <p:nvPr/>
        </p:nvSpPr>
        <p:spPr>
          <a:xfrm>
            <a:off x="838200" y="5886450"/>
            <a:ext cx="6400800" cy="9525"/>
          </a:xfrm>
          <a:prstGeom prst="rect">
            <a:avLst/>
          </a:prstGeom>
          <a:solidFill>
            <a:srgbClr val="DCE6EA"/>
          </a:solidFill>
          <a:ln w="0">
            <a:solidFill>
              <a:srgbClr val="DCE6EA"/>
            </a:solidFill>
            <a:prstDash val="solid"/>
          </a:ln>
        </p:spPr>
      </p:sp>
      <p:sp>
        <p:nvSpPr>
          <p:cNvPr id="67" name="tehdas1-row-accent-4">
            <a:extLst>
              <a:ext uri="{FF2B5EF4-FFF2-40B4-BE49-F238E27FC236}">
                <a16:creationId xmlns:a16="http://schemas.microsoft.com/office/drawing/2014/main" id="{BE58CF05-34E9-4E5A-A346-0ABD33B4E5C7}"/>
              </a:ext>
            </a:extLst>
          </p:cNvPr>
          <p:cNvSpPr>
            <a:spLocks noGrp="1"/>
          </p:cNvSpPr>
          <p:nvPr/>
        </p:nvSpPr>
        <p:spPr>
          <a:xfrm>
            <a:off x="685800" y="5953125"/>
            <a:ext cx="47625" cy="476250"/>
          </a:xfrm>
          <a:prstGeom prst="rect">
            <a:avLst/>
          </a:prstGeom>
          <a:solidFill>
            <a:srgbClr val="2E936B"/>
          </a:solidFill>
          <a:ln w="0">
            <a:solidFill>
              <a:srgbClr val="2E936B"/>
            </a:solidFill>
            <a:prstDash val="solid"/>
          </a:ln>
        </p:spPr>
      </p:sp>
      <p:sp>
        <p:nvSpPr>
          <p:cNvPr id="68" name="tehdas1-row-label-4">
            <a:extLst>
              <a:ext uri="{FF2B5EF4-FFF2-40B4-BE49-F238E27FC236}">
                <a16:creationId xmlns:a16="http://schemas.microsoft.com/office/drawing/2014/main" id="{70986152-7D0A-4C66-ADA7-71764859E512}"/>
              </a:ext>
            </a:extLst>
          </p:cNvPr>
          <p:cNvSpPr>
            <a:spLocks noGrp="1"/>
          </p:cNvSpPr>
          <p:nvPr/>
        </p:nvSpPr>
        <p:spPr>
          <a:xfrm>
            <a:off x="838200" y="5905500"/>
            <a:ext cx="3143250" cy="361950"/>
          </a:xfrm>
          <a:prstGeom prst="rect">
            <a:avLst/>
          </a:prstGeom>
          <a:noFill/>
          <a:ln w="0">
            <a:noFill/>
            <a:prstDash val="solid"/>
          </a:ln>
        </p:spPr>
        <p:txBody>
          <a:bodyPr lIns="38100" tIns="19050" rIns="38100" bIns="19050" anchor="t"/>
          <a:lstStyle/>
          <a:p>
            <a:pPr algn="l">
              <a:buNone/>
              <a:defRPr sz="1065" b="1" i="0">
                <a:solidFill>
                  <a:srgbClr val="2E936B"/>
                </a:solidFill>
                <a:latin typeface="Aptos"/>
                <a:ea typeface="Aptos"/>
                <a:cs typeface="Aptos"/>
              </a:defRPr>
            </a:pPr>
            <a:r>
              <a:rPr sz="1065" b="1" i="0">
                <a:solidFill>
                  <a:srgbClr val="2E936B"/>
                </a:solidFill>
                <a:latin typeface="Aptos"/>
                <a:ea typeface="Aptos"/>
                <a:cs typeface="Aptos"/>
              </a:rPr>
              <a:t>Állampolgári részvétel és adataltruizmus</a:t>
            </a:r>
          </a:p>
        </p:txBody>
      </p:sp>
      <p:sp>
        <p:nvSpPr>
          <p:cNvPr id="69" name="tehdas1-row-body-4">
            <a:extLst>
              <a:ext uri="{FF2B5EF4-FFF2-40B4-BE49-F238E27FC236}">
                <a16:creationId xmlns:a16="http://schemas.microsoft.com/office/drawing/2014/main" id="{6EC629D9-216B-464A-B5BD-D628151B740C}"/>
              </a:ext>
            </a:extLst>
          </p:cNvPr>
          <p:cNvSpPr>
            <a:spLocks noGrp="1"/>
          </p:cNvSpPr>
          <p:nvPr/>
        </p:nvSpPr>
        <p:spPr>
          <a:xfrm>
            <a:off x="838200" y="6257925"/>
            <a:ext cx="6381750" cy="228600"/>
          </a:xfrm>
          <a:prstGeom prst="rect">
            <a:avLst/>
          </a:prstGeom>
          <a:noFill/>
          <a:ln w="0">
            <a:noFill/>
            <a:prstDash val="solid"/>
          </a:ln>
        </p:spPr>
        <p:txBody>
          <a:bodyPr lIns="38100" tIns="19050" rIns="38100" bIns="19050" anchor="t"/>
          <a:lstStyle/>
          <a:p>
            <a:pPr algn="l">
              <a:buNone/>
              <a:defRPr sz="885" b="0" i="0">
                <a:solidFill>
                  <a:srgbClr val="0A2C3C"/>
                </a:solidFill>
                <a:latin typeface="Aptos"/>
                <a:ea typeface="Aptos"/>
                <a:cs typeface="Aptos"/>
              </a:defRPr>
            </a:pPr>
            <a:r>
              <a:rPr sz="885" b="0" i="0">
                <a:solidFill>
                  <a:srgbClr val="0A2C3C"/>
                </a:solidFill>
                <a:latin typeface="Aptos"/>
                <a:ea typeface="Aptos"/>
                <a:cs typeface="Aptos"/>
              </a:rPr>
              <a:t>állampolgári bevonás • etikai elvárások • GDPR-kompatibilis adataltruizmus-ajánlások</a:t>
            </a:r>
          </a:p>
        </p:txBody>
      </p:sp>
      <p:sp>
        <p:nvSpPr>
          <p:cNvPr id="70" name="tehdas2-row-accent-0">
            <a:extLst>
              <a:ext uri="{FF2B5EF4-FFF2-40B4-BE49-F238E27FC236}">
                <a16:creationId xmlns:a16="http://schemas.microsoft.com/office/drawing/2014/main" id="{405FBC88-1DE1-4218-8870-B8D4049C3646}"/>
              </a:ext>
            </a:extLst>
          </p:cNvPr>
          <p:cNvSpPr>
            <a:spLocks noGrp="1"/>
          </p:cNvSpPr>
          <p:nvPr/>
        </p:nvSpPr>
        <p:spPr>
          <a:xfrm>
            <a:off x="7943850" y="3476625"/>
            <a:ext cx="47625" cy="476250"/>
          </a:xfrm>
          <a:prstGeom prst="rect">
            <a:avLst/>
          </a:prstGeom>
          <a:solidFill>
            <a:srgbClr val="0AA4A6"/>
          </a:solidFill>
          <a:ln w="0">
            <a:solidFill>
              <a:srgbClr val="0AA4A6"/>
            </a:solidFill>
            <a:prstDash val="solid"/>
          </a:ln>
        </p:spPr>
      </p:sp>
      <p:sp>
        <p:nvSpPr>
          <p:cNvPr id="71" name="tehdas2-row-label-0">
            <a:extLst>
              <a:ext uri="{FF2B5EF4-FFF2-40B4-BE49-F238E27FC236}">
                <a16:creationId xmlns:a16="http://schemas.microsoft.com/office/drawing/2014/main" id="{E0E3AD79-17D7-431C-811E-D572D6139DD3}"/>
              </a:ext>
            </a:extLst>
          </p:cNvPr>
          <p:cNvSpPr>
            <a:spLocks noGrp="1"/>
          </p:cNvSpPr>
          <p:nvPr/>
        </p:nvSpPr>
        <p:spPr>
          <a:xfrm>
            <a:off x="8096250" y="3429000"/>
            <a:ext cx="3143250" cy="228600"/>
          </a:xfrm>
          <a:prstGeom prst="rect">
            <a:avLst/>
          </a:prstGeom>
          <a:noFill/>
          <a:ln w="0">
            <a:noFill/>
            <a:prstDash val="solid"/>
          </a:ln>
        </p:spPr>
        <p:txBody>
          <a:bodyPr lIns="38100" tIns="19050" rIns="38100" bIns="19050" anchor="t"/>
          <a:lstStyle/>
          <a:p>
            <a:pPr algn="l">
              <a:buNone/>
              <a:defRPr sz="1125" b="1" i="0">
                <a:solidFill>
                  <a:srgbClr val="0AA4A6"/>
                </a:solidFill>
                <a:latin typeface="Aptos"/>
                <a:ea typeface="Aptos"/>
                <a:cs typeface="Aptos"/>
              </a:defRPr>
            </a:pPr>
            <a:r>
              <a:rPr sz="1125" b="1" i="0">
                <a:solidFill>
                  <a:srgbClr val="0AA4A6"/>
                </a:solidFill>
                <a:latin typeface="Aptos"/>
                <a:ea typeface="Aptos"/>
                <a:cs typeface="Aptos"/>
              </a:rPr>
              <a:t>Adatfelfedezés</a:t>
            </a:r>
          </a:p>
        </p:txBody>
      </p:sp>
      <p:sp>
        <p:nvSpPr>
          <p:cNvPr id="72" name="tehdas2-row-body-0">
            <a:extLst>
              <a:ext uri="{FF2B5EF4-FFF2-40B4-BE49-F238E27FC236}">
                <a16:creationId xmlns:a16="http://schemas.microsoft.com/office/drawing/2014/main" id="{09C88163-A9A7-41BB-999D-14EBD09770E9}"/>
              </a:ext>
            </a:extLst>
          </p:cNvPr>
          <p:cNvSpPr>
            <a:spLocks noGrp="1"/>
          </p:cNvSpPr>
          <p:nvPr/>
        </p:nvSpPr>
        <p:spPr>
          <a:xfrm>
            <a:off x="8096250" y="3648075"/>
            <a:ext cx="6381750" cy="361950"/>
          </a:xfrm>
          <a:prstGeom prst="rect">
            <a:avLst/>
          </a:prstGeom>
          <a:noFill/>
          <a:ln w="0">
            <a:noFill/>
            <a:prstDash val="solid"/>
          </a:ln>
        </p:spPr>
        <p:txBody>
          <a:bodyPr lIns="38100" tIns="19050" rIns="38100" bIns="19050" anchor="t"/>
          <a:lstStyle/>
          <a:p>
            <a:pPr algn="l">
              <a:buNone/>
              <a:defRPr sz="938" b="0" i="0">
                <a:solidFill>
                  <a:srgbClr val="0A2C3C"/>
                </a:solidFill>
                <a:latin typeface="Aptos"/>
                <a:ea typeface="Aptos"/>
                <a:cs typeface="Aptos"/>
              </a:defRPr>
            </a:pPr>
            <a:r>
              <a:rPr sz="938" b="0" i="0">
                <a:solidFill>
                  <a:srgbClr val="0A2C3C"/>
                </a:solidFill>
                <a:latin typeface="Aptos"/>
                <a:ea typeface="Aptos"/>
                <a:cs typeface="Aptos"/>
              </a:rPr>
              <a:t>nemzeti metaadat-katalógus • HealthDCAT-AP • egységes adatkészlet-leírás</a:t>
            </a:r>
          </a:p>
        </p:txBody>
      </p:sp>
      <p:sp>
        <p:nvSpPr>
          <p:cNvPr id="73" name="tehdas2-row-sep-0">
            <a:extLst>
              <a:ext uri="{FF2B5EF4-FFF2-40B4-BE49-F238E27FC236}">
                <a16:creationId xmlns:a16="http://schemas.microsoft.com/office/drawing/2014/main" id="{4A464066-5ED8-472C-912B-400DDE1AEE94}"/>
              </a:ext>
            </a:extLst>
          </p:cNvPr>
          <p:cNvSpPr>
            <a:spLocks noGrp="1"/>
          </p:cNvSpPr>
          <p:nvPr/>
        </p:nvSpPr>
        <p:spPr>
          <a:xfrm>
            <a:off x="8096250" y="4029075"/>
            <a:ext cx="6400800" cy="9525"/>
          </a:xfrm>
          <a:prstGeom prst="rect">
            <a:avLst/>
          </a:prstGeom>
          <a:solidFill>
            <a:srgbClr val="DCE6EA"/>
          </a:solidFill>
          <a:ln w="0">
            <a:solidFill>
              <a:srgbClr val="DCE6EA"/>
            </a:solidFill>
            <a:prstDash val="solid"/>
          </a:ln>
        </p:spPr>
      </p:sp>
      <p:sp>
        <p:nvSpPr>
          <p:cNvPr id="74" name="tehdas2-row-accent-1">
            <a:extLst>
              <a:ext uri="{FF2B5EF4-FFF2-40B4-BE49-F238E27FC236}">
                <a16:creationId xmlns:a16="http://schemas.microsoft.com/office/drawing/2014/main" id="{5957CEC5-B8CD-4BC7-9369-8042F5FBC021}"/>
              </a:ext>
            </a:extLst>
          </p:cNvPr>
          <p:cNvSpPr>
            <a:spLocks noGrp="1"/>
          </p:cNvSpPr>
          <p:nvPr/>
        </p:nvSpPr>
        <p:spPr>
          <a:xfrm>
            <a:off x="7943850" y="4095750"/>
            <a:ext cx="47625" cy="476250"/>
          </a:xfrm>
          <a:prstGeom prst="rect">
            <a:avLst/>
          </a:prstGeom>
          <a:solidFill>
            <a:srgbClr val="0AA4A6"/>
          </a:solidFill>
          <a:ln w="0">
            <a:solidFill>
              <a:srgbClr val="0AA4A6"/>
            </a:solidFill>
            <a:prstDash val="solid"/>
          </a:ln>
        </p:spPr>
      </p:sp>
      <p:sp>
        <p:nvSpPr>
          <p:cNvPr id="75" name="tehdas2-row-label-1">
            <a:extLst>
              <a:ext uri="{FF2B5EF4-FFF2-40B4-BE49-F238E27FC236}">
                <a16:creationId xmlns:a16="http://schemas.microsoft.com/office/drawing/2014/main" id="{6F5CEB52-7799-4956-A281-1B3BEA1E5397}"/>
              </a:ext>
            </a:extLst>
          </p:cNvPr>
          <p:cNvSpPr>
            <a:spLocks noGrp="1"/>
          </p:cNvSpPr>
          <p:nvPr/>
        </p:nvSpPr>
        <p:spPr>
          <a:xfrm>
            <a:off x="8096250" y="4048125"/>
            <a:ext cx="3143250" cy="228600"/>
          </a:xfrm>
          <a:prstGeom prst="rect">
            <a:avLst/>
          </a:prstGeom>
          <a:noFill/>
          <a:ln w="0">
            <a:noFill/>
            <a:prstDash val="solid"/>
          </a:ln>
        </p:spPr>
        <p:txBody>
          <a:bodyPr lIns="38100" tIns="19050" rIns="38100" bIns="19050" anchor="t"/>
          <a:lstStyle/>
          <a:p>
            <a:pPr algn="l">
              <a:buNone/>
              <a:defRPr sz="1125" b="1" i="0">
                <a:solidFill>
                  <a:srgbClr val="0AA4A6"/>
                </a:solidFill>
                <a:latin typeface="Aptos"/>
                <a:ea typeface="Aptos"/>
                <a:cs typeface="Aptos"/>
              </a:defRPr>
            </a:pPr>
            <a:r>
              <a:rPr sz="1125" b="1" i="0">
                <a:solidFill>
                  <a:srgbClr val="0AA4A6"/>
                </a:solidFill>
                <a:latin typeface="Aptos"/>
                <a:ea typeface="Aptos"/>
                <a:cs typeface="Aptos"/>
              </a:rPr>
              <a:t>Adathozzáférés</a:t>
            </a:r>
          </a:p>
        </p:txBody>
      </p:sp>
      <p:sp>
        <p:nvSpPr>
          <p:cNvPr id="76" name="tehdas2-row-body-1">
            <a:extLst>
              <a:ext uri="{FF2B5EF4-FFF2-40B4-BE49-F238E27FC236}">
                <a16:creationId xmlns:a16="http://schemas.microsoft.com/office/drawing/2014/main" id="{434CF5F2-6123-4409-8F5A-8CAF66CA7970}"/>
              </a:ext>
            </a:extLst>
          </p:cNvPr>
          <p:cNvSpPr>
            <a:spLocks noGrp="1"/>
          </p:cNvSpPr>
          <p:nvPr/>
        </p:nvSpPr>
        <p:spPr>
          <a:xfrm>
            <a:off x="8096250" y="4267200"/>
            <a:ext cx="6381750" cy="361950"/>
          </a:xfrm>
          <a:prstGeom prst="rect">
            <a:avLst/>
          </a:prstGeom>
          <a:noFill/>
          <a:ln w="0">
            <a:noFill/>
            <a:prstDash val="solid"/>
          </a:ln>
        </p:spPr>
        <p:txBody>
          <a:bodyPr lIns="38100" tIns="19050" rIns="38100" bIns="19050" anchor="t"/>
          <a:lstStyle/>
          <a:p>
            <a:pPr algn="l">
              <a:buNone/>
              <a:defRPr sz="938" b="0" i="0">
                <a:solidFill>
                  <a:srgbClr val="0A2C3C"/>
                </a:solidFill>
                <a:latin typeface="Aptos"/>
                <a:ea typeface="Aptos"/>
                <a:cs typeface="Aptos"/>
              </a:defRPr>
            </a:pPr>
            <a:r>
              <a:rPr sz="938" b="0" i="0">
                <a:solidFill>
                  <a:srgbClr val="0A2C3C"/>
                </a:solidFill>
                <a:latin typeface="Aptos"/>
                <a:ea typeface="Aptos"/>
                <a:cs typeface="Aptos"/>
              </a:rPr>
              <a:t>megengedett/tiltott célok értékelése • DAAMS műszaki specifikáció</a:t>
            </a:r>
          </a:p>
        </p:txBody>
      </p:sp>
      <p:sp>
        <p:nvSpPr>
          <p:cNvPr id="77" name="tehdas2-row-sep-1">
            <a:extLst>
              <a:ext uri="{FF2B5EF4-FFF2-40B4-BE49-F238E27FC236}">
                <a16:creationId xmlns:a16="http://schemas.microsoft.com/office/drawing/2014/main" id="{A7D50456-785A-4C3A-97C1-EC9B9F502FD9}"/>
              </a:ext>
            </a:extLst>
          </p:cNvPr>
          <p:cNvSpPr>
            <a:spLocks noGrp="1"/>
          </p:cNvSpPr>
          <p:nvPr/>
        </p:nvSpPr>
        <p:spPr>
          <a:xfrm>
            <a:off x="8096250" y="4648200"/>
            <a:ext cx="6400800" cy="9525"/>
          </a:xfrm>
          <a:prstGeom prst="rect">
            <a:avLst/>
          </a:prstGeom>
          <a:solidFill>
            <a:srgbClr val="DCE6EA"/>
          </a:solidFill>
          <a:ln w="0">
            <a:solidFill>
              <a:srgbClr val="DCE6EA"/>
            </a:solidFill>
            <a:prstDash val="solid"/>
          </a:ln>
        </p:spPr>
      </p:sp>
      <p:sp>
        <p:nvSpPr>
          <p:cNvPr id="78" name="tehdas2-row-accent-2">
            <a:extLst>
              <a:ext uri="{FF2B5EF4-FFF2-40B4-BE49-F238E27FC236}">
                <a16:creationId xmlns:a16="http://schemas.microsoft.com/office/drawing/2014/main" id="{0A960F30-5AB6-4DEA-AFAA-82A195E53CB0}"/>
              </a:ext>
            </a:extLst>
          </p:cNvPr>
          <p:cNvSpPr>
            <a:spLocks noGrp="1"/>
          </p:cNvSpPr>
          <p:nvPr/>
        </p:nvSpPr>
        <p:spPr>
          <a:xfrm>
            <a:off x="7943850" y="4714875"/>
            <a:ext cx="47625" cy="476250"/>
          </a:xfrm>
          <a:prstGeom prst="rect">
            <a:avLst/>
          </a:prstGeom>
          <a:solidFill>
            <a:srgbClr val="0AA4A6"/>
          </a:solidFill>
          <a:ln w="0">
            <a:solidFill>
              <a:srgbClr val="0AA4A6"/>
            </a:solidFill>
            <a:prstDash val="solid"/>
          </a:ln>
        </p:spPr>
      </p:sp>
      <p:sp>
        <p:nvSpPr>
          <p:cNvPr id="79" name="tehdas2-row-label-2">
            <a:extLst>
              <a:ext uri="{FF2B5EF4-FFF2-40B4-BE49-F238E27FC236}">
                <a16:creationId xmlns:a16="http://schemas.microsoft.com/office/drawing/2014/main" id="{2527A56C-A332-45C9-99BC-9BA9D1584A10}"/>
              </a:ext>
            </a:extLst>
          </p:cNvPr>
          <p:cNvSpPr>
            <a:spLocks noGrp="1"/>
          </p:cNvSpPr>
          <p:nvPr/>
        </p:nvSpPr>
        <p:spPr>
          <a:xfrm>
            <a:off x="8096250" y="4667250"/>
            <a:ext cx="3143250" cy="228600"/>
          </a:xfrm>
          <a:prstGeom prst="rect">
            <a:avLst/>
          </a:prstGeom>
          <a:noFill/>
          <a:ln w="0">
            <a:noFill/>
            <a:prstDash val="solid"/>
          </a:ln>
        </p:spPr>
        <p:txBody>
          <a:bodyPr lIns="38100" tIns="19050" rIns="38100" bIns="19050" anchor="t"/>
          <a:lstStyle/>
          <a:p>
            <a:pPr algn="l">
              <a:buNone/>
              <a:defRPr sz="1125" b="1" i="0">
                <a:solidFill>
                  <a:srgbClr val="0AA4A6"/>
                </a:solidFill>
                <a:latin typeface="Aptos"/>
                <a:ea typeface="Aptos"/>
                <a:cs typeface="Aptos"/>
              </a:defRPr>
            </a:pPr>
            <a:r>
              <a:rPr sz="1125" b="1" i="0">
                <a:solidFill>
                  <a:srgbClr val="0AA4A6"/>
                </a:solidFill>
                <a:latin typeface="Aptos"/>
                <a:ea typeface="Aptos"/>
                <a:cs typeface="Aptos"/>
              </a:rPr>
              <a:t>Adatelőkészítés</a:t>
            </a:r>
          </a:p>
        </p:txBody>
      </p:sp>
      <p:sp>
        <p:nvSpPr>
          <p:cNvPr id="80" name="tehdas2-row-body-2">
            <a:extLst>
              <a:ext uri="{FF2B5EF4-FFF2-40B4-BE49-F238E27FC236}">
                <a16:creationId xmlns:a16="http://schemas.microsoft.com/office/drawing/2014/main" id="{F1D41748-14B5-4408-9635-2EA9B7E6E670}"/>
              </a:ext>
            </a:extLst>
          </p:cNvPr>
          <p:cNvSpPr>
            <a:spLocks noGrp="1"/>
          </p:cNvSpPr>
          <p:nvPr/>
        </p:nvSpPr>
        <p:spPr>
          <a:xfrm>
            <a:off x="8096250" y="4886325"/>
            <a:ext cx="6381750" cy="361950"/>
          </a:xfrm>
          <a:prstGeom prst="rect">
            <a:avLst/>
          </a:prstGeom>
          <a:noFill/>
          <a:ln w="0">
            <a:noFill/>
            <a:prstDash val="solid"/>
          </a:ln>
        </p:spPr>
        <p:txBody>
          <a:bodyPr lIns="38100" tIns="19050" rIns="38100" bIns="19050" anchor="t"/>
          <a:lstStyle/>
          <a:p>
            <a:pPr algn="l">
              <a:buNone/>
              <a:defRPr sz="938" b="0" i="0">
                <a:solidFill>
                  <a:srgbClr val="0A2C3C"/>
                </a:solidFill>
                <a:latin typeface="Aptos"/>
                <a:ea typeface="Aptos"/>
                <a:cs typeface="Aptos"/>
              </a:defRPr>
            </a:pPr>
            <a:r>
              <a:rPr sz="938" b="0" i="0">
                <a:solidFill>
                  <a:srgbClr val="0A2C3C"/>
                </a:solidFill>
                <a:latin typeface="Aptos"/>
                <a:ea typeface="Aptos"/>
                <a:cs typeface="Aptos"/>
              </a:rPr>
              <a:t>adatbirtokosi útmutató • kapcsolás, előkészítés és adatminőség</a:t>
            </a:r>
          </a:p>
        </p:txBody>
      </p:sp>
      <p:sp>
        <p:nvSpPr>
          <p:cNvPr id="81" name="tehdas2-row-sep-2">
            <a:extLst>
              <a:ext uri="{FF2B5EF4-FFF2-40B4-BE49-F238E27FC236}">
                <a16:creationId xmlns:a16="http://schemas.microsoft.com/office/drawing/2014/main" id="{0FCCAADE-4D67-4FF6-80FB-A3522ACA76F0}"/>
              </a:ext>
            </a:extLst>
          </p:cNvPr>
          <p:cNvSpPr>
            <a:spLocks noGrp="1"/>
          </p:cNvSpPr>
          <p:nvPr/>
        </p:nvSpPr>
        <p:spPr>
          <a:xfrm>
            <a:off x="8096250" y="5267325"/>
            <a:ext cx="6400800" cy="9525"/>
          </a:xfrm>
          <a:prstGeom prst="rect">
            <a:avLst/>
          </a:prstGeom>
          <a:solidFill>
            <a:srgbClr val="DCE6EA"/>
          </a:solidFill>
          <a:ln w="0">
            <a:solidFill>
              <a:srgbClr val="DCE6EA"/>
            </a:solidFill>
            <a:prstDash val="solid"/>
          </a:ln>
        </p:spPr>
      </p:sp>
      <p:sp>
        <p:nvSpPr>
          <p:cNvPr id="82" name="tehdas2-row-accent-3">
            <a:extLst>
              <a:ext uri="{FF2B5EF4-FFF2-40B4-BE49-F238E27FC236}">
                <a16:creationId xmlns:a16="http://schemas.microsoft.com/office/drawing/2014/main" id="{EBA02E11-2448-40C2-B686-5C4719F303F4}"/>
              </a:ext>
            </a:extLst>
          </p:cNvPr>
          <p:cNvSpPr>
            <a:spLocks noGrp="1"/>
          </p:cNvSpPr>
          <p:nvPr/>
        </p:nvSpPr>
        <p:spPr>
          <a:xfrm>
            <a:off x="7943850" y="5334000"/>
            <a:ext cx="47625" cy="476250"/>
          </a:xfrm>
          <a:prstGeom prst="rect">
            <a:avLst/>
          </a:prstGeom>
          <a:solidFill>
            <a:srgbClr val="0AA4A6"/>
          </a:solidFill>
          <a:ln w="0">
            <a:solidFill>
              <a:srgbClr val="0AA4A6"/>
            </a:solidFill>
            <a:prstDash val="solid"/>
          </a:ln>
        </p:spPr>
      </p:sp>
      <p:sp>
        <p:nvSpPr>
          <p:cNvPr id="83" name="tehdas2-row-label-3">
            <a:extLst>
              <a:ext uri="{FF2B5EF4-FFF2-40B4-BE49-F238E27FC236}">
                <a16:creationId xmlns:a16="http://schemas.microsoft.com/office/drawing/2014/main" id="{38E470CE-9A05-4935-8CB8-193AC60A19BD}"/>
              </a:ext>
            </a:extLst>
          </p:cNvPr>
          <p:cNvSpPr>
            <a:spLocks noGrp="1"/>
          </p:cNvSpPr>
          <p:nvPr/>
        </p:nvSpPr>
        <p:spPr>
          <a:xfrm>
            <a:off x="8096250" y="5286375"/>
            <a:ext cx="3143250" cy="228600"/>
          </a:xfrm>
          <a:prstGeom prst="rect">
            <a:avLst/>
          </a:prstGeom>
          <a:noFill/>
          <a:ln w="0">
            <a:noFill/>
            <a:prstDash val="solid"/>
          </a:ln>
        </p:spPr>
        <p:txBody>
          <a:bodyPr lIns="38100" tIns="19050" rIns="38100" bIns="19050" anchor="t"/>
          <a:lstStyle/>
          <a:p>
            <a:pPr algn="l">
              <a:buNone/>
              <a:defRPr sz="1125" b="1" i="0">
                <a:solidFill>
                  <a:srgbClr val="0AA4A6"/>
                </a:solidFill>
                <a:latin typeface="Aptos"/>
                <a:ea typeface="Aptos"/>
                <a:cs typeface="Aptos"/>
              </a:defRPr>
            </a:pPr>
            <a:r>
              <a:rPr sz="1125" b="1" i="0">
                <a:solidFill>
                  <a:srgbClr val="0AA4A6"/>
                </a:solidFill>
                <a:latin typeface="Aptos"/>
                <a:ea typeface="Aptos"/>
                <a:cs typeface="Aptos"/>
              </a:rPr>
              <a:t>Biztonságos felhasználás</a:t>
            </a:r>
          </a:p>
        </p:txBody>
      </p:sp>
      <p:sp>
        <p:nvSpPr>
          <p:cNvPr id="84" name="tehdas2-row-body-3">
            <a:extLst>
              <a:ext uri="{FF2B5EF4-FFF2-40B4-BE49-F238E27FC236}">
                <a16:creationId xmlns:a16="http://schemas.microsoft.com/office/drawing/2014/main" id="{7363FAB1-BB81-4E01-8589-DAE5EF9EB6B4}"/>
              </a:ext>
            </a:extLst>
          </p:cNvPr>
          <p:cNvSpPr>
            <a:spLocks noGrp="1"/>
          </p:cNvSpPr>
          <p:nvPr/>
        </p:nvSpPr>
        <p:spPr>
          <a:xfrm>
            <a:off x="8096250" y="5505450"/>
            <a:ext cx="6381750" cy="361950"/>
          </a:xfrm>
          <a:prstGeom prst="rect">
            <a:avLst/>
          </a:prstGeom>
          <a:noFill/>
          <a:ln w="0">
            <a:noFill/>
            <a:prstDash val="solid"/>
          </a:ln>
        </p:spPr>
        <p:txBody>
          <a:bodyPr lIns="38100" tIns="19050" rIns="38100" bIns="19050" anchor="t"/>
          <a:lstStyle/>
          <a:p>
            <a:pPr algn="l">
              <a:buNone/>
              <a:defRPr sz="938" b="0" i="0">
                <a:solidFill>
                  <a:srgbClr val="0A2C3C"/>
                </a:solidFill>
                <a:latin typeface="Aptos"/>
                <a:ea typeface="Aptos"/>
                <a:cs typeface="Aptos"/>
              </a:defRPr>
            </a:pPr>
            <a:r>
              <a:rPr sz="938" b="0" i="0">
                <a:solidFill>
                  <a:srgbClr val="0A2C3C"/>
                </a:solidFill>
                <a:latin typeface="Aptos"/>
                <a:ea typeface="Aptos"/>
                <a:cs typeface="Aptos"/>
              </a:rPr>
              <a:t>SPE-specifikáció • adatminimalizálás és privacy safeguards • auditálhatóság</a:t>
            </a:r>
          </a:p>
        </p:txBody>
      </p:sp>
      <p:sp>
        <p:nvSpPr>
          <p:cNvPr id="85" name="tehdas2-row-sep-3">
            <a:extLst>
              <a:ext uri="{FF2B5EF4-FFF2-40B4-BE49-F238E27FC236}">
                <a16:creationId xmlns:a16="http://schemas.microsoft.com/office/drawing/2014/main" id="{6BD6C033-BF5E-400E-97E8-C523C78E92EA}"/>
              </a:ext>
            </a:extLst>
          </p:cNvPr>
          <p:cNvSpPr>
            <a:spLocks noGrp="1"/>
          </p:cNvSpPr>
          <p:nvPr/>
        </p:nvSpPr>
        <p:spPr>
          <a:xfrm>
            <a:off x="8096250" y="5886450"/>
            <a:ext cx="6400800" cy="9525"/>
          </a:xfrm>
          <a:prstGeom prst="rect">
            <a:avLst/>
          </a:prstGeom>
          <a:solidFill>
            <a:srgbClr val="DCE6EA"/>
          </a:solidFill>
          <a:ln w="0">
            <a:solidFill>
              <a:srgbClr val="DCE6EA"/>
            </a:solidFill>
            <a:prstDash val="solid"/>
          </a:ln>
        </p:spPr>
      </p:sp>
      <p:sp>
        <p:nvSpPr>
          <p:cNvPr id="86" name="tehdas2-row-accent-4">
            <a:extLst>
              <a:ext uri="{FF2B5EF4-FFF2-40B4-BE49-F238E27FC236}">
                <a16:creationId xmlns:a16="http://schemas.microsoft.com/office/drawing/2014/main" id="{1EB8F3C9-D2F8-4546-B131-7BF72EE0E88A}"/>
              </a:ext>
            </a:extLst>
          </p:cNvPr>
          <p:cNvSpPr>
            <a:spLocks noGrp="1"/>
          </p:cNvSpPr>
          <p:nvPr/>
        </p:nvSpPr>
        <p:spPr>
          <a:xfrm>
            <a:off x="7943850" y="5953125"/>
            <a:ext cx="47625" cy="476250"/>
          </a:xfrm>
          <a:prstGeom prst="rect">
            <a:avLst/>
          </a:prstGeom>
          <a:solidFill>
            <a:srgbClr val="0AA4A6"/>
          </a:solidFill>
          <a:ln w="0">
            <a:solidFill>
              <a:srgbClr val="0AA4A6"/>
            </a:solidFill>
            <a:prstDash val="solid"/>
          </a:ln>
        </p:spPr>
      </p:sp>
      <p:sp>
        <p:nvSpPr>
          <p:cNvPr id="87" name="tehdas2-row-label-4">
            <a:extLst>
              <a:ext uri="{FF2B5EF4-FFF2-40B4-BE49-F238E27FC236}">
                <a16:creationId xmlns:a16="http://schemas.microsoft.com/office/drawing/2014/main" id="{CD80EB98-8FF3-494D-906F-9B488391CF19}"/>
              </a:ext>
            </a:extLst>
          </p:cNvPr>
          <p:cNvSpPr>
            <a:spLocks noGrp="1"/>
          </p:cNvSpPr>
          <p:nvPr/>
        </p:nvSpPr>
        <p:spPr>
          <a:xfrm>
            <a:off x="8096250" y="5905500"/>
            <a:ext cx="3143250" cy="228600"/>
          </a:xfrm>
          <a:prstGeom prst="rect">
            <a:avLst/>
          </a:prstGeom>
          <a:noFill/>
          <a:ln w="0">
            <a:noFill/>
            <a:prstDash val="solid"/>
          </a:ln>
        </p:spPr>
        <p:txBody>
          <a:bodyPr lIns="38100" tIns="19050" rIns="38100" bIns="19050" anchor="t"/>
          <a:lstStyle/>
          <a:p>
            <a:pPr algn="l">
              <a:buNone/>
              <a:defRPr sz="1125" b="1" i="0">
                <a:solidFill>
                  <a:srgbClr val="0AA4A6"/>
                </a:solidFill>
                <a:latin typeface="Aptos"/>
                <a:ea typeface="Aptos"/>
                <a:cs typeface="Aptos"/>
              </a:defRPr>
            </a:pPr>
            <a:r>
              <a:rPr sz="1125" b="1" i="0">
                <a:solidFill>
                  <a:srgbClr val="0AA4A6"/>
                </a:solidFill>
                <a:latin typeface="Aptos"/>
                <a:ea typeface="Aptos"/>
                <a:cs typeface="Aptos"/>
              </a:rPr>
              <a:t>Állampolgári szolgálat</a:t>
            </a:r>
          </a:p>
        </p:txBody>
      </p:sp>
      <p:sp>
        <p:nvSpPr>
          <p:cNvPr id="88" name="tehdas2-row-body-4">
            <a:extLst>
              <a:ext uri="{FF2B5EF4-FFF2-40B4-BE49-F238E27FC236}">
                <a16:creationId xmlns:a16="http://schemas.microsoft.com/office/drawing/2014/main" id="{82DDB5EA-C8EF-4852-AEEF-1B7E6956503B}"/>
              </a:ext>
            </a:extLst>
          </p:cNvPr>
          <p:cNvSpPr>
            <a:spLocks noGrp="1"/>
          </p:cNvSpPr>
          <p:nvPr/>
        </p:nvSpPr>
        <p:spPr>
          <a:xfrm>
            <a:off x="8096250" y="6124575"/>
            <a:ext cx="6381750" cy="361950"/>
          </a:xfrm>
          <a:prstGeom prst="rect">
            <a:avLst/>
          </a:prstGeom>
          <a:noFill/>
          <a:ln w="0">
            <a:noFill/>
            <a:prstDash val="solid"/>
          </a:ln>
        </p:spPr>
        <p:txBody>
          <a:bodyPr lIns="38100" tIns="19050" rIns="38100" bIns="19050" anchor="t"/>
          <a:lstStyle/>
          <a:p>
            <a:pPr algn="l">
              <a:buNone/>
              <a:defRPr sz="938" b="0" i="0">
                <a:solidFill>
                  <a:srgbClr val="0A2C3C"/>
                </a:solidFill>
                <a:latin typeface="Aptos"/>
                <a:ea typeface="Aptos"/>
                <a:cs typeface="Aptos"/>
              </a:defRPr>
            </a:pPr>
            <a:r>
              <a:rPr sz="938" b="0" i="0">
                <a:solidFill>
                  <a:srgbClr val="0A2C3C"/>
                </a:solidFill>
                <a:latin typeface="Aptos"/>
                <a:ea typeface="Aptos"/>
                <a:cs typeface="Aptos"/>
              </a:rPr>
              <a:t>opt-out • jelentős eredmények kezelése • tájékoztatás és transzparencia</a:t>
            </a:r>
          </a:p>
        </p:txBody>
      </p:sp>
      <p:sp>
        <p:nvSpPr>
          <p:cNvPr id="89" name="tehdas-synthesis-line">
            <a:extLst>
              <a:ext uri="{FF2B5EF4-FFF2-40B4-BE49-F238E27FC236}">
                <a16:creationId xmlns:a16="http://schemas.microsoft.com/office/drawing/2014/main" id="{A1E4B5F6-0217-4727-9A32-20D80453BDC0}"/>
              </a:ext>
            </a:extLst>
          </p:cNvPr>
          <p:cNvSpPr>
            <a:spLocks noGrp="1"/>
          </p:cNvSpPr>
          <p:nvPr/>
        </p:nvSpPr>
        <p:spPr>
          <a:xfrm>
            <a:off x="609600" y="6591300"/>
            <a:ext cx="14020800" cy="28575"/>
          </a:xfrm>
          <a:prstGeom prst="rect">
            <a:avLst/>
          </a:prstGeom>
          <a:solidFill>
            <a:srgbClr val="0A2C3C"/>
          </a:solidFill>
          <a:ln w="0">
            <a:solidFill>
              <a:srgbClr val="0A2C3C"/>
            </a:solidFill>
            <a:prstDash val="solid"/>
          </a:ln>
        </p:spPr>
      </p:sp>
      <p:sp>
        <p:nvSpPr>
          <p:cNvPr id="90" name="tehdas-synthesis">
            <a:extLst>
              <a:ext uri="{FF2B5EF4-FFF2-40B4-BE49-F238E27FC236}">
                <a16:creationId xmlns:a16="http://schemas.microsoft.com/office/drawing/2014/main" id="{B18EC9B4-0BF2-4891-8534-FE333122E42F}"/>
              </a:ext>
            </a:extLst>
          </p:cNvPr>
          <p:cNvSpPr>
            <a:spLocks noGrp="1"/>
          </p:cNvSpPr>
          <p:nvPr/>
        </p:nvSpPr>
        <p:spPr>
          <a:xfrm>
            <a:off x="838200" y="6705600"/>
            <a:ext cx="13563600" cy="304800"/>
          </a:xfrm>
          <a:prstGeom prst="rect">
            <a:avLst/>
          </a:prstGeom>
          <a:noFill/>
          <a:ln w="0">
            <a:noFill/>
            <a:prstDash val="solid"/>
          </a:ln>
        </p:spPr>
        <p:txBody>
          <a:bodyPr lIns="38100" tIns="19050" rIns="38100" bIns="19050" anchor="ctr"/>
          <a:lstStyle/>
          <a:p>
            <a:pPr algn="ctr">
              <a:buNone/>
              <a:defRPr sz="1350" b="1" i="0">
                <a:solidFill>
                  <a:srgbClr val="0A2C3C"/>
                </a:solidFill>
                <a:latin typeface="Aptos"/>
                <a:ea typeface="Aptos"/>
                <a:cs typeface="Aptos"/>
              </a:defRPr>
            </a:pPr>
            <a:r>
              <a:rPr sz="1350" b="1" i="0">
                <a:solidFill>
                  <a:srgbClr val="0A2C3C"/>
                </a:solidFill>
                <a:latin typeface="Aptos"/>
                <a:ea typeface="Aptos"/>
                <a:cs typeface="Aptos"/>
              </a:rPr>
              <a:t>TEHDAS1: mit és milyen elvek szerint?   →   TEHDAS2: hogyan, milyen közös működési szabályokkal?</a:t>
            </a:r>
          </a:p>
        </p:txBody>
      </p:sp>
      <p:sp>
        <p:nvSpPr>
          <p:cNvPr id="91" name="tehdas-hungary">
            <a:extLst>
              <a:ext uri="{FF2B5EF4-FFF2-40B4-BE49-F238E27FC236}">
                <a16:creationId xmlns:a16="http://schemas.microsoft.com/office/drawing/2014/main" id="{868E1120-9EAE-4BAB-8D79-F20CA1274F6D}"/>
              </a:ext>
            </a:extLst>
          </p:cNvPr>
          <p:cNvSpPr>
            <a:spLocks noGrp="1"/>
          </p:cNvSpPr>
          <p:nvPr/>
        </p:nvSpPr>
        <p:spPr>
          <a:xfrm>
            <a:off x="838200" y="7077075"/>
            <a:ext cx="13563600" cy="285750"/>
          </a:xfrm>
          <a:prstGeom prst="rect">
            <a:avLst/>
          </a:prstGeom>
          <a:noFill/>
          <a:ln w="0">
            <a:noFill/>
            <a:prstDash val="solid"/>
          </a:ln>
        </p:spPr>
        <p:txBody>
          <a:bodyPr lIns="38100" tIns="19050" rIns="38100" bIns="19050" anchor="ctr"/>
          <a:lstStyle/>
          <a:p>
            <a:pPr algn="ctr">
              <a:buNone/>
              <a:defRPr sz="1088" b="1" i="0">
                <a:solidFill>
                  <a:srgbClr val="F3AD2F"/>
                </a:solidFill>
                <a:latin typeface="Aptos"/>
                <a:ea typeface="Aptos"/>
                <a:cs typeface="Aptos"/>
              </a:defRPr>
            </a:pPr>
            <a:r>
              <a:rPr sz="1088" b="1" i="0">
                <a:solidFill>
                  <a:srgbClr val="F3AD2F"/>
                </a:solidFill>
                <a:latin typeface="Aptos"/>
                <a:ea typeface="Aptos"/>
                <a:cs typeface="Aptos"/>
              </a:rPr>
              <a:t>MAGYAR KAPCSOLÓDÁS  •  OKFŐ  •  TEHDAS2 WP8  •  jelentős eredmények kezelésének útmutatója (2026)</a:t>
            </a:r>
          </a:p>
        </p:txBody>
      </p:sp>
      <p:sp>
        <p:nvSpPr>
          <p:cNvPr id="92" name="tehdas-status">
            <a:extLst>
              <a:ext uri="{FF2B5EF4-FFF2-40B4-BE49-F238E27FC236}">
                <a16:creationId xmlns:a16="http://schemas.microsoft.com/office/drawing/2014/main" id="{24C221B6-548D-410F-8DE1-186A7A92588F}"/>
              </a:ext>
            </a:extLst>
          </p:cNvPr>
          <p:cNvSpPr>
            <a:spLocks noGrp="1"/>
          </p:cNvSpPr>
          <p:nvPr/>
        </p:nvSpPr>
        <p:spPr>
          <a:xfrm>
            <a:off x="1428750" y="7381875"/>
            <a:ext cx="12382500" cy="238125"/>
          </a:xfrm>
          <a:prstGeom prst="rect">
            <a:avLst/>
          </a:prstGeom>
          <a:noFill/>
          <a:ln w="0">
            <a:noFill/>
            <a:prstDash val="solid"/>
          </a:ln>
        </p:spPr>
        <p:txBody>
          <a:bodyPr lIns="38100" tIns="19050" rIns="38100" bIns="19050" anchor="ctr"/>
          <a:lstStyle/>
          <a:p>
            <a:pPr algn="ctr">
              <a:buNone/>
              <a:defRPr sz="863" b="0" i="0">
                <a:solidFill>
                  <a:srgbClr val="5D7280"/>
                </a:solidFill>
                <a:latin typeface="Aptos"/>
                <a:ea typeface="Aptos"/>
                <a:cs typeface="Aptos"/>
              </a:defRPr>
            </a:pPr>
            <a:r>
              <a:rPr sz="863" b="0" i="0">
                <a:solidFill>
                  <a:srgbClr val="5D7280"/>
                </a:solidFill>
                <a:latin typeface="Aptos"/>
                <a:ea typeface="Aptos"/>
                <a:cs typeface="Aptos"/>
              </a:rPr>
              <a:t>A TEHDAS2 dokumentumai nem kötelező szakértői anyagok; több eredmény végrehajtási és felhatalmazáson alapuló uniós aktusok szakmai előkészítését is támogatja.</a:t>
            </a:r>
          </a:p>
        </p:txBody>
      </p:sp>
    </p:spTree>
    <p:extLst>
      <p:ext uri="{BB962C8B-B14F-4D97-AF65-F5344CB8AC3E}">
        <p14:creationId xmlns:p14="http://schemas.microsoft.com/office/powerpoint/2010/main" val="175005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a:extLst>
              <a:ext uri="{FF2B5EF4-FFF2-40B4-BE49-F238E27FC236}">
                <a16:creationId xmlns:a16="http://schemas.microsoft.com/office/drawing/2014/main" id="{A99C7EE9-1A80-FEA4-9937-89E5D81AC017}"/>
              </a:ext>
            </a:extLst>
          </p:cNvPr>
          <p:cNvSpPr/>
          <p:nvPr/>
        </p:nvSpPr>
        <p:spPr>
          <a:xfrm>
            <a:off x="13313664" y="2743200"/>
            <a:ext cx="1676400" cy="609600"/>
          </a:xfrm>
          <a:prstGeom prst="rect">
            <a:avLst/>
          </a:prstGeom>
          <a:solidFill>
            <a:schemeClr val="accent2">
              <a:alpha val="33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hu-HU"/>
          </a:p>
        </p:txBody>
      </p:sp>
      <p:sp>
        <p:nvSpPr>
          <p:cNvPr id="33" name="template-footer-line">
            <a:extLst>
              <a:ext uri="{FF2B5EF4-FFF2-40B4-BE49-F238E27FC236}">
                <a16:creationId xmlns:a16="http://schemas.microsoft.com/office/drawing/2014/main" id="{3454A2DA-CE24-4BB7-A1CD-9988B566A551}"/>
              </a:ext>
            </a:extLst>
          </p:cNvPr>
          <p:cNvSpPr>
            <a:spLocks noGrp="1"/>
          </p:cNvSpPr>
          <p:nvPr/>
        </p:nvSpPr>
        <p:spPr>
          <a:xfrm>
            <a:off x="0" y="7810500"/>
            <a:ext cx="15240000" cy="47625"/>
          </a:xfrm>
          <a:prstGeom prst="rect">
            <a:avLst/>
          </a:prstGeom>
          <a:solidFill>
            <a:srgbClr val="26A9D5"/>
          </a:solidFill>
          <a:ln w="0">
            <a:noFill/>
            <a:prstDash val="solid"/>
          </a:ln>
        </p:spPr>
      </p:sp>
      <p:sp>
        <p:nvSpPr>
          <p:cNvPr id="34" name="okfo-mark">
            <a:extLst>
              <a:ext uri="{FF2B5EF4-FFF2-40B4-BE49-F238E27FC236}">
                <a16:creationId xmlns:a16="http://schemas.microsoft.com/office/drawing/2014/main" id="{645FCFA1-D990-4211-91E5-1C507134809C}"/>
              </a:ext>
            </a:extLst>
          </p:cNvPr>
          <p:cNvSpPr>
            <a:spLocks noGrp="1"/>
          </p:cNvSpPr>
          <p:nvPr/>
        </p:nvSpPr>
        <p:spPr>
          <a:xfrm>
            <a:off x="609600" y="7972425"/>
            <a:ext cx="723900" cy="285750"/>
          </a:xfrm>
          <a:prstGeom prst="rect">
            <a:avLst/>
          </a:prstGeom>
          <a:noFill/>
          <a:ln w="0">
            <a:noFill/>
          </a:ln>
        </p:spPr>
        <p:txBody>
          <a:bodyPr wrap="square" lIns="0" tIns="0" rIns="0" bIns="0" anchor="ctr">
            <a:noAutofit/>
          </a:bodyPr>
          <a:lstStyle/>
          <a:p>
            <a:pPr algn="l">
              <a:buNone/>
              <a:defRPr sz="1650" b="1">
                <a:solidFill>
                  <a:srgbClr val="2E6F95"/>
                </a:solidFill>
                <a:latin typeface="Aptos"/>
                <a:ea typeface="Aptos"/>
                <a:cs typeface="Aptos"/>
              </a:defRPr>
            </a:pPr>
            <a:r>
              <a:rPr sz="1650" b="1">
                <a:solidFill>
                  <a:srgbClr val="2E6F95"/>
                </a:solidFill>
                <a:latin typeface="Aptos"/>
                <a:ea typeface="Aptos"/>
                <a:cs typeface="Aptos"/>
              </a:rPr>
              <a:t>OKFŐ</a:t>
            </a:r>
          </a:p>
        </p:txBody>
      </p:sp>
      <p:sp>
        <p:nvSpPr>
          <p:cNvPr id="35" name="okfo-name">
            <a:extLst>
              <a:ext uri="{FF2B5EF4-FFF2-40B4-BE49-F238E27FC236}">
                <a16:creationId xmlns:a16="http://schemas.microsoft.com/office/drawing/2014/main" id="{584A7E3C-55B7-4A4A-8A4B-1BA903FCCA81}"/>
              </a:ext>
            </a:extLst>
          </p:cNvPr>
          <p:cNvSpPr>
            <a:spLocks noGrp="1"/>
          </p:cNvSpPr>
          <p:nvPr/>
        </p:nvSpPr>
        <p:spPr>
          <a:xfrm>
            <a:off x="1381125" y="7991475"/>
            <a:ext cx="2667000" cy="257175"/>
          </a:xfrm>
          <a:prstGeom prst="rect">
            <a:avLst/>
          </a:prstGeom>
          <a:noFill/>
          <a:ln w="0">
            <a:noFill/>
          </a:ln>
        </p:spPr>
        <p:txBody>
          <a:bodyPr wrap="square" lIns="0" tIns="0" rIns="0" bIns="0" anchor="ctr">
            <a:noAutofit/>
          </a:bodyPr>
          <a:lstStyle/>
          <a:p>
            <a:pPr algn="l">
              <a:buNone/>
              <a:defRPr sz="975" b="0">
                <a:solidFill>
                  <a:srgbClr val="10242E"/>
                </a:solidFill>
                <a:latin typeface="Aptos"/>
                <a:ea typeface="Aptos"/>
                <a:cs typeface="Aptos"/>
              </a:defRPr>
            </a:pPr>
            <a:r>
              <a:rPr sz="975" b="0">
                <a:solidFill>
                  <a:srgbClr val="10242E"/>
                </a:solidFill>
                <a:latin typeface="Aptos"/>
                <a:ea typeface="Aptos"/>
                <a:cs typeface="Aptos"/>
              </a:rPr>
              <a:t>ORSZÁGOS KÓRHÁZI FŐIGAZGATÓSÁG</a:t>
            </a:r>
          </a:p>
        </p:txBody>
      </p:sp>
      <p:sp>
        <p:nvSpPr>
          <p:cNvPr id="36" name="source">
            <a:extLst>
              <a:ext uri="{FF2B5EF4-FFF2-40B4-BE49-F238E27FC236}">
                <a16:creationId xmlns:a16="http://schemas.microsoft.com/office/drawing/2014/main" id="{F6FD409D-60C6-4667-A758-B770AF5F0ED1}"/>
              </a:ext>
            </a:extLst>
          </p:cNvPr>
          <p:cNvSpPr>
            <a:spLocks noGrp="1"/>
          </p:cNvSpPr>
          <p:nvPr/>
        </p:nvSpPr>
        <p:spPr>
          <a:xfrm>
            <a:off x="4095750" y="8020050"/>
            <a:ext cx="7524750" cy="247650"/>
          </a:xfrm>
          <a:prstGeom prst="rect">
            <a:avLst/>
          </a:prstGeom>
          <a:noFill/>
          <a:ln w="0">
            <a:noFill/>
          </a:ln>
        </p:spPr>
        <p:txBody>
          <a:bodyPr wrap="square" lIns="0" tIns="0" rIns="0" bIns="0" anchor="ctr">
            <a:normAutofit/>
          </a:bodyPr>
          <a:lstStyle/>
          <a:p>
            <a:pPr algn="l">
              <a:buNone/>
              <a:defRPr sz="840" b="0">
                <a:solidFill>
                  <a:srgbClr val="536873"/>
                </a:solidFill>
                <a:latin typeface="Aptos"/>
                <a:ea typeface="Aptos"/>
                <a:cs typeface="Aptos"/>
              </a:defRPr>
            </a:pPr>
            <a:r>
              <a:rPr sz="840" b="0">
                <a:solidFill>
                  <a:srgbClr val="536873"/>
                </a:solidFill>
                <a:latin typeface="Aptos"/>
                <a:ea typeface="Aptos"/>
                <a:cs typeface="Aptos"/>
              </a:rPr>
              <a:t>Forrás: EHDS 19. cikk (1), 55. cikk (1) és (6), 105. cikk; TEHDAS2 M8.4; Findata; Belgian HDA; Health Data Hub / CNIL.</a:t>
            </a:r>
          </a:p>
        </p:txBody>
      </p:sp>
      <p:sp>
        <p:nvSpPr>
          <p:cNvPr id="37" name="presenter">
            <a:extLst>
              <a:ext uri="{FF2B5EF4-FFF2-40B4-BE49-F238E27FC236}">
                <a16:creationId xmlns:a16="http://schemas.microsoft.com/office/drawing/2014/main" id="{0979673B-F31D-4F91-81C9-D668924FD3C4}"/>
              </a:ext>
            </a:extLst>
          </p:cNvPr>
          <p:cNvSpPr>
            <a:spLocks noGrp="1"/>
          </p:cNvSpPr>
          <p:nvPr/>
        </p:nvSpPr>
        <p:spPr>
          <a:xfrm>
            <a:off x="11811000" y="8020050"/>
            <a:ext cx="2819400" cy="247650"/>
          </a:xfrm>
          <a:prstGeom prst="rect">
            <a:avLst/>
          </a:prstGeom>
          <a:noFill/>
          <a:ln w="0">
            <a:noFill/>
          </a:ln>
        </p:spPr>
        <p:txBody>
          <a:bodyPr wrap="square" lIns="0" tIns="0" rIns="0" bIns="0" anchor="ctr">
            <a:noAutofit/>
          </a:bodyPr>
          <a:lstStyle/>
          <a:p>
            <a:pPr algn="r">
              <a:buNone/>
              <a:defRPr sz="975" b="1">
                <a:solidFill>
                  <a:srgbClr val="092D3E"/>
                </a:solidFill>
                <a:latin typeface="Aptos"/>
                <a:ea typeface="Aptos"/>
                <a:cs typeface="Aptos"/>
              </a:defRPr>
            </a:pPr>
            <a:r>
              <a:rPr sz="975" b="1">
                <a:solidFill>
                  <a:srgbClr val="092D3E"/>
                </a:solidFill>
                <a:latin typeface="Aptos"/>
                <a:ea typeface="Aptos"/>
                <a:cs typeface="Aptos"/>
              </a:rPr>
              <a:t>Dr. Misek János  •  2026. szeptember 16.</a:t>
            </a:r>
          </a:p>
        </p:txBody>
      </p:sp>
      <p:sp>
        <p:nvSpPr>
          <p:cNvPr id="40" name="eyebrow-fixed-04">
            <a:extLst>
              <a:ext uri="{FF2B5EF4-FFF2-40B4-BE49-F238E27FC236}">
                <a16:creationId xmlns:a16="http://schemas.microsoft.com/office/drawing/2014/main" id="{38FF0005-A6F0-4585-9024-0389CC203270}"/>
              </a:ext>
            </a:extLst>
          </p:cNvPr>
          <p:cNvSpPr>
            <a:spLocks noGrp="1"/>
          </p:cNvSpPr>
          <p:nvPr/>
        </p:nvSpPr>
        <p:spPr>
          <a:xfrm>
            <a:off x="609600" y="238125"/>
            <a:ext cx="12858750" cy="266700"/>
          </a:xfrm>
          <a:prstGeom prst="rect">
            <a:avLst/>
          </a:prstGeom>
          <a:noFill/>
          <a:ln w="0">
            <a:noFill/>
            <a:prstDash val="solid"/>
          </a:ln>
        </p:spPr>
        <p:txBody>
          <a:bodyPr wrap="square" lIns="0" tIns="0" rIns="0" bIns="0" anchor="ctr">
            <a:normAutofit/>
          </a:bodyPr>
          <a:lstStyle/>
          <a:p>
            <a:pPr algn="l">
              <a:buNone/>
              <a:defRPr sz="1275" b="1">
                <a:solidFill>
                  <a:srgbClr val="536873"/>
                </a:solidFill>
                <a:latin typeface="Aptos"/>
                <a:ea typeface="Aptos"/>
                <a:cs typeface="Aptos"/>
              </a:defRPr>
            </a:pPr>
            <a:r>
              <a:rPr sz="1275" b="1">
                <a:solidFill>
                  <a:srgbClr val="536873"/>
                </a:solidFill>
                <a:latin typeface="Aptos"/>
                <a:ea typeface="Aptos"/>
                <a:cs typeface="Aptos"/>
              </a:rPr>
              <a:t>MAGYAR KÓRHÁZSZÖVETSÉG XXXVIII. KONGRESSZUS  •  OKFŐ</a:t>
            </a:r>
          </a:p>
        </p:txBody>
      </p:sp>
      <p:sp>
        <p:nvSpPr>
          <p:cNvPr id="41" name="number-fixed-04">
            <a:extLst>
              <a:ext uri="{FF2B5EF4-FFF2-40B4-BE49-F238E27FC236}">
                <a16:creationId xmlns:a16="http://schemas.microsoft.com/office/drawing/2014/main" id="{22967501-2017-4E67-9996-79148B00CB2F}"/>
              </a:ext>
            </a:extLst>
          </p:cNvPr>
          <p:cNvSpPr>
            <a:spLocks noGrp="1"/>
          </p:cNvSpPr>
          <p:nvPr/>
        </p:nvSpPr>
        <p:spPr>
          <a:xfrm>
            <a:off x="14097000" y="219075"/>
            <a:ext cx="533400" cy="285750"/>
          </a:xfrm>
          <a:prstGeom prst="rect">
            <a:avLst/>
          </a:prstGeom>
          <a:noFill/>
          <a:ln w="0">
            <a:noFill/>
            <a:prstDash val="solid"/>
          </a:ln>
        </p:spPr>
        <p:txBody>
          <a:bodyPr wrap="square" lIns="0" tIns="0" rIns="0" bIns="0" anchor="ctr">
            <a:normAutofit/>
          </a:bodyPr>
          <a:lstStyle/>
          <a:p>
            <a:pPr algn="r">
              <a:buNone/>
              <a:defRPr sz="1200" b="1">
                <a:solidFill>
                  <a:srgbClr val="2E6F95"/>
                </a:solidFill>
                <a:latin typeface="Aptos"/>
                <a:ea typeface="Aptos"/>
                <a:cs typeface="Aptos"/>
              </a:defRPr>
            </a:pPr>
            <a:r>
              <a:rPr sz="1200" b="1">
                <a:solidFill>
                  <a:srgbClr val="2E6F95"/>
                </a:solidFill>
                <a:latin typeface="Aptos"/>
                <a:ea typeface="Aptos"/>
                <a:cs typeface="Aptos"/>
              </a:rPr>
              <a:t>05</a:t>
            </a:r>
          </a:p>
        </p:txBody>
      </p:sp>
      <p:sp>
        <p:nvSpPr>
          <p:cNvPr id="42" name="slide05-title">
            <a:extLst>
              <a:ext uri="{FF2B5EF4-FFF2-40B4-BE49-F238E27FC236}">
                <a16:creationId xmlns:a16="http://schemas.microsoft.com/office/drawing/2014/main" id="{C078A322-0CDE-4065-AB3C-8E741BA70562}"/>
              </a:ext>
            </a:extLst>
          </p:cNvPr>
          <p:cNvSpPr>
            <a:spLocks noGrp="1"/>
          </p:cNvSpPr>
          <p:nvPr/>
        </p:nvSpPr>
        <p:spPr>
          <a:xfrm>
            <a:off x="609600" y="590550"/>
            <a:ext cx="14020800" cy="438150"/>
          </a:xfrm>
          <a:prstGeom prst="rect">
            <a:avLst/>
          </a:prstGeom>
          <a:noFill/>
          <a:ln w="0">
            <a:noFill/>
            <a:prstDash val="solid"/>
          </a:ln>
        </p:spPr>
        <p:txBody>
          <a:bodyPr wrap="square" lIns="0" tIns="0" rIns="0" bIns="0" anchor="ctr">
            <a:normAutofit/>
          </a:bodyPr>
          <a:lstStyle/>
          <a:p>
            <a:pPr algn="l">
              <a:buNone/>
              <a:defRPr sz="2325" b="1">
                <a:solidFill>
                  <a:srgbClr val="092D3E"/>
                </a:solidFill>
                <a:latin typeface="Aptos"/>
                <a:ea typeface="Aptos"/>
                <a:cs typeface="Aptos"/>
              </a:defRPr>
            </a:pPr>
            <a:r>
              <a:rPr sz="2325" b="1">
                <a:solidFill>
                  <a:srgbClr val="092D3E"/>
                </a:solidFill>
                <a:latin typeface="Aptos"/>
                <a:ea typeface="Aptos"/>
                <a:cs typeface="Aptos"/>
              </a:rPr>
              <a:t>Az EHDS másodlagos felhasználási útja – és a magyar HDAB–SPE döntési tér</a:t>
            </a:r>
          </a:p>
        </p:txBody>
      </p:sp>
      <p:sp>
        <p:nvSpPr>
          <p:cNvPr id="43" name="slide05-subtitle">
            <a:extLst>
              <a:ext uri="{FF2B5EF4-FFF2-40B4-BE49-F238E27FC236}">
                <a16:creationId xmlns:a16="http://schemas.microsoft.com/office/drawing/2014/main" id="{DD8E8C21-8D60-42C1-B567-8CD6A29F7950}"/>
              </a:ext>
            </a:extLst>
          </p:cNvPr>
          <p:cNvSpPr>
            <a:spLocks noGrp="1"/>
          </p:cNvSpPr>
          <p:nvPr/>
        </p:nvSpPr>
        <p:spPr>
          <a:xfrm>
            <a:off x="609600" y="1066800"/>
            <a:ext cx="14020800" cy="323850"/>
          </a:xfrm>
          <a:prstGeom prst="rect">
            <a:avLst/>
          </a:prstGeom>
          <a:noFill/>
          <a:ln w="0">
            <a:noFill/>
            <a:prstDash val="solid"/>
          </a:ln>
        </p:spPr>
        <p:txBody>
          <a:bodyPr wrap="square" lIns="0" tIns="0" rIns="0" bIns="0" anchor="ctr">
            <a:normAutofit/>
          </a:bodyPr>
          <a:lstStyle/>
          <a:p>
            <a:pPr algn="l">
              <a:buNone/>
              <a:defRPr sz="1238" b="0">
                <a:solidFill>
                  <a:srgbClr val="536873"/>
                </a:solidFill>
                <a:latin typeface="Aptos"/>
                <a:ea typeface="Aptos"/>
                <a:cs typeface="Aptos"/>
              </a:defRPr>
            </a:pPr>
            <a:r>
              <a:rPr sz="1238" b="0">
                <a:solidFill>
                  <a:srgbClr val="536873"/>
                </a:solidFill>
                <a:latin typeface="Aptos"/>
                <a:ea typeface="Aptos"/>
                <a:cs typeface="Aptos"/>
              </a:rPr>
              <a:t>Az uniós folyamat közös; a hozzáférési testület és a biztonságos feldolgozási környezet kialakítása több dimenzióban hangolható.</a:t>
            </a:r>
          </a:p>
        </p:txBody>
      </p:sp>
      <p:sp>
        <p:nvSpPr>
          <p:cNvPr id="44" name="journey-link-0">
            <a:extLst>
              <a:ext uri="{FF2B5EF4-FFF2-40B4-BE49-F238E27FC236}">
                <a16:creationId xmlns:a16="http://schemas.microsoft.com/office/drawing/2014/main" id="{0E5458CC-D47F-47FD-A83C-58385A5E2729}"/>
              </a:ext>
            </a:extLst>
          </p:cNvPr>
          <p:cNvSpPr>
            <a:spLocks noGrp="1"/>
          </p:cNvSpPr>
          <p:nvPr/>
        </p:nvSpPr>
        <p:spPr>
          <a:xfrm>
            <a:off x="2705100" y="2152650"/>
            <a:ext cx="1109489" cy="28575"/>
          </a:xfrm>
          <a:prstGeom prst="rect">
            <a:avLst/>
          </a:prstGeom>
          <a:solidFill>
            <a:srgbClr val="B9D1D9"/>
          </a:solidFill>
          <a:ln w="0">
            <a:solidFill>
              <a:srgbClr val="B9D1D9"/>
            </a:solidFill>
            <a:prstDash val="solid"/>
          </a:ln>
        </p:spPr>
      </p:sp>
      <p:sp>
        <p:nvSpPr>
          <p:cNvPr id="45" name="journey-link-1">
            <a:extLst>
              <a:ext uri="{FF2B5EF4-FFF2-40B4-BE49-F238E27FC236}">
                <a16:creationId xmlns:a16="http://schemas.microsoft.com/office/drawing/2014/main" id="{89722116-7A6C-4DED-8938-B18EF5131DF3}"/>
              </a:ext>
            </a:extLst>
          </p:cNvPr>
          <p:cNvSpPr>
            <a:spLocks noGrp="1"/>
          </p:cNvSpPr>
          <p:nvPr/>
        </p:nvSpPr>
        <p:spPr>
          <a:xfrm>
            <a:off x="5372100" y="2457450"/>
            <a:ext cx="1109489" cy="28575"/>
          </a:xfrm>
          <a:prstGeom prst="rect">
            <a:avLst/>
          </a:prstGeom>
          <a:solidFill>
            <a:srgbClr val="B9D1D9"/>
          </a:solidFill>
          <a:ln w="0">
            <a:solidFill>
              <a:srgbClr val="B9D1D9"/>
            </a:solidFill>
            <a:prstDash val="solid"/>
          </a:ln>
        </p:spPr>
      </p:sp>
      <p:sp>
        <p:nvSpPr>
          <p:cNvPr id="46" name="journey-link-2">
            <a:extLst>
              <a:ext uri="{FF2B5EF4-FFF2-40B4-BE49-F238E27FC236}">
                <a16:creationId xmlns:a16="http://schemas.microsoft.com/office/drawing/2014/main" id="{7690948E-8C4D-49F0-99CB-130933D6EC72}"/>
              </a:ext>
            </a:extLst>
          </p:cNvPr>
          <p:cNvSpPr>
            <a:spLocks noGrp="1"/>
          </p:cNvSpPr>
          <p:nvPr/>
        </p:nvSpPr>
        <p:spPr>
          <a:xfrm>
            <a:off x="8039100" y="2152650"/>
            <a:ext cx="1109489" cy="28575"/>
          </a:xfrm>
          <a:prstGeom prst="rect">
            <a:avLst/>
          </a:prstGeom>
          <a:solidFill>
            <a:srgbClr val="B9D1D9"/>
          </a:solidFill>
          <a:ln w="0">
            <a:solidFill>
              <a:srgbClr val="B9D1D9"/>
            </a:solidFill>
            <a:prstDash val="solid"/>
          </a:ln>
        </p:spPr>
      </p:sp>
      <p:sp>
        <p:nvSpPr>
          <p:cNvPr id="47" name="journey-link-3">
            <a:extLst>
              <a:ext uri="{FF2B5EF4-FFF2-40B4-BE49-F238E27FC236}">
                <a16:creationId xmlns:a16="http://schemas.microsoft.com/office/drawing/2014/main" id="{F362E2E7-7101-435A-9E1C-7AAA43ECF462}"/>
              </a:ext>
            </a:extLst>
          </p:cNvPr>
          <p:cNvSpPr>
            <a:spLocks noGrp="1"/>
          </p:cNvSpPr>
          <p:nvPr/>
        </p:nvSpPr>
        <p:spPr>
          <a:xfrm>
            <a:off x="10706100" y="2457450"/>
            <a:ext cx="1109489" cy="28575"/>
          </a:xfrm>
          <a:prstGeom prst="rect">
            <a:avLst/>
          </a:prstGeom>
          <a:solidFill>
            <a:srgbClr val="B9D1D9"/>
          </a:solidFill>
          <a:ln w="0">
            <a:solidFill>
              <a:srgbClr val="B9D1D9"/>
            </a:solidFill>
            <a:prstDash val="solid"/>
          </a:ln>
        </p:spPr>
      </p:sp>
      <p:sp>
        <p:nvSpPr>
          <p:cNvPr id="48" name="phase-0">
            <a:extLst>
              <a:ext uri="{FF2B5EF4-FFF2-40B4-BE49-F238E27FC236}">
                <a16:creationId xmlns:a16="http://schemas.microsoft.com/office/drawing/2014/main" id="{B27DC9F4-D6AB-48D6-A101-CF7A1D15A6C2}"/>
              </a:ext>
            </a:extLst>
          </p:cNvPr>
          <p:cNvSpPr>
            <a:spLocks noGrp="1"/>
          </p:cNvSpPr>
          <p:nvPr/>
        </p:nvSpPr>
        <p:spPr>
          <a:xfrm>
            <a:off x="1066800" y="1752600"/>
            <a:ext cx="1676400" cy="838200"/>
          </a:xfrm>
          <a:prstGeom prst="hexagon">
            <a:avLst/>
          </a:prstGeom>
          <a:solidFill>
            <a:srgbClr val="BFEAF4"/>
          </a:solidFill>
          <a:ln w="9525">
            <a:solidFill>
              <a:srgbClr val="BFEAF4"/>
            </a:solidFill>
            <a:prstDash val="solid"/>
          </a:ln>
        </p:spPr>
      </p:sp>
      <p:sp>
        <p:nvSpPr>
          <p:cNvPr id="49" name="phase-no-0">
            <a:extLst>
              <a:ext uri="{FF2B5EF4-FFF2-40B4-BE49-F238E27FC236}">
                <a16:creationId xmlns:a16="http://schemas.microsoft.com/office/drawing/2014/main" id="{4661E95C-0D30-48AA-B2E6-052BCC8B72C8}"/>
              </a:ext>
            </a:extLst>
          </p:cNvPr>
          <p:cNvSpPr>
            <a:spLocks noGrp="1"/>
          </p:cNvSpPr>
          <p:nvPr/>
        </p:nvSpPr>
        <p:spPr>
          <a:xfrm>
            <a:off x="1181100" y="1847850"/>
            <a:ext cx="381000" cy="190500"/>
          </a:xfrm>
          <a:prstGeom prst="rect">
            <a:avLst/>
          </a:prstGeom>
          <a:noFill/>
          <a:ln w="0">
            <a:noFill/>
            <a:prstDash val="solid"/>
          </a:ln>
        </p:spPr>
        <p:txBody>
          <a:bodyPr anchor="ctr"/>
          <a:lstStyle/>
          <a:p>
            <a:pPr algn="ctr">
              <a:buNone/>
              <a:defRPr sz="975" b="1">
                <a:solidFill>
                  <a:srgbClr val="009DA6"/>
                </a:solidFill>
              </a:defRPr>
            </a:pPr>
            <a:r>
              <a:rPr sz="975" b="1">
                <a:solidFill>
                  <a:srgbClr val="009DA6"/>
                </a:solidFill>
              </a:rPr>
              <a:t>01</a:t>
            </a:r>
          </a:p>
        </p:txBody>
      </p:sp>
      <p:sp>
        <p:nvSpPr>
          <p:cNvPr id="50" name="phase-title-0">
            <a:extLst>
              <a:ext uri="{FF2B5EF4-FFF2-40B4-BE49-F238E27FC236}">
                <a16:creationId xmlns:a16="http://schemas.microsoft.com/office/drawing/2014/main" id="{2915EEC1-DA34-498C-92F5-E6742636DCF3}"/>
              </a:ext>
            </a:extLst>
          </p:cNvPr>
          <p:cNvSpPr>
            <a:spLocks noGrp="1"/>
          </p:cNvSpPr>
          <p:nvPr/>
        </p:nvSpPr>
        <p:spPr>
          <a:xfrm>
            <a:off x="1219200" y="2042350"/>
            <a:ext cx="1371600" cy="352425"/>
          </a:xfrm>
          <a:prstGeom prst="rect">
            <a:avLst/>
          </a:prstGeom>
          <a:noFill/>
          <a:ln w="0">
            <a:noFill/>
            <a:prstDash val="solid"/>
          </a:ln>
        </p:spPr>
        <p:txBody>
          <a:bodyPr anchor="ctr"/>
          <a:lstStyle/>
          <a:p>
            <a:pPr algn="ctr">
              <a:buNone/>
              <a:defRPr sz="1200" b="1">
                <a:solidFill>
                  <a:srgbClr val="0B2D3C"/>
                </a:solidFill>
              </a:defRPr>
            </a:pPr>
            <a:r>
              <a:rPr sz="1200" b="1" dirty="0">
                <a:solidFill>
                  <a:srgbClr val="0B2D3C"/>
                </a:solidFill>
              </a:rPr>
              <a:t>ADATFELFEDEZÉS</a:t>
            </a:r>
          </a:p>
        </p:txBody>
      </p:sp>
      <p:sp>
        <p:nvSpPr>
          <p:cNvPr id="51" name="phase-role-0">
            <a:extLst>
              <a:ext uri="{FF2B5EF4-FFF2-40B4-BE49-F238E27FC236}">
                <a16:creationId xmlns:a16="http://schemas.microsoft.com/office/drawing/2014/main" id="{0133A4CA-A9C3-41ED-AD1D-CBF274307957}"/>
              </a:ext>
            </a:extLst>
          </p:cNvPr>
          <p:cNvSpPr>
            <a:spLocks noGrp="1"/>
          </p:cNvSpPr>
          <p:nvPr/>
        </p:nvSpPr>
        <p:spPr>
          <a:xfrm>
            <a:off x="971550" y="2647950"/>
            <a:ext cx="1866900" cy="190500"/>
          </a:xfrm>
          <a:prstGeom prst="rect">
            <a:avLst/>
          </a:prstGeom>
          <a:noFill/>
          <a:ln w="0">
            <a:noFill/>
            <a:prstDash val="solid"/>
          </a:ln>
        </p:spPr>
        <p:txBody>
          <a:bodyPr anchor="ctr"/>
          <a:lstStyle/>
          <a:p>
            <a:pPr algn="ctr">
              <a:buNone/>
              <a:defRPr sz="975" b="1">
                <a:solidFill>
                  <a:srgbClr val="0B2D3C"/>
                </a:solidFill>
              </a:defRPr>
            </a:pPr>
            <a:r>
              <a:rPr sz="975" b="1">
                <a:solidFill>
                  <a:srgbClr val="0B2D3C"/>
                </a:solidFill>
              </a:rPr>
              <a:t>Adatfelhasználó</a:t>
            </a:r>
          </a:p>
        </p:txBody>
      </p:sp>
      <p:sp>
        <p:nvSpPr>
          <p:cNvPr id="52" name="phase-action-0">
            <a:extLst>
              <a:ext uri="{FF2B5EF4-FFF2-40B4-BE49-F238E27FC236}">
                <a16:creationId xmlns:a16="http://schemas.microsoft.com/office/drawing/2014/main" id="{E85E5943-171F-4BC1-90C0-0F52AE30620C}"/>
              </a:ext>
            </a:extLst>
          </p:cNvPr>
          <p:cNvSpPr>
            <a:spLocks noGrp="1"/>
          </p:cNvSpPr>
          <p:nvPr/>
        </p:nvSpPr>
        <p:spPr>
          <a:xfrm>
            <a:off x="876300" y="2857500"/>
            <a:ext cx="2057400" cy="171450"/>
          </a:xfrm>
          <a:prstGeom prst="rect">
            <a:avLst/>
          </a:prstGeom>
          <a:noFill/>
          <a:ln w="0">
            <a:noFill/>
            <a:prstDash val="solid"/>
          </a:ln>
        </p:spPr>
        <p:txBody>
          <a:bodyPr anchor="ctr"/>
          <a:lstStyle/>
          <a:p>
            <a:pPr algn="ctr">
              <a:buNone/>
              <a:defRPr sz="825" b="0">
                <a:solidFill>
                  <a:srgbClr val="587180"/>
                </a:solidFill>
              </a:defRPr>
            </a:pPr>
            <a:r>
              <a:rPr sz="825" b="0">
                <a:solidFill>
                  <a:srgbClr val="587180"/>
                </a:solidFill>
              </a:rPr>
              <a:t>katalógus • keresés</a:t>
            </a:r>
          </a:p>
        </p:txBody>
      </p:sp>
      <p:sp>
        <p:nvSpPr>
          <p:cNvPr id="53" name="phase-1">
            <a:extLst>
              <a:ext uri="{FF2B5EF4-FFF2-40B4-BE49-F238E27FC236}">
                <a16:creationId xmlns:a16="http://schemas.microsoft.com/office/drawing/2014/main" id="{BB2A1770-3469-4CB7-841A-BD3F521EE97F}"/>
              </a:ext>
            </a:extLst>
          </p:cNvPr>
          <p:cNvSpPr>
            <a:spLocks noGrp="1"/>
          </p:cNvSpPr>
          <p:nvPr/>
        </p:nvSpPr>
        <p:spPr>
          <a:xfrm>
            <a:off x="3733800" y="2057400"/>
            <a:ext cx="1676400" cy="838200"/>
          </a:xfrm>
          <a:prstGeom prst="hexagon">
            <a:avLst/>
          </a:prstGeom>
          <a:solidFill>
            <a:srgbClr val="E8F7FA"/>
          </a:solidFill>
          <a:ln w="9525">
            <a:solidFill>
              <a:srgbClr val="E8F7FA"/>
            </a:solidFill>
            <a:prstDash val="solid"/>
          </a:ln>
        </p:spPr>
      </p:sp>
      <p:sp>
        <p:nvSpPr>
          <p:cNvPr id="54" name="phase-no-1">
            <a:extLst>
              <a:ext uri="{FF2B5EF4-FFF2-40B4-BE49-F238E27FC236}">
                <a16:creationId xmlns:a16="http://schemas.microsoft.com/office/drawing/2014/main" id="{AED39DEC-A8AF-4869-AB85-3EBFAF489BD9}"/>
              </a:ext>
            </a:extLst>
          </p:cNvPr>
          <p:cNvSpPr>
            <a:spLocks noGrp="1"/>
          </p:cNvSpPr>
          <p:nvPr/>
        </p:nvSpPr>
        <p:spPr>
          <a:xfrm>
            <a:off x="3848100" y="2152650"/>
            <a:ext cx="381000" cy="190500"/>
          </a:xfrm>
          <a:prstGeom prst="rect">
            <a:avLst/>
          </a:prstGeom>
          <a:noFill/>
          <a:ln w="0">
            <a:noFill/>
            <a:prstDash val="solid"/>
          </a:ln>
        </p:spPr>
        <p:txBody>
          <a:bodyPr anchor="ctr"/>
          <a:lstStyle/>
          <a:p>
            <a:pPr algn="ctr">
              <a:buNone/>
              <a:defRPr sz="975" b="1">
                <a:solidFill>
                  <a:srgbClr val="009DA6"/>
                </a:solidFill>
              </a:defRPr>
            </a:pPr>
            <a:r>
              <a:rPr sz="975" b="1">
                <a:solidFill>
                  <a:srgbClr val="009DA6"/>
                </a:solidFill>
              </a:rPr>
              <a:t>02</a:t>
            </a:r>
          </a:p>
        </p:txBody>
      </p:sp>
      <p:sp>
        <p:nvSpPr>
          <p:cNvPr id="55" name="phase-title-1">
            <a:extLst>
              <a:ext uri="{FF2B5EF4-FFF2-40B4-BE49-F238E27FC236}">
                <a16:creationId xmlns:a16="http://schemas.microsoft.com/office/drawing/2014/main" id="{4157B41E-DFA8-486B-A217-B1E9757A2F4A}"/>
              </a:ext>
            </a:extLst>
          </p:cNvPr>
          <p:cNvSpPr>
            <a:spLocks noGrp="1"/>
          </p:cNvSpPr>
          <p:nvPr/>
        </p:nvSpPr>
        <p:spPr>
          <a:xfrm>
            <a:off x="3905250" y="2286000"/>
            <a:ext cx="1409700" cy="361950"/>
          </a:xfrm>
          <a:prstGeom prst="rect">
            <a:avLst/>
          </a:prstGeom>
          <a:noFill/>
          <a:ln w="0">
            <a:noFill/>
            <a:prstDash val="solid"/>
          </a:ln>
        </p:spPr>
        <p:txBody>
          <a:bodyPr anchor="ctr"/>
          <a:lstStyle/>
          <a:p>
            <a:pPr algn="ctr">
              <a:buNone/>
              <a:defRPr sz="1200" b="1">
                <a:solidFill>
                  <a:srgbClr val="0B2D3C"/>
                </a:solidFill>
              </a:defRPr>
            </a:pPr>
            <a:r>
              <a:rPr sz="1200" b="1" dirty="0">
                <a:solidFill>
                  <a:srgbClr val="0B2D3C"/>
                </a:solidFill>
              </a:rPr>
              <a:t>ADATHOZZÁFÉRÉS</a:t>
            </a:r>
          </a:p>
        </p:txBody>
      </p:sp>
      <p:sp>
        <p:nvSpPr>
          <p:cNvPr id="56" name="phase-role-1">
            <a:extLst>
              <a:ext uri="{FF2B5EF4-FFF2-40B4-BE49-F238E27FC236}">
                <a16:creationId xmlns:a16="http://schemas.microsoft.com/office/drawing/2014/main" id="{52F7E9C3-6A8C-44F8-83CE-A03EF717372E}"/>
              </a:ext>
            </a:extLst>
          </p:cNvPr>
          <p:cNvSpPr>
            <a:spLocks noGrp="1"/>
          </p:cNvSpPr>
          <p:nvPr/>
        </p:nvSpPr>
        <p:spPr>
          <a:xfrm>
            <a:off x="3638550" y="2952750"/>
            <a:ext cx="1866900" cy="190500"/>
          </a:xfrm>
          <a:prstGeom prst="rect">
            <a:avLst/>
          </a:prstGeom>
          <a:noFill/>
          <a:ln w="0">
            <a:noFill/>
            <a:prstDash val="solid"/>
          </a:ln>
        </p:spPr>
        <p:txBody>
          <a:bodyPr anchor="ctr"/>
          <a:lstStyle/>
          <a:p>
            <a:pPr algn="ctr">
              <a:buNone/>
              <a:defRPr sz="975" b="1">
                <a:solidFill>
                  <a:srgbClr val="0B2D3C"/>
                </a:solidFill>
              </a:defRPr>
            </a:pPr>
            <a:r>
              <a:rPr sz="975" b="1">
                <a:solidFill>
                  <a:srgbClr val="0B2D3C"/>
                </a:solidFill>
              </a:rPr>
              <a:t>HDAB + adatbirtokos</a:t>
            </a:r>
          </a:p>
        </p:txBody>
      </p:sp>
      <p:sp>
        <p:nvSpPr>
          <p:cNvPr id="57" name="phase-action-1">
            <a:extLst>
              <a:ext uri="{FF2B5EF4-FFF2-40B4-BE49-F238E27FC236}">
                <a16:creationId xmlns:a16="http://schemas.microsoft.com/office/drawing/2014/main" id="{DD9B7FF0-09B1-4003-A152-C5946EE01D36}"/>
              </a:ext>
            </a:extLst>
          </p:cNvPr>
          <p:cNvSpPr>
            <a:spLocks noGrp="1"/>
          </p:cNvSpPr>
          <p:nvPr/>
        </p:nvSpPr>
        <p:spPr>
          <a:xfrm>
            <a:off x="3543300" y="3162300"/>
            <a:ext cx="2057400" cy="171450"/>
          </a:xfrm>
          <a:prstGeom prst="rect">
            <a:avLst/>
          </a:prstGeom>
          <a:noFill/>
          <a:ln w="0">
            <a:noFill/>
            <a:prstDash val="solid"/>
          </a:ln>
        </p:spPr>
        <p:txBody>
          <a:bodyPr anchor="ctr"/>
          <a:lstStyle/>
          <a:p>
            <a:pPr algn="ctr">
              <a:buNone/>
              <a:defRPr sz="825" b="0">
                <a:solidFill>
                  <a:srgbClr val="587180"/>
                </a:solidFill>
              </a:defRPr>
            </a:pPr>
            <a:r>
              <a:rPr sz="825" b="0">
                <a:solidFill>
                  <a:srgbClr val="587180"/>
                </a:solidFill>
              </a:rPr>
              <a:t>kérelem • engedély • adat</a:t>
            </a:r>
          </a:p>
        </p:txBody>
      </p:sp>
      <p:sp>
        <p:nvSpPr>
          <p:cNvPr id="58" name="phase-2">
            <a:extLst>
              <a:ext uri="{FF2B5EF4-FFF2-40B4-BE49-F238E27FC236}">
                <a16:creationId xmlns:a16="http://schemas.microsoft.com/office/drawing/2014/main" id="{0DB74672-8962-4DF5-8B47-3CAE2A9F6500}"/>
              </a:ext>
            </a:extLst>
          </p:cNvPr>
          <p:cNvSpPr>
            <a:spLocks noGrp="1"/>
          </p:cNvSpPr>
          <p:nvPr/>
        </p:nvSpPr>
        <p:spPr>
          <a:xfrm>
            <a:off x="6400800" y="1752600"/>
            <a:ext cx="1676400" cy="838200"/>
          </a:xfrm>
          <a:prstGeom prst="hexagon">
            <a:avLst/>
          </a:prstGeom>
          <a:solidFill>
            <a:srgbClr val="BFEAF4"/>
          </a:solidFill>
          <a:ln w="9525">
            <a:solidFill>
              <a:srgbClr val="BFEAF4"/>
            </a:solidFill>
            <a:prstDash val="solid"/>
          </a:ln>
        </p:spPr>
      </p:sp>
      <p:sp>
        <p:nvSpPr>
          <p:cNvPr id="59" name="phase-no-2">
            <a:extLst>
              <a:ext uri="{FF2B5EF4-FFF2-40B4-BE49-F238E27FC236}">
                <a16:creationId xmlns:a16="http://schemas.microsoft.com/office/drawing/2014/main" id="{E3D00BAE-4384-44F2-80FE-D06ED8AA360A}"/>
              </a:ext>
            </a:extLst>
          </p:cNvPr>
          <p:cNvSpPr>
            <a:spLocks noGrp="1"/>
          </p:cNvSpPr>
          <p:nvPr/>
        </p:nvSpPr>
        <p:spPr>
          <a:xfrm>
            <a:off x="6515100" y="1847850"/>
            <a:ext cx="381000" cy="190500"/>
          </a:xfrm>
          <a:prstGeom prst="rect">
            <a:avLst/>
          </a:prstGeom>
          <a:noFill/>
          <a:ln w="0">
            <a:noFill/>
            <a:prstDash val="solid"/>
          </a:ln>
        </p:spPr>
        <p:txBody>
          <a:bodyPr anchor="ctr"/>
          <a:lstStyle/>
          <a:p>
            <a:pPr algn="ctr">
              <a:buNone/>
              <a:defRPr sz="975" b="1">
                <a:solidFill>
                  <a:srgbClr val="009DA6"/>
                </a:solidFill>
              </a:defRPr>
            </a:pPr>
            <a:r>
              <a:rPr sz="975" b="1">
                <a:solidFill>
                  <a:srgbClr val="009DA6"/>
                </a:solidFill>
              </a:rPr>
              <a:t>03</a:t>
            </a:r>
          </a:p>
        </p:txBody>
      </p:sp>
      <p:sp>
        <p:nvSpPr>
          <p:cNvPr id="60" name="phase-title-2">
            <a:extLst>
              <a:ext uri="{FF2B5EF4-FFF2-40B4-BE49-F238E27FC236}">
                <a16:creationId xmlns:a16="http://schemas.microsoft.com/office/drawing/2014/main" id="{022DE235-1791-4566-B1BC-6CC0ADA4BA4E}"/>
              </a:ext>
            </a:extLst>
          </p:cNvPr>
          <p:cNvSpPr>
            <a:spLocks noGrp="1"/>
          </p:cNvSpPr>
          <p:nvPr/>
        </p:nvSpPr>
        <p:spPr>
          <a:xfrm>
            <a:off x="6515100" y="1987296"/>
            <a:ext cx="1371600" cy="381000"/>
          </a:xfrm>
          <a:prstGeom prst="rect">
            <a:avLst/>
          </a:prstGeom>
          <a:noFill/>
          <a:ln w="0">
            <a:noFill/>
            <a:prstDash val="solid"/>
          </a:ln>
        </p:spPr>
        <p:txBody>
          <a:bodyPr anchor="ctr"/>
          <a:lstStyle/>
          <a:p>
            <a:pPr algn="ctr">
              <a:buNone/>
              <a:defRPr sz="1200" b="1">
                <a:solidFill>
                  <a:srgbClr val="0B2D3C"/>
                </a:solidFill>
              </a:defRPr>
            </a:pPr>
            <a:r>
              <a:rPr sz="1200" b="1" dirty="0">
                <a:solidFill>
                  <a:srgbClr val="0B2D3C"/>
                </a:solidFill>
              </a:rPr>
              <a:t>ADATELŐKÉSZÍTÉS</a:t>
            </a:r>
          </a:p>
        </p:txBody>
      </p:sp>
      <p:sp>
        <p:nvSpPr>
          <p:cNvPr id="61" name="phase-role-2">
            <a:extLst>
              <a:ext uri="{FF2B5EF4-FFF2-40B4-BE49-F238E27FC236}">
                <a16:creationId xmlns:a16="http://schemas.microsoft.com/office/drawing/2014/main" id="{6998FCCE-B0FB-4588-96BA-8761BA840464}"/>
              </a:ext>
            </a:extLst>
          </p:cNvPr>
          <p:cNvSpPr>
            <a:spLocks noGrp="1"/>
          </p:cNvSpPr>
          <p:nvPr/>
        </p:nvSpPr>
        <p:spPr>
          <a:xfrm>
            <a:off x="6305550" y="2647950"/>
            <a:ext cx="1866900" cy="190500"/>
          </a:xfrm>
          <a:prstGeom prst="rect">
            <a:avLst/>
          </a:prstGeom>
          <a:noFill/>
          <a:ln w="0">
            <a:noFill/>
            <a:prstDash val="solid"/>
          </a:ln>
        </p:spPr>
        <p:txBody>
          <a:bodyPr anchor="ctr"/>
          <a:lstStyle/>
          <a:p>
            <a:pPr algn="ctr">
              <a:buNone/>
              <a:defRPr sz="975" b="1">
                <a:solidFill>
                  <a:srgbClr val="0B2D3C"/>
                </a:solidFill>
              </a:defRPr>
            </a:pPr>
            <a:r>
              <a:rPr sz="975" b="1">
                <a:solidFill>
                  <a:srgbClr val="0B2D3C"/>
                </a:solidFill>
              </a:rPr>
              <a:t>Adatbirtokos + HDAB</a:t>
            </a:r>
          </a:p>
        </p:txBody>
      </p:sp>
      <p:sp>
        <p:nvSpPr>
          <p:cNvPr id="62" name="phase-action-2">
            <a:extLst>
              <a:ext uri="{FF2B5EF4-FFF2-40B4-BE49-F238E27FC236}">
                <a16:creationId xmlns:a16="http://schemas.microsoft.com/office/drawing/2014/main" id="{CED7264A-2627-452D-8449-11B024D71FBC}"/>
              </a:ext>
            </a:extLst>
          </p:cNvPr>
          <p:cNvSpPr>
            <a:spLocks noGrp="1"/>
          </p:cNvSpPr>
          <p:nvPr/>
        </p:nvSpPr>
        <p:spPr>
          <a:xfrm>
            <a:off x="6210300" y="2857500"/>
            <a:ext cx="2057400" cy="171450"/>
          </a:xfrm>
          <a:prstGeom prst="rect">
            <a:avLst/>
          </a:prstGeom>
          <a:noFill/>
          <a:ln w="0">
            <a:noFill/>
            <a:prstDash val="solid"/>
          </a:ln>
        </p:spPr>
        <p:txBody>
          <a:bodyPr anchor="ctr"/>
          <a:lstStyle/>
          <a:p>
            <a:pPr algn="ctr">
              <a:buNone/>
              <a:defRPr sz="825" b="0">
                <a:solidFill>
                  <a:srgbClr val="587180"/>
                </a:solidFill>
              </a:defRPr>
            </a:pPr>
            <a:r>
              <a:rPr sz="825" b="0">
                <a:solidFill>
                  <a:srgbClr val="587180"/>
                </a:solidFill>
              </a:rPr>
              <a:t>kiválasztás • pszeudonimizálás</a:t>
            </a:r>
          </a:p>
        </p:txBody>
      </p:sp>
      <p:sp>
        <p:nvSpPr>
          <p:cNvPr id="63" name="phase-3">
            <a:extLst>
              <a:ext uri="{FF2B5EF4-FFF2-40B4-BE49-F238E27FC236}">
                <a16:creationId xmlns:a16="http://schemas.microsoft.com/office/drawing/2014/main" id="{199DD0DD-6C49-4C79-AF7B-05F337067371}"/>
              </a:ext>
            </a:extLst>
          </p:cNvPr>
          <p:cNvSpPr>
            <a:spLocks noGrp="1"/>
          </p:cNvSpPr>
          <p:nvPr/>
        </p:nvSpPr>
        <p:spPr>
          <a:xfrm>
            <a:off x="9067800" y="2057400"/>
            <a:ext cx="1676400" cy="838200"/>
          </a:xfrm>
          <a:prstGeom prst="hexagon">
            <a:avLst/>
          </a:prstGeom>
          <a:solidFill>
            <a:srgbClr val="E8F7FA"/>
          </a:solidFill>
          <a:ln w="9525">
            <a:solidFill>
              <a:srgbClr val="E8F7FA"/>
            </a:solidFill>
            <a:prstDash val="solid"/>
          </a:ln>
        </p:spPr>
      </p:sp>
      <p:sp>
        <p:nvSpPr>
          <p:cNvPr id="64" name="phase-no-3">
            <a:extLst>
              <a:ext uri="{FF2B5EF4-FFF2-40B4-BE49-F238E27FC236}">
                <a16:creationId xmlns:a16="http://schemas.microsoft.com/office/drawing/2014/main" id="{695CA6E4-1EBB-4398-8166-07F916F05181}"/>
              </a:ext>
            </a:extLst>
          </p:cNvPr>
          <p:cNvSpPr>
            <a:spLocks noGrp="1"/>
          </p:cNvSpPr>
          <p:nvPr/>
        </p:nvSpPr>
        <p:spPr>
          <a:xfrm>
            <a:off x="9182100" y="2152650"/>
            <a:ext cx="381000" cy="190500"/>
          </a:xfrm>
          <a:prstGeom prst="rect">
            <a:avLst/>
          </a:prstGeom>
          <a:noFill/>
          <a:ln w="0">
            <a:noFill/>
            <a:prstDash val="solid"/>
          </a:ln>
        </p:spPr>
        <p:txBody>
          <a:bodyPr anchor="ctr"/>
          <a:lstStyle/>
          <a:p>
            <a:pPr algn="ctr">
              <a:buNone/>
              <a:defRPr sz="975" b="1">
                <a:solidFill>
                  <a:srgbClr val="009DA6"/>
                </a:solidFill>
              </a:defRPr>
            </a:pPr>
            <a:r>
              <a:rPr sz="975" b="1">
                <a:solidFill>
                  <a:srgbClr val="009DA6"/>
                </a:solidFill>
              </a:rPr>
              <a:t>04</a:t>
            </a:r>
          </a:p>
        </p:txBody>
      </p:sp>
      <p:sp>
        <p:nvSpPr>
          <p:cNvPr id="65" name="phase-title-3">
            <a:extLst>
              <a:ext uri="{FF2B5EF4-FFF2-40B4-BE49-F238E27FC236}">
                <a16:creationId xmlns:a16="http://schemas.microsoft.com/office/drawing/2014/main" id="{77F924D8-C717-4E34-A438-6AF8DD992A49}"/>
              </a:ext>
            </a:extLst>
          </p:cNvPr>
          <p:cNvSpPr>
            <a:spLocks noGrp="1"/>
          </p:cNvSpPr>
          <p:nvPr/>
        </p:nvSpPr>
        <p:spPr>
          <a:xfrm>
            <a:off x="9277350" y="2285999"/>
            <a:ext cx="1371600" cy="361951"/>
          </a:xfrm>
          <a:prstGeom prst="rect">
            <a:avLst/>
          </a:prstGeom>
          <a:noFill/>
          <a:ln w="0">
            <a:noFill/>
            <a:prstDash val="solid"/>
          </a:ln>
        </p:spPr>
        <p:txBody>
          <a:bodyPr anchor="ctr"/>
          <a:lstStyle/>
          <a:p>
            <a:pPr algn="ctr">
              <a:buNone/>
              <a:defRPr sz="1200" b="1">
                <a:solidFill>
                  <a:srgbClr val="0B2D3C"/>
                </a:solidFill>
              </a:defRPr>
            </a:pPr>
            <a:r>
              <a:rPr sz="1200" b="1" dirty="0">
                <a:solidFill>
                  <a:srgbClr val="0B2D3C"/>
                </a:solidFill>
              </a:rPr>
              <a:t>ADATHASZNÁLAT</a:t>
            </a:r>
          </a:p>
        </p:txBody>
      </p:sp>
      <p:sp>
        <p:nvSpPr>
          <p:cNvPr id="66" name="phase-role-3">
            <a:extLst>
              <a:ext uri="{FF2B5EF4-FFF2-40B4-BE49-F238E27FC236}">
                <a16:creationId xmlns:a16="http://schemas.microsoft.com/office/drawing/2014/main" id="{3FA105C1-0ADD-45FA-B45A-A5A41E5E49BE}"/>
              </a:ext>
            </a:extLst>
          </p:cNvPr>
          <p:cNvSpPr>
            <a:spLocks noGrp="1"/>
          </p:cNvSpPr>
          <p:nvPr/>
        </p:nvSpPr>
        <p:spPr>
          <a:xfrm>
            <a:off x="8972550" y="2952750"/>
            <a:ext cx="1866900" cy="190500"/>
          </a:xfrm>
          <a:prstGeom prst="rect">
            <a:avLst/>
          </a:prstGeom>
          <a:noFill/>
          <a:ln w="0">
            <a:noFill/>
            <a:prstDash val="solid"/>
          </a:ln>
        </p:spPr>
        <p:txBody>
          <a:bodyPr anchor="ctr"/>
          <a:lstStyle/>
          <a:p>
            <a:pPr algn="ctr">
              <a:buNone/>
              <a:defRPr sz="975" b="1">
                <a:solidFill>
                  <a:srgbClr val="0B2D3C"/>
                </a:solidFill>
              </a:defRPr>
            </a:pPr>
            <a:r>
              <a:rPr sz="975" b="1">
                <a:solidFill>
                  <a:srgbClr val="0B2D3C"/>
                </a:solidFill>
              </a:rPr>
              <a:t>Adatfelhasználó + SPE</a:t>
            </a:r>
          </a:p>
        </p:txBody>
      </p:sp>
      <p:sp>
        <p:nvSpPr>
          <p:cNvPr id="67" name="phase-action-3">
            <a:extLst>
              <a:ext uri="{FF2B5EF4-FFF2-40B4-BE49-F238E27FC236}">
                <a16:creationId xmlns:a16="http://schemas.microsoft.com/office/drawing/2014/main" id="{4FCC4608-FAC1-428A-8321-4BE58DF89A62}"/>
              </a:ext>
            </a:extLst>
          </p:cNvPr>
          <p:cNvSpPr>
            <a:spLocks noGrp="1"/>
          </p:cNvSpPr>
          <p:nvPr/>
        </p:nvSpPr>
        <p:spPr>
          <a:xfrm>
            <a:off x="8877300" y="3162300"/>
            <a:ext cx="2057400" cy="171450"/>
          </a:xfrm>
          <a:prstGeom prst="rect">
            <a:avLst/>
          </a:prstGeom>
          <a:noFill/>
          <a:ln w="0">
            <a:noFill/>
            <a:prstDash val="solid"/>
          </a:ln>
        </p:spPr>
        <p:txBody>
          <a:bodyPr anchor="ctr"/>
          <a:lstStyle/>
          <a:p>
            <a:pPr algn="ctr">
              <a:buNone/>
              <a:defRPr sz="825" b="0">
                <a:solidFill>
                  <a:srgbClr val="587180"/>
                </a:solidFill>
              </a:defRPr>
            </a:pPr>
            <a:r>
              <a:rPr sz="825" b="0">
                <a:solidFill>
                  <a:srgbClr val="587180"/>
                </a:solidFill>
              </a:rPr>
              <a:t>izolált elemzés • naplózás</a:t>
            </a:r>
          </a:p>
        </p:txBody>
      </p:sp>
      <p:sp>
        <p:nvSpPr>
          <p:cNvPr id="68" name="phase-4">
            <a:extLst>
              <a:ext uri="{FF2B5EF4-FFF2-40B4-BE49-F238E27FC236}">
                <a16:creationId xmlns:a16="http://schemas.microsoft.com/office/drawing/2014/main" id="{242A7690-A6BF-48AE-9282-20B1DE136E7C}"/>
              </a:ext>
            </a:extLst>
          </p:cNvPr>
          <p:cNvSpPr>
            <a:spLocks noGrp="1"/>
          </p:cNvSpPr>
          <p:nvPr/>
        </p:nvSpPr>
        <p:spPr>
          <a:xfrm>
            <a:off x="11734800" y="1752600"/>
            <a:ext cx="1676400" cy="838200"/>
          </a:xfrm>
          <a:prstGeom prst="hexagon">
            <a:avLst/>
          </a:prstGeom>
          <a:solidFill>
            <a:srgbClr val="55C5DF"/>
          </a:solidFill>
          <a:ln w="9525">
            <a:solidFill>
              <a:srgbClr val="55C5DF"/>
            </a:solidFill>
            <a:prstDash val="solid"/>
          </a:ln>
        </p:spPr>
      </p:sp>
      <p:sp>
        <p:nvSpPr>
          <p:cNvPr id="69" name="phase-no-4">
            <a:extLst>
              <a:ext uri="{FF2B5EF4-FFF2-40B4-BE49-F238E27FC236}">
                <a16:creationId xmlns:a16="http://schemas.microsoft.com/office/drawing/2014/main" id="{34FE1672-19DB-46FA-BD28-5B049BBF4CC2}"/>
              </a:ext>
            </a:extLst>
          </p:cNvPr>
          <p:cNvSpPr>
            <a:spLocks noGrp="1"/>
          </p:cNvSpPr>
          <p:nvPr/>
        </p:nvSpPr>
        <p:spPr>
          <a:xfrm>
            <a:off x="11849100" y="1847850"/>
            <a:ext cx="381000" cy="190500"/>
          </a:xfrm>
          <a:prstGeom prst="rect">
            <a:avLst/>
          </a:prstGeom>
          <a:noFill/>
          <a:ln w="0">
            <a:noFill/>
            <a:prstDash val="solid"/>
          </a:ln>
        </p:spPr>
        <p:txBody>
          <a:bodyPr anchor="ctr"/>
          <a:lstStyle/>
          <a:p>
            <a:pPr algn="ctr">
              <a:buNone/>
              <a:defRPr sz="975" b="1">
                <a:solidFill>
                  <a:srgbClr val="009DA6"/>
                </a:solidFill>
              </a:defRPr>
            </a:pPr>
            <a:r>
              <a:rPr sz="975" b="1">
                <a:solidFill>
                  <a:srgbClr val="009DA6"/>
                </a:solidFill>
              </a:rPr>
              <a:t>05</a:t>
            </a:r>
          </a:p>
        </p:txBody>
      </p:sp>
      <p:sp>
        <p:nvSpPr>
          <p:cNvPr id="70" name="phase-title-4">
            <a:extLst>
              <a:ext uri="{FF2B5EF4-FFF2-40B4-BE49-F238E27FC236}">
                <a16:creationId xmlns:a16="http://schemas.microsoft.com/office/drawing/2014/main" id="{B66E82E6-91D6-4304-AC0C-6A2CD3214828}"/>
              </a:ext>
            </a:extLst>
          </p:cNvPr>
          <p:cNvSpPr>
            <a:spLocks noGrp="1"/>
          </p:cNvSpPr>
          <p:nvPr/>
        </p:nvSpPr>
        <p:spPr>
          <a:xfrm>
            <a:off x="12001500" y="2019300"/>
            <a:ext cx="1143000" cy="285750"/>
          </a:xfrm>
          <a:prstGeom prst="rect">
            <a:avLst/>
          </a:prstGeom>
          <a:noFill/>
          <a:ln w="0">
            <a:noFill/>
            <a:prstDash val="solid"/>
          </a:ln>
        </p:spPr>
        <p:txBody>
          <a:bodyPr anchor="ctr"/>
          <a:lstStyle/>
          <a:p>
            <a:pPr algn="ctr">
              <a:buNone/>
              <a:defRPr sz="1200" b="1">
                <a:solidFill>
                  <a:srgbClr val="0B2D3C"/>
                </a:solidFill>
              </a:defRPr>
            </a:pPr>
            <a:r>
              <a:rPr sz="1200" b="1" dirty="0">
                <a:solidFill>
                  <a:srgbClr val="0B2D3C"/>
                </a:solidFill>
              </a:rPr>
              <a:t>LEZÁRÁS</a:t>
            </a:r>
          </a:p>
        </p:txBody>
      </p:sp>
      <p:sp>
        <p:nvSpPr>
          <p:cNvPr id="71" name="phase-role-4">
            <a:extLst>
              <a:ext uri="{FF2B5EF4-FFF2-40B4-BE49-F238E27FC236}">
                <a16:creationId xmlns:a16="http://schemas.microsoft.com/office/drawing/2014/main" id="{56919296-C695-4B17-989E-BA22EFD9885C}"/>
              </a:ext>
            </a:extLst>
          </p:cNvPr>
          <p:cNvSpPr>
            <a:spLocks noGrp="1"/>
          </p:cNvSpPr>
          <p:nvPr/>
        </p:nvSpPr>
        <p:spPr>
          <a:xfrm>
            <a:off x="11639550" y="2647950"/>
            <a:ext cx="1866900" cy="190500"/>
          </a:xfrm>
          <a:prstGeom prst="rect">
            <a:avLst/>
          </a:prstGeom>
          <a:noFill/>
          <a:ln w="0">
            <a:noFill/>
            <a:prstDash val="solid"/>
          </a:ln>
        </p:spPr>
        <p:txBody>
          <a:bodyPr anchor="ctr"/>
          <a:lstStyle/>
          <a:p>
            <a:pPr algn="ctr">
              <a:buNone/>
              <a:defRPr sz="975" b="1">
                <a:solidFill>
                  <a:srgbClr val="0B2D3C"/>
                </a:solidFill>
              </a:defRPr>
            </a:pPr>
            <a:r>
              <a:rPr sz="975" b="1">
                <a:solidFill>
                  <a:srgbClr val="0B2D3C"/>
                </a:solidFill>
              </a:rPr>
              <a:t>Felhasználó + HDAB</a:t>
            </a:r>
          </a:p>
        </p:txBody>
      </p:sp>
      <p:sp>
        <p:nvSpPr>
          <p:cNvPr id="72" name="phase-action-4">
            <a:extLst>
              <a:ext uri="{FF2B5EF4-FFF2-40B4-BE49-F238E27FC236}">
                <a16:creationId xmlns:a16="http://schemas.microsoft.com/office/drawing/2014/main" id="{F4391C57-42F6-4173-AC47-77FD736D188D}"/>
              </a:ext>
            </a:extLst>
          </p:cNvPr>
          <p:cNvSpPr>
            <a:spLocks noGrp="1"/>
          </p:cNvSpPr>
          <p:nvPr/>
        </p:nvSpPr>
        <p:spPr>
          <a:xfrm>
            <a:off x="11544300" y="2857500"/>
            <a:ext cx="2057400" cy="171450"/>
          </a:xfrm>
          <a:prstGeom prst="rect">
            <a:avLst/>
          </a:prstGeom>
          <a:noFill/>
          <a:ln w="0">
            <a:noFill/>
            <a:prstDash val="solid"/>
          </a:ln>
        </p:spPr>
        <p:txBody>
          <a:bodyPr anchor="ctr"/>
          <a:lstStyle/>
          <a:p>
            <a:pPr algn="ctr">
              <a:buNone/>
              <a:defRPr sz="825" b="0">
                <a:solidFill>
                  <a:srgbClr val="587180"/>
                </a:solidFill>
              </a:defRPr>
            </a:pPr>
            <a:r>
              <a:rPr sz="825" b="0">
                <a:solidFill>
                  <a:srgbClr val="587180"/>
                </a:solidFill>
              </a:rPr>
              <a:t>output-check • közzététel</a:t>
            </a:r>
          </a:p>
        </p:txBody>
      </p:sp>
      <p:sp>
        <p:nvSpPr>
          <p:cNvPr id="74" name="journey-divider">
            <a:extLst>
              <a:ext uri="{FF2B5EF4-FFF2-40B4-BE49-F238E27FC236}">
                <a16:creationId xmlns:a16="http://schemas.microsoft.com/office/drawing/2014/main" id="{7FA68DB2-7456-4740-BA23-8D410290C8AC}"/>
              </a:ext>
            </a:extLst>
          </p:cNvPr>
          <p:cNvSpPr>
            <a:spLocks noGrp="1"/>
          </p:cNvSpPr>
          <p:nvPr/>
        </p:nvSpPr>
        <p:spPr>
          <a:xfrm>
            <a:off x="609600" y="3733800"/>
            <a:ext cx="14020800" cy="28575"/>
          </a:xfrm>
          <a:prstGeom prst="rect">
            <a:avLst/>
          </a:prstGeom>
          <a:solidFill>
            <a:srgbClr val="0B2D3C"/>
          </a:solidFill>
          <a:ln w="0">
            <a:solidFill>
              <a:srgbClr val="0B2D3C"/>
            </a:solidFill>
            <a:prstDash val="solid"/>
          </a:ln>
        </p:spPr>
      </p:sp>
      <p:sp>
        <p:nvSpPr>
          <p:cNvPr id="75" name="Téglalap 74">
            <a:extLst>
              <a:ext uri="{FF2B5EF4-FFF2-40B4-BE49-F238E27FC236}">
                <a16:creationId xmlns:a16="http://schemas.microsoft.com/office/drawing/2014/main" id="{F99DC343-AD91-498F-836C-2A4CB31D2199}"/>
              </a:ext>
            </a:extLst>
          </p:cNvPr>
          <p:cNvSpPr>
            <a:spLocks noGrp="1"/>
          </p:cNvSpPr>
          <p:nvPr/>
        </p:nvSpPr>
        <p:spPr>
          <a:xfrm>
            <a:off x="609600" y="3857625"/>
            <a:ext cx="6819900" cy="2266950"/>
          </a:xfrm>
          <a:prstGeom prst="rect">
            <a:avLst/>
          </a:prstGeom>
          <a:solidFill>
            <a:srgbClr val="FFFFFF"/>
          </a:solidFill>
          <a:ln w="9525">
            <a:solidFill>
              <a:srgbClr val="C4D7DF"/>
            </a:solidFill>
          </a:ln>
        </p:spPr>
      </p:sp>
      <p:sp>
        <p:nvSpPr>
          <p:cNvPr id="76" name="Téglalap 75">
            <a:extLst>
              <a:ext uri="{FF2B5EF4-FFF2-40B4-BE49-F238E27FC236}">
                <a16:creationId xmlns:a16="http://schemas.microsoft.com/office/drawing/2014/main" id="{D2F1695C-DCF1-4F98-9CF9-C1DD76DA972F}"/>
              </a:ext>
            </a:extLst>
          </p:cNvPr>
          <p:cNvSpPr>
            <a:spLocks noGrp="1"/>
          </p:cNvSpPr>
          <p:nvPr/>
        </p:nvSpPr>
        <p:spPr>
          <a:xfrm>
            <a:off x="609600" y="3857625"/>
            <a:ext cx="6819900" cy="57150"/>
          </a:xfrm>
          <a:prstGeom prst="rect">
            <a:avLst/>
          </a:prstGeom>
          <a:solidFill>
            <a:srgbClr val="00A4A6"/>
          </a:solidFill>
          <a:ln w="0">
            <a:noFill/>
          </a:ln>
        </p:spPr>
      </p:sp>
      <p:sp>
        <p:nvSpPr>
          <p:cNvPr id="77" name="Téglalap 76">
            <a:extLst>
              <a:ext uri="{FF2B5EF4-FFF2-40B4-BE49-F238E27FC236}">
                <a16:creationId xmlns:a16="http://schemas.microsoft.com/office/drawing/2014/main" id="{7FDD6063-2D72-4FDE-8101-33570B4B6B5B}"/>
              </a:ext>
            </a:extLst>
          </p:cNvPr>
          <p:cNvSpPr>
            <a:spLocks noGrp="1"/>
          </p:cNvSpPr>
          <p:nvPr/>
        </p:nvSpPr>
        <p:spPr>
          <a:xfrm>
            <a:off x="838200" y="4010025"/>
            <a:ext cx="6362700" cy="238125"/>
          </a:xfrm>
          <a:prstGeom prst="rect">
            <a:avLst/>
          </a:prstGeom>
          <a:noFill/>
          <a:ln w="0">
            <a:noFill/>
          </a:ln>
        </p:spPr>
        <p:txBody>
          <a:bodyPr>
            <a:noAutofit/>
          </a:bodyPr>
          <a:lstStyle/>
          <a:p>
            <a:pPr>
              <a:buNone/>
              <a:defRPr sz="1275" b="1">
                <a:solidFill>
                  <a:srgbClr val="0B2F40"/>
                </a:solidFill>
                <a:latin typeface="Arial"/>
                <a:ea typeface="Arial"/>
                <a:cs typeface="Arial"/>
              </a:defRPr>
            </a:pPr>
            <a:r>
              <a:rPr sz="1275" b="1">
                <a:solidFill>
                  <a:srgbClr val="0B2F40"/>
                </a:solidFill>
                <a:latin typeface="Arial"/>
                <a:ea typeface="Arial"/>
                <a:cs typeface="Arial"/>
              </a:rPr>
              <a:t>MAGYARORSZÁGI HDAB KONFIGURÁTOR</a:t>
            </a:r>
          </a:p>
        </p:txBody>
      </p:sp>
      <p:sp>
        <p:nvSpPr>
          <p:cNvPr id="78" name="Téglalap 77">
            <a:extLst>
              <a:ext uri="{FF2B5EF4-FFF2-40B4-BE49-F238E27FC236}">
                <a16:creationId xmlns:a16="http://schemas.microsoft.com/office/drawing/2014/main" id="{23A54025-4D64-4FC2-BACC-F554212F83D7}"/>
              </a:ext>
            </a:extLst>
          </p:cNvPr>
          <p:cNvSpPr>
            <a:spLocks noGrp="1"/>
          </p:cNvSpPr>
          <p:nvPr/>
        </p:nvSpPr>
        <p:spPr>
          <a:xfrm>
            <a:off x="838200" y="4267200"/>
            <a:ext cx="6362700" cy="171450"/>
          </a:xfrm>
          <a:prstGeom prst="rect">
            <a:avLst/>
          </a:prstGeom>
          <a:noFill/>
          <a:ln w="0">
            <a:noFill/>
          </a:ln>
        </p:spPr>
        <p:txBody>
          <a:bodyPr>
            <a:noAutofit/>
          </a:bodyPr>
          <a:lstStyle/>
          <a:p>
            <a:pPr>
              <a:buNone/>
              <a:defRPr sz="750" b="0">
                <a:solidFill>
                  <a:srgbClr val="5C7180"/>
                </a:solidFill>
                <a:latin typeface="Arial"/>
                <a:ea typeface="Arial"/>
                <a:cs typeface="Arial"/>
              </a:defRPr>
            </a:pPr>
            <a:r>
              <a:rPr sz="750" b="0">
                <a:solidFill>
                  <a:srgbClr val="5C7180"/>
                </a:solidFill>
                <a:latin typeface="Arial"/>
                <a:ea typeface="Arial"/>
                <a:cs typeface="Arial"/>
              </a:rPr>
              <a:t>Az 55. cikk funkciói többféle intézményi modellben teljesíthetők</a:t>
            </a:r>
          </a:p>
        </p:txBody>
      </p:sp>
      <p:sp>
        <p:nvSpPr>
          <p:cNvPr id="79" name="Téglalap 78">
            <a:extLst>
              <a:ext uri="{FF2B5EF4-FFF2-40B4-BE49-F238E27FC236}">
                <a16:creationId xmlns:a16="http://schemas.microsoft.com/office/drawing/2014/main" id="{C9FBD33F-8D3D-4051-A385-0B205085185F}"/>
              </a:ext>
            </a:extLst>
          </p:cNvPr>
          <p:cNvSpPr>
            <a:spLocks noGrp="1"/>
          </p:cNvSpPr>
          <p:nvPr/>
        </p:nvSpPr>
        <p:spPr>
          <a:xfrm>
            <a:off x="838200" y="4552950"/>
            <a:ext cx="6362700" cy="142875"/>
          </a:xfrm>
          <a:prstGeom prst="rect">
            <a:avLst/>
          </a:prstGeom>
          <a:noFill/>
          <a:ln w="0">
            <a:noFill/>
          </a:ln>
        </p:spPr>
        <p:txBody>
          <a:bodyPr>
            <a:noAutofit/>
          </a:bodyPr>
          <a:lstStyle/>
          <a:p>
            <a:pPr>
              <a:buNone/>
              <a:defRPr sz="750" b="1">
                <a:solidFill>
                  <a:srgbClr val="00A4A6"/>
                </a:solidFill>
                <a:latin typeface="Arial"/>
                <a:ea typeface="Arial"/>
                <a:cs typeface="Arial"/>
              </a:defRPr>
            </a:pPr>
            <a:r>
              <a:rPr sz="750" b="1">
                <a:solidFill>
                  <a:srgbClr val="00A4A6"/>
                </a:solidFill>
                <a:latin typeface="Arial"/>
                <a:ea typeface="Arial"/>
                <a:cs typeface="Arial"/>
              </a:rPr>
              <a:t>SZERVEZETI MODELL</a:t>
            </a:r>
          </a:p>
        </p:txBody>
      </p:sp>
      <p:sp>
        <p:nvSpPr>
          <p:cNvPr id="80" name="Téglalap 79">
            <a:extLst>
              <a:ext uri="{FF2B5EF4-FFF2-40B4-BE49-F238E27FC236}">
                <a16:creationId xmlns:a16="http://schemas.microsoft.com/office/drawing/2014/main" id="{499094FE-72B1-4527-9C56-8DC95B0A887F}"/>
              </a:ext>
            </a:extLst>
          </p:cNvPr>
          <p:cNvSpPr>
            <a:spLocks noGrp="1"/>
          </p:cNvSpPr>
          <p:nvPr/>
        </p:nvSpPr>
        <p:spPr>
          <a:xfrm>
            <a:off x="838200" y="4695825"/>
            <a:ext cx="160020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központosított</a:t>
            </a:r>
          </a:p>
        </p:txBody>
      </p:sp>
      <p:sp>
        <p:nvSpPr>
          <p:cNvPr id="81" name="Téglalap 80">
            <a:extLst>
              <a:ext uri="{FF2B5EF4-FFF2-40B4-BE49-F238E27FC236}">
                <a16:creationId xmlns:a16="http://schemas.microsoft.com/office/drawing/2014/main" id="{EE719AAE-8370-44C7-8303-A5C81912A31B}"/>
              </a:ext>
            </a:extLst>
          </p:cNvPr>
          <p:cNvSpPr>
            <a:spLocks noGrp="1"/>
          </p:cNvSpPr>
          <p:nvPr/>
        </p:nvSpPr>
        <p:spPr>
          <a:xfrm>
            <a:off x="5372100" y="4695825"/>
            <a:ext cx="180975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hibrid / koordinációs</a:t>
            </a:r>
          </a:p>
        </p:txBody>
      </p:sp>
      <p:sp>
        <p:nvSpPr>
          <p:cNvPr id="82" name="Téglalap 81">
            <a:extLst>
              <a:ext uri="{FF2B5EF4-FFF2-40B4-BE49-F238E27FC236}">
                <a16:creationId xmlns:a16="http://schemas.microsoft.com/office/drawing/2014/main" id="{5F9B033A-0381-458E-A8FF-81EF0A43422B}"/>
              </a:ext>
            </a:extLst>
          </p:cNvPr>
          <p:cNvSpPr>
            <a:spLocks noGrp="1"/>
          </p:cNvSpPr>
          <p:nvPr/>
        </p:nvSpPr>
        <p:spPr>
          <a:xfrm>
            <a:off x="2562225" y="4724400"/>
            <a:ext cx="2571750" cy="66675"/>
          </a:xfrm>
          <a:prstGeom prst="rect">
            <a:avLst/>
          </a:prstGeom>
          <a:solidFill>
            <a:srgbClr val="D9E7EC"/>
          </a:solidFill>
          <a:ln w="0">
            <a:noFill/>
          </a:ln>
        </p:spPr>
      </p:sp>
      <p:sp>
        <p:nvSpPr>
          <p:cNvPr id="83" name="Téglalap 82">
            <a:extLst>
              <a:ext uri="{FF2B5EF4-FFF2-40B4-BE49-F238E27FC236}">
                <a16:creationId xmlns:a16="http://schemas.microsoft.com/office/drawing/2014/main" id="{8362D82D-021F-4FA9-B4C9-EBC7CAF56591}"/>
              </a:ext>
            </a:extLst>
          </p:cNvPr>
          <p:cNvSpPr>
            <a:spLocks noGrp="1"/>
          </p:cNvSpPr>
          <p:nvPr/>
        </p:nvSpPr>
        <p:spPr>
          <a:xfrm>
            <a:off x="2562225" y="4724400"/>
            <a:ext cx="1234440" cy="66675"/>
          </a:xfrm>
          <a:prstGeom prst="rect">
            <a:avLst/>
          </a:prstGeom>
          <a:solidFill>
            <a:srgbClr val="00A4A6"/>
          </a:solidFill>
          <a:ln w="0">
            <a:noFill/>
          </a:ln>
        </p:spPr>
      </p:sp>
      <p:sp>
        <p:nvSpPr>
          <p:cNvPr id="84" name="Téglalap 83">
            <a:extLst>
              <a:ext uri="{FF2B5EF4-FFF2-40B4-BE49-F238E27FC236}">
                <a16:creationId xmlns:a16="http://schemas.microsoft.com/office/drawing/2014/main" id="{EDF1B771-A214-42EB-B77D-F61B1C3A7CD8}"/>
              </a:ext>
            </a:extLst>
          </p:cNvPr>
          <p:cNvSpPr>
            <a:spLocks noGrp="1"/>
          </p:cNvSpPr>
          <p:nvPr/>
        </p:nvSpPr>
        <p:spPr>
          <a:xfrm>
            <a:off x="3749040" y="4695825"/>
            <a:ext cx="95250" cy="123825"/>
          </a:xfrm>
          <a:prstGeom prst="rect">
            <a:avLst/>
          </a:prstGeom>
          <a:solidFill>
            <a:srgbClr val="FFFFFF"/>
          </a:solidFill>
          <a:ln w="9525">
            <a:solidFill>
              <a:srgbClr val="00A4A6"/>
            </a:solidFill>
          </a:ln>
        </p:spPr>
      </p:sp>
      <p:sp>
        <p:nvSpPr>
          <p:cNvPr id="85" name="Téglalap 84">
            <a:extLst>
              <a:ext uri="{FF2B5EF4-FFF2-40B4-BE49-F238E27FC236}">
                <a16:creationId xmlns:a16="http://schemas.microsoft.com/office/drawing/2014/main" id="{AEE7BD1B-20D8-489C-8221-37D94535D385}"/>
              </a:ext>
            </a:extLst>
          </p:cNvPr>
          <p:cNvSpPr>
            <a:spLocks noGrp="1"/>
          </p:cNvSpPr>
          <p:nvPr/>
        </p:nvSpPr>
        <p:spPr>
          <a:xfrm>
            <a:off x="838200" y="4848225"/>
            <a:ext cx="6362700" cy="142875"/>
          </a:xfrm>
          <a:prstGeom prst="rect">
            <a:avLst/>
          </a:prstGeom>
          <a:noFill/>
          <a:ln w="0">
            <a:noFill/>
          </a:ln>
        </p:spPr>
        <p:txBody>
          <a:bodyPr>
            <a:noAutofit/>
          </a:bodyPr>
          <a:lstStyle/>
          <a:p>
            <a:pPr>
              <a:buNone/>
              <a:defRPr sz="750" b="1">
                <a:solidFill>
                  <a:srgbClr val="00A4A6"/>
                </a:solidFill>
                <a:latin typeface="Arial"/>
                <a:ea typeface="Arial"/>
                <a:cs typeface="Arial"/>
              </a:defRPr>
            </a:pPr>
            <a:r>
              <a:rPr sz="750" b="1">
                <a:solidFill>
                  <a:srgbClr val="00A4A6"/>
                </a:solidFill>
                <a:latin typeface="Arial"/>
                <a:ea typeface="Arial"/>
                <a:cs typeface="Arial"/>
              </a:rPr>
              <a:t>JOGKÖR TERJEDELME</a:t>
            </a:r>
          </a:p>
        </p:txBody>
      </p:sp>
      <p:sp>
        <p:nvSpPr>
          <p:cNvPr id="86" name="Téglalap 85">
            <a:extLst>
              <a:ext uri="{FF2B5EF4-FFF2-40B4-BE49-F238E27FC236}">
                <a16:creationId xmlns:a16="http://schemas.microsoft.com/office/drawing/2014/main" id="{17C3AC7C-E194-411B-806E-B25C639037DE}"/>
              </a:ext>
            </a:extLst>
          </p:cNvPr>
          <p:cNvSpPr>
            <a:spLocks noGrp="1"/>
          </p:cNvSpPr>
          <p:nvPr/>
        </p:nvSpPr>
        <p:spPr>
          <a:xfrm>
            <a:off x="838200" y="4991100"/>
            <a:ext cx="160020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engedélyezés</a:t>
            </a:r>
          </a:p>
        </p:txBody>
      </p:sp>
      <p:sp>
        <p:nvSpPr>
          <p:cNvPr id="87" name="Téglalap 86">
            <a:extLst>
              <a:ext uri="{FF2B5EF4-FFF2-40B4-BE49-F238E27FC236}">
                <a16:creationId xmlns:a16="http://schemas.microsoft.com/office/drawing/2014/main" id="{F7B616AF-BF4B-4FC3-9DBC-C54A977FA200}"/>
              </a:ext>
            </a:extLst>
          </p:cNvPr>
          <p:cNvSpPr>
            <a:spLocks noGrp="1"/>
          </p:cNvSpPr>
          <p:nvPr/>
        </p:nvSpPr>
        <p:spPr>
          <a:xfrm>
            <a:off x="5372100" y="4991100"/>
            <a:ext cx="180975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támogatás / onboarding</a:t>
            </a:r>
          </a:p>
        </p:txBody>
      </p:sp>
      <p:sp>
        <p:nvSpPr>
          <p:cNvPr id="88" name="Téglalap 87">
            <a:extLst>
              <a:ext uri="{FF2B5EF4-FFF2-40B4-BE49-F238E27FC236}">
                <a16:creationId xmlns:a16="http://schemas.microsoft.com/office/drawing/2014/main" id="{631839C0-3F04-46D4-B7DE-CD6C515F994C}"/>
              </a:ext>
            </a:extLst>
          </p:cNvPr>
          <p:cNvSpPr>
            <a:spLocks noGrp="1"/>
          </p:cNvSpPr>
          <p:nvPr/>
        </p:nvSpPr>
        <p:spPr>
          <a:xfrm>
            <a:off x="2562225" y="5019675"/>
            <a:ext cx="2571750" cy="66675"/>
          </a:xfrm>
          <a:prstGeom prst="rect">
            <a:avLst/>
          </a:prstGeom>
          <a:solidFill>
            <a:srgbClr val="D9E7EC"/>
          </a:solidFill>
          <a:ln w="0">
            <a:noFill/>
          </a:ln>
        </p:spPr>
      </p:sp>
      <p:sp>
        <p:nvSpPr>
          <p:cNvPr id="89" name="Téglalap 88">
            <a:extLst>
              <a:ext uri="{FF2B5EF4-FFF2-40B4-BE49-F238E27FC236}">
                <a16:creationId xmlns:a16="http://schemas.microsoft.com/office/drawing/2014/main" id="{E25C50F4-3BE7-4093-AC66-C5347431643C}"/>
              </a:ext>
            </a:extLst>
          </p:cNvPr>
          <p:cNvSpPr>
            <a:spLocks noGrp="1"/>
          </p:cNvSpPr>
          <p:nvPr/>
        </p:nvSpPr>
        <p:spPr>
          <a:xfrm>
            <a:off x="2562225" y="5019675"/>
            <a:ext cx="1028700" cy="66675"/>
          </a:xfrm>
          <a:prstGeom prst="rect">
            <a:avLst/>
          </a:prstGeom>
          <a:solidFill>
            <a:srgbClr val="00A4A6"/>
          </a:solidFill>
          <a:ln w="0">
            <a:noFill/>
          </a:ln>
        </p:spPr>
      </p:sp>
      <p:sp>
        <p:nvSpPr>
          <p:cNvPr id="90" name="Téglalap 89">
            <a:extLst>
              <a:ext uri="{FF2B5EF4-FFF2-40B4-BE49-F238E27FC236}">
                <a16:creationId xmlns:a16="http://schemas.microsoft.com/office/drawing/2014/main" id="{9E965C14-55BD-4794-A0C0-55FE9D38681E}"/>
              </a:ext>
            </a:extLst>
          </p:cNvPr>
          <p:cNvSpPr>
            <a:spLocks noGrp="1"/>
          </p:cNvSpPr>
          <p:nvPr/>
        </p:nvSpPr>
        <p:spPr>
          <a:xfrm>
            <a:off x="3543300" y="4991100"/>
            <a:ext cx="95250" cy="123825"/>
          </a:xfrm>
          <a:prstGeom prst="rect">
            <a:avLst/>
          </a:prstGeom>
          <a:solidFill>
            <a:srgbClr val="FFFFFF"/>
          </a:solidFill>
          <a:ln w="9525">
            <a:solidFill>
              <a:srgbClr val="00A4A6"/>
            </a:solidFill>
          </a:ln>
        </p:spPr>
      </p:sp>
      <p:sp>
        <p:nvSpPr>
          <p:cNvPr id="91" name="Téglalap 90">
            <a:extLst>
              <a:ext uri="{FF2B5EF4-FFF2-40B4-BE49-F238E27FC236}">
                <a16:creationId xmlns:a16="http://schemas.microsoft.com/office/drawing/2014/main" id="{4F214ED0-D36F-459D-9319-B208EFFD56E6}"/>
              </a:ext>
            </a:extLst>
          </p:cNvPr>
          <p:cNvSpPr>
            <a:spLocks noGrp="1"/>
          </p:cNvSpPr>
          <p:nvPr/>
        </p:nvSpPr>
        <p:spPr>
          <a:xfrm>
            <a:off x="838200" y="5143500"/>
            <a:ext cx="6362700" cy="142875"/>
          </a:xfrm>
          <a:prstGeom prst="rect">
            <a:avLst/>
          </a:prstGeom>
          <a:noFill/>
          <a:ln w="0">
            <a:noFill/>
          </a:ln>
        </p:spPr>
        <p:txBody>
          <a:bodyPr>
            <a:noAutofit/>
          </a:bodyPr>
          <a:lstStyle/>
          <a:p>
            <a:pPr>
              <a:buNone/>
              <a:defRPr sz="750" b="1">
                <a:solidFill>
                  <a:srgbClr val="00A4A6"/>
                </a:solidFill>
                <a:latin typeface="Arial"/>
                <a:ea typeface="Arial"/>
                <a:cs typeface="Arial"/>
              </a:defRPr>
            </a:pPr>
            <a:r>
              <a:rPr sz="750" b="1">
                <a:solidFill>
                  <a:srgbClr val="00A4A6"/>
                </a:solidFill>
                <a:latin typeface="Arial"/>
                <a:ea typeface="Arial"/>
                <a:cs typeface="Arial"/>
              </a:rPr>
              <a:t>ADATKEZELÉSI LOGIKA</a:t>
            </a:r>
          </a:p>
        </p:txBody>
      </p:sp>
      <p:sp>
        <p:nvSpPr>
          <p:cNvPr id="92" name="Téglalap 91">
            <a:extLst>
              <a:ext uri="{FF2B5EF4-FFF2-40B4-BE49-F238E27FC236}">
                <a16:creationId xmlns:a16="http://schemas.microsoft.com/office/drawing/2014/main" id="{20512880-3AEF-4C6F-A1C9-163212FEA0C5}"/>
              </a:ext>
            </a:extLst>
          </p:cNvPr>
          <p:cNvSpPr>
            <a:spLocks noGrp="1"/>
          </p:cNvSpPr>
          <p:nvPr/>
        </p:nvSpPr>
        <p:spPr>
          <a:xfrm>
            <a:off x="838200" y="5286375"/>
            <a:ext cx="160020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központi adattár</a:t>
            </a:r>
          </a:p>
        </p:txBody>
      </p:sp>
      <p:sp>
        <p:nvSpPr>
          <p:cNvPr id="93" name="Téglalap 92">
            <a:extLst>
              <a:ext uri="{FF2B5EF4-FFF2-40B4-BE49-F238E27FC236}">
                <a16:creationId xmlns:a16="http://schemas.microsoft.com/office/drawing/2014/main" id="{6989FC83-8620-4BA8-9D9B-E6B33810B6FD}"/>
              </a:ext>
            </a:extLst>
          </p:cNvPr>
          <p:cNvSpPr>
            <a:spLocks noGrp="1"/>
          </p:cNvSpPr>
          <p:nvPr/>
        </p:nvSpPr>
        <p:spPr>
          <a:xfrm>
            <a:off x="5372100" y="5286375"/>
            <a:ext cx="180975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federált adatok</a:t>
            </a:r>
          </a:p>
        </p:txBody>
      </p:sp>
      <p:sp>
        <p:nvSpPr>
          <p:cNvPr id="94" name="Téglalap 93">
            <a:extLst>
              <a:ext uri="{FF2B5EF4-FFF2-40B4-BE49-F238E27FC236}">
                <a16:creationId xmlns:a16="http://schemas.microsoft.com/office/drawing/2014/main" id="{A93F1DF6-7F8B-4967-A14D-5B7D48CD2461}"/>
              </a:ext>
            </a:extLst>
          </p:cNvPr>
          <p:cNvSpPr>
            <a:spLocks noGrp="1"/>
          </p:cNvSpPr>
          <p:nvPr/>
        </p:nvSpPr>
        <p:spPr>
          <a:xfrm>
            <a:off x="2562225" y="5314950"/>
            <a:ext cx="2571750" cy="66675"/>
          </a:xfrm>
          <a:prstGeom prst="rect">
            <a:avLst/>
          </a:prstGeom>
          <a:solidFill>
            <a:srgbClr val="D9E7EC"/>
          </a:solidFill>
          <a:ln w="0">
            <a:noFill/>
          </a:ln>
        </p:spPr>
      </p:sp>
      <p:sp>
        <p:nvSpPr>
          <p:cNvPr id="95" name="Téglalap 94">
            <a:extLst>
              <a:ext uri="{FF2B5EF4-FFF2-40B4-BE49-F238E27FC236}">
                <a16:creationId xmlns:a16="http://schemas.microsoft.com/office/drawing/2014/main" id="{1D6B3D49-39D5-48A3-89F0-61D8D6FD7A4A}"/>
              </a:ext>
            </a:extLst>
          </p:cNvPr>
          <p:cNvSpPr>
            <a:spLocks noGrp="1"/>
          </p:cNvSpPr>
          <p:nvPr/>
        </p:nvSpPr>
        <p:spPr>
          <a:xfrm>
            <a:off x="2562225" y="5314950"/>
            <a:ext cx="1414463" cy="66675"/>
          </a:xfrm>
          <a:prstGeom prst="rect">
            <a:avLst/>
          </a:prstGeom>
          <a:solidFill>
            <a:srgbClr val="00A4A6"/>
          </a:solidFill>
          <a:ln w="0">
            <a:noFill/>
          </a:ln>
        </p:spPr>
      </p:sp>
      <p:sp>
        <p:nvSpPr>
          <p:cNvPr id="96" name="Téglalap 95">
            <a:extLst>
              <a:ext uri="{FF2B5EF4-FFF2-40B4-BE49-F238E27FC236}">
                <a16:creationId xmlns:a16="http://schemas.microsoft.com/office/drawing/2014/main" id="{A56C9B01-989A-41CE-9E94-DDA04EED309B}"/>
              </a:ext>
            </a:extLst>
          </p:cNvPr>
          <p:cNvSpPr>
            <a:spLocks noGrp="1"/>
          </p:cNvSpPr>
          <p:nvPr/>
        </p:nvSpPr>
        <p:spPr>
          <a:xfrm>
            <a:off x="3929063" y="5286375"/>
            <a:ext cx="95250" cy="123825"/>
          </a:xfrm>
          <a:prstGeom prst="rect">
            <a:avLst/>
          </a:prstGeom>
          <a:solidFill>
            <a:srgbClr val="FFFFFF"/>
          </a:solidFill>
          <a:ln w="9525">
            <a:solidFill>
              <a:srgbClr val="00A4A6"/>
            </a:solidFill>
          </a:ln>
        </p:spPr>
      </p:sp>
      <p:sp>
        <p:nvSpPr>
          <p:cNvPr id="97" name="Téglalap 96">
            <a:extLst>
              <a:ext uri="{FF2B5EF4-FFF2-40B4-BE49-F238E27FC236}">
                <a16:creationId xmlns:a16="http://schemas.microsoft.com/office/drawing/2014/main" id="{EBD72DD2-AB91-4A6E-9E67-0D9707849102}"/>
              </a:ext>
            </a:extLst>
          </p:cNvPr>
          <p:cNvSpPr>
            <a:spLocks noGrp="1"/>
          </p:cNvSpPr>
          <p:nvPr/>
        </p:nvSpPr>
        <p:spPr>
          <a:xfrm>
            <a:off x="838200" y="5438775"/>
            <a:ext cx="6362700" cy="142875"/>
          </a:xfrm>
          <a:prstGeom prst="rect">
            <a:avLst/>
          </a:prstGeom>
          <a:noFill/>
          <a:ln w="0">
            <a:noFill/>
          </a:ln>
        </p:spPr>
        <p:txBody>
          <a:bodyPr>
            <a:noAutofit/>
          </a:bodyPr>
          <a:lstStyle/>
          <a:p>
            <a:pPr>
              <a:buNone/>
              <a:defRPr sz="750" b="1">
                <a:solidFill>
                  <a:srgbClr val="00A4A6"/>
                </a:solidFill>
                <a:latin typeface="Arial"/>
                <a:ea typeface="Arial"/>
                <a:cs typeface="Arial"/>
              </a:defRPr>
            </a:pPr>
            <a:r>
              <a:rPr sz="750" b="1">
                <a:solidFill>
                  <a:srgbClr val="00A4A6"/>
                </a:solidFill>
                <a:latin typeface="Arial"/>
                <a:ea typeface="Arial"/>
                <a:cs typeface="Arial"/>
              </a:rPr>
              <a:t>BETEGJOGI MŰKÖDÉS</a:t>
            </a:r>
          </a:p>
        </p:txBody>
      </p:sp>
      <p:sp>
        <p:nvSpPr>
          <p:cNvPr id="98" name="Téglalap 97">
            <a:extLst>
              <a:ext uri="{FF2B5EF4-FFF2-40B4-BE49-F238E27FC236}">
                <a16:creationId xmlns:a16="http://schemas.microsoft.com/office/drawing/2014/main" id="{FBAF24EB-9F29-41A8-857B-7769D4194F0E}"/>
              </a:ext>
            </a:extLst>
          </p:cNvPr>
          <p:cNvSpPr>
            <a:spLocks noGrp="1"/>
          </p:cNvSpPr>
          <p:nvPr/>
        </p:nvSpPr>
        <p:spPr>
          <a:xfrm>
            <a:off x="838200" y="5581650"/>
            <a:ext cx="160020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alap megfelelés</a:t>
            </a:r>
          </a:p>
        </p:txBody>
      </p:sp>
      <p:sp>
        <p:nvSpPr>
          <p:cNvPr id="99" name="Téglalap 98">
            <a:extLst>
              <a:ext uri="{FF2B5EF4-FFF2-40B4-BE49-F238E27FC236}">
                <a16:creationId xmlns:a16="http://schemas.microsoft.com/office/drawing/2014/main" id="{2A75C696-9A70-42BA-87A0-39DECEA0EBCA}"/>
              </a:ext>
            </a:extLst>
          </p:cNvPr>
          <p:cNvSpPr>
            <a:spLocks noGrp="1"/>
          </p:cNvSpPr>
          <p:nvPr/>
        </p:nvSpPr>
        <p:spPr>
          <a:xfrm>
            <a:off x="5372100" y="5581650"/>
            <a:ext cx="180975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fejlett opt-out</a:t>
            </a:r>
          </a:p>
        </p:txBody>
      </p:sp>
      <p:sp>
        <p:nvSpPr>
          <p:cNvPr id="100" name="Téglalap 99">
            <a:extLst>
              <a:ext uri="{FF2B5EF4-FFF2-40B4-BE49-F238E27FC236}">
                <a16:creationId xmlns:a16="http://schemas.microsoft.com/office/drawing/2014/main" id="{2C51E9A0-75F3-443B-AED6-732912C233D7}"/>
              </a:ext>
            </a:extLst>
          </p:cNvPr>
          <p:cNvSpPr>
            <a:spLocks noGrp="1"/>
          </p:cNvSpPr>
          <p:nvPr/>
        </p:nvSpPr>
        <p:spPr>
          <a:xfrm>
            <a:off x="2562225" y="5610225"/>
            <a:ext cx="2571750" cy="66675"/>
          </a:xfrm>
          <a:prstGeom prst="rect">
            <a:avLst/>
          </a:prstGeom>
          <a:solidFill>
            <a:srgbClr val="D9E7EC"/>
          </a:solidFill>
          <a:ln w="0">
            <a:noFill/>
          </a:ln>
        </p:spPr>
      </p:sp>
      <p:sp>
        <p:nvSpPr>
          <p:cNvPr id="101" name="Téglalap 100">
            <a:extLst>
              <a:ext uri="{FF2B5EF4-FFF2-40B4-BE49-F238E27FC236}">
                <a16:creationId xmlns:a16="http://schemas.microsoft.com/office/drawing/2014/main" id="{C36ED205-E54B-49B4-AA29-F429BB2C1997}"/>
              </a:ext>
            </a:extLst>
          </p:cNvPr>
          <p:cNvSpPr>
            <a:spLocks noGrp="1"/>
          </p:cNvSpPr>
          <p:nvPr/>
        </p:nvSpPr>
        <p:spPr>
          <a:xfrm>
            <a:off x="2562225" y="5610225"/>
            <a:ext cx="1080135" cy="66675"/>
          </a:xfrm>
          <a:prstGeom prst="rect">
            <a:avLst/>
          </a:prstGeom>
          <a:solidFill>
            <a:srgbClr val="00A4A6"/>
          </a:solidFill>
          <a:ln w="0">
            <a:noFill/>
          </a:ln>
        </p:spPr>
      </p:sp>
      <p:sp>
        <p:nvSpPr>
          <p:cNvPr id="102" name="Téglalap 101">
            <a:extLst>
              <a:ext uri="{FF2B5EF4-FFF2-40B4-BE49-F238E27FC236}">
                <a16:creationId xmlns:a16="http://schemas.microsoft.com/office/drawing/2014/main" id="{9965F5EA-52B4-4B5F-82B4-3EF310DC9559}"/>
              </a:ext>
            </a:extLst>
          </p:cNvPr>
          <p:cNvSpPr>
            <a:spLocks noGrp="1"/>
          </p:cNvSpPr>
          <p:nvPr/>
        </p:nvSpPr>
        <p:spPr>
          <a:xfrm>
            <a:off x="3594735" y="5581650"/>
            <a:ext cx="95250" cy="123825"/>
          </a:xfrm>
          <a:prstGeom prst="rect">
            <a:avLst/>
          </a:prstGeom>
          <a:solidFill>
            <a:srgbClr val="FFFFFF"/>
          </a:solidFill>
          <a:ln w="9525">
            <a:solidFill>
              <a:srgbClr val="00A4A6"/>
            </a:solidFill>
          </a:ln>
        </p:spPr>
      </p:sp>
      <p:sp>
        <p:nvSpPr>
          <p:cNvPr id="103" name="Téglalap 102">
            <a:extLst>
              <a:ext uri="{FF2B5EF4-FFF2-40B4-BE49-F238E27FC236}">
                <a16:creationId xmlns:a16="http://schemas.microsoft.com/office/drawing/2014/main" id="{6EB545C3-A29F-4B9F-BDDF-629D3187809D}"/>
              </a:ext>
            </a:extLst>
          </p:cNvPr>
          <p:cNvSpPr>
            <a:spLocks noGrp="1"/>
          </p:cNvSpPr>
          <p:nvPr/>
        </p:nvSpPr>
        <p:spPr>
          <a:xfrm>
            <a:off x="838200" y="5734050"/>
            <a:ext cx="6362700" cy="142875"/>
          </a:xfrm>
          <a:prstGeom prst="rect">
            <a:avLst/>
          </a:prstGeom>
          <a:noFill/>
          <a:ln w="0">
            <a:noFill/>
          </a:ln>
        </p:spPr>
        <p:txBody>
          <a:bodyPr>
            <a:noAutofit/>
          </a:bodyPr>
          <a:lstStyle/>
          <a:p>
            <a:pPr>
              <a:buNone/>
              <a:defRPr sz="750" b="1">
                <a:solidFill>
                  <a:srgbClr val="00A4A6"/>
                </a:solidFill>
                <a:latin typeface="Arial"/>
                <a:ea typeface="Arial"/>
                <a:cs typeface="Arial"/>
              </a:defRPr>
            </a:pPr>
            <a:r>
              <a:rPr sz="750" b="1">
                <a:solidFill>
                  <a:srgbClr val="00A4A6"/>
                </a:solidFill>
                <a:latin typeface="Arial"/>
                <a:ea typeface="Arial"/>
                <a:cs typeface="Arial"/>
              </a:rPr>
              <a:t>STAKEHOLDER-BEVONÁS</a:t>
            </a:r>
          </a:p>
        </p:txBody>
      </p:sp>
      <p:sp>
        <p:nvSpPr>
          <p:cNvPr id="104" name="Téglalap 103">
            <a:extLst>
              <a:ext uri="{FF2B5EF4-FFF2-40B4-BE49-F238E27FC236}">
                <a16:creationId xmlns:a16="http://schemas.microsoft.com/office/drawing/2014/main" id="{40E61A30-FCC1-4FD6-A6A4-8AEBF1352A69}"/>
              </a:ext>
            </a:extLst>
          </p:cNvPr>
          <p:cNvSpPr>
            <a:spLocks noGrp="1"/>
          </p:cNvSpPr>
          <p:nvPr/>
        </p:nvSpPr>
        <p:spPr>
          <a:xfrm>
            <a:off x="838200" y="5876925"/>
            <a:ext cx="160020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zárt hatósági</a:t>
            </a:r>
          </a:p>
        </p:txBody>
      </p:sp>
      <p:sp>
        <p:nvSpPr>
          <p:cNvPr id="105" name="Téglalap 104">
            <a:extLst>
              <a:ext uri="{FF2B5EF4-FFF2-40B4-BE49-F238E27FC236}">
                <a16:creationId xmlns:a16="http://schemas.microsoft.com/office/drawing/2014/main" id="{F1536F2C-7D56-4E68-94BA-7FB1D7619E7C}"/>
              </a:ext>
            </a:extLst>
          </p:cNvPr>
          <p:cNvSpPr>
            <a:spLocks noGrp="1"/>
          </p:cNvSpPr>
          <p:nvPr/>
        </p:nvSpPr>
        <p:spPr>
          <a:xfrm>
            <a:off x="5372100" y="5876925"/>
            <a:ext cx="180975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akadémiai / ipari partnerség</a:t>
            </a:r>
          </a:p>
        </p:txBody>
      </p:sp>
      <p:sp>
        <p:nvSpPr>
          <p:cNvPr id="106" name="Téglalap 105">
            <a:extLst>
              <a:ext uri="{FF2B5EF4-FFF2-40B4-BE49-F238E27FC236}">
                <a16:creationId xmlns:a16="http://schemas.microsoft.com/office/drawing/2014/main" id="{067CD8F8-9885-407D-9E0F-CD327AA841D6}"/>
              </a:ext>
            </a:extLst>
          </p:cNvPr>
          <p:cNvSpPr>
            <a:spLocks noGrp="1"/>
          </p:cNvSpPr>
          <p:nvPr/>
        </p:nvSpPr>
        <p:spPr>
          <a:xfrm>
            <a:off x="2562225" y="5905500"/>
            <a:ext cx="2571750" cy="66675"/>
          </a:xfrm>
          <a:prstGeom prst="rect">
            <a:avLst/>
          </a:prstGeom>
          <a:solidFill>
            <a:srgbClr val="D9E7EC"/>
          </a:solidFill>
          <a:ln w="0">
            <a:noFill/>
          </a:ln>
        </p:spPr>
      </p:sp>
      <p:sp>
        <p:nvSpPr>
          <p:cNvPr id="107" name="Téglalap 106">
            <a:extLst>
              <a:ext uri="{FF2B5EF4-FFF2-40B4-BE49-F238E27FC236}">
                <a16:creationId xmlns:a16="http://schemas.microsoft.com/office/drawing/2014/main" id="{E9D4A217-513D-472A-96A8-84B69F7109EA}"/>
              </a:ext>
            </a:extLst>
          </p:cNvPr>
          <p:cNvSpPr>
            <a:spLocks noGrp="1"/>
          </p:cNvSpPr>
          <p:nvPr/>
        </p:nvSpPr>
        <p:spPr>
          <a:xfrm>
            <a:off x="2562225" y="5905500"/>
            <a:ext cx="1363028" cy="66675"/>
          </a:xfrm>
          <a:prstGeom prst="rect">
            <a:avLst/>
          </a:prstGeom>
          <a:solidFill>
            <a:srgbClr val="00A4A6"/>
          </a:solidFill>
          <a:ln w="0">
            <a:noFill/>
          </a:ln>
        </p:spPr>
      </p:sp>
      <p:sp>
        <p:nvSpPr>
          <p:cNvPr id="108" name="Téglalap 107">
            <a:extLst>
              <a:ext uri="{FF2B5EF4-FFF2-40B4-BE49-F238E27FC236}">
                <a16:creationId xmlns:a16="http://schemas.microsoft.com/office/drawing/2014/main" id="{BF13C8D8-9873-46F3-90AD-4842038C4635}"/>
              </a:ext>
            </a:extLst>
          </p:cNvPr>
          <p:cNvSpPr>
            <a:spLocks noGrp="1"/>
          </p:cNvSpPr>
          <p:nvPr/>
        </p:nvSpPr>
        <p:spPr>
          <a:xfrm>
            <a:off x="3877628" y="5876925"/>
            <a:ext cx="95250" cy="123825"/>
          </a:xfrm>
          <a:prstGeom prst="rect">
            <a:avLst/>
          </a:prstGeom>
          <a:solidFill>
            <a:srgbClr val="FFFFFF"/>
          </a:solidFill>
          <a:ln w="9525">
            <a:solidFill>
              <a:srgbClr val="00A4A6"/>
            </a:solidFill>
          </a:ln>
        </p:spPr>
      </p:sp>
      <p:sp>
        <p:nvSpPr>
          <p:cNvPr id="109" name="Téglalap 108">
            <a:extLst>
              <a:ext uri="{FF2B5EF4-FFF2-40B4-BE49-F238E27FC236}">
                <a16:creationId xmlns:a16="http://schemas.microsoft.com/office/drawing/2014/main" id="{3AE6AAB3-7874-4FF6-970B-03D315BE03CC}"/>
              </a:ext>
            </a:extLst>
          </p:cNvPr>
          <p:cNvSpPr>
            <a:spLocks noGrp="1"/>
          </p:cNvSpPr>
          <p:nvPr/>
        </p:nvSpPr>
        <p:spPr>
          <a:xfrm>
            <a:off x="7810500" y="3857625"/>
            <a:ext cx="6819900" cy="2266950"/>
          </a:xfrm>
          <a:prstGeom prst="rect">
            <a:avLst/>
          </a:prstGeom>
          <a:solidFill>
            <a:srgbClr val="FFFFFF"/>
          </a:solidFill>
          <a:ln w="9525">
            <a:solidFill>
              <a:srgbClr val="C4D7DF"/>
            </a:solidFill>
          </a:ln>
        </p:spPr>
      </p:sp>
      <p:sp>
        <p:nvSpPr>
          <p:cNvPr id="110" name="Téglalap 109">
            <a:extLst>
              <a:ext uri="{FF2B5EF4-FFF2-40B4-BE49-F238E27FC236}">
                <a16:creationId xmlns:a16="http://schemas.microsoft.com/office/drawing/2014/main" id="{5BFDAE50-C9EC-4671-A62A-59D007F5C4F5}"/>
              </a:ext>
            </a:extLst>
          </p:cNvPr>
          <p:cNvSpPr>
            <a:spLocks noGrp="1"/>
          </p:cNvSpPr>
          <p:nvPr/>
        </p:nvSpPr>
        <p:spPr>
          <a:xfrm>
            <a:off x="7810500" y="3857625"/>
            <a:ext cx="6819900" cy="57150"/>
          </a:xfrm>
          <a:prstGeom prst="rect">
            <a:avLst/>
          </a:prstGeom>
          <a:solidFill>
            <a:srgbClr val="29A9D0"/>
          </a:solidFill>
          <a:ln w="0">
            <a:noFill/>
          </a:ln>
        </p:spPr>
      </p:sp>
      <p:sp>
        <p:nvSpPr>
          <p:cNvPr id="111" name="Téglalap 110">
            <a:extLst>
              <a:ext uri="{FF2B5EF4-FFF2-40B4-BE49-F238E27FC236}">
                <a16:creationId xmlns:a16="http://schemas.microsoft.com/office/drawing/2014/main" id="{228D4A49-1CF2-4450-88EA-8F62F0DE9F80}"/>
              </a:ext>
            </a:extLst>
          </p:cNvPr>
          <p:cNvSpPr>
            <a:spLocks noGrp="1"/>
          </p:cNvSpPr>
          <p:nvPr/>
        </p:nvSpPr>
        <p:spPr>
          <a:xfrm>
            <a:off x="8039100" y="4010025"/>
            <a:ext cx="6362700" cy="238125"/>
          </a:xfrm>
          <a:prstGeom prst="rect">
            <a:avLst/>
          </a:prstGeom>
          <a:noFill/>
          <a:ln w="0">
            <a:noFill/>
          </a:ln>
        </p:spPr>
        <p:txBody>
          <a:bodyPr>
            <a:noAutofit/>
          </a:bodyPr>
          <a:lstStyle/>
          <a:p>
            <a:pPr>
              <a:buNone/>
              <a:defRPr sz="1275" b="1">
                <a:solidFill>
                  <a:srgbClr val="0B2F40"/>
                </a:solidFill>
                <a:latin typeface="Arial"/>
                <a:ea typeface="Arial"/>
                <a:cs typeface="Arial"/>
              </a:defRPr>
            </a:pPr>
            <a:r>
              <a:rPr sz="1275" b="1">
                <a:solidFill>
                  <a:srgbClr val="0B2F40"/>
                </a:solidFill>
                <a:latin typeface="Arial"/>
                <a:ea typeface="Arial"/>
                <a:cs typeface="Arial"/>
              </a:rPr>
              <a:t>MAGYARORSZÁGI SPE FINOMHANGOLÓ</a:t>
            </a:r>
          </a:p>
        </p:txBody>
      </p:sp>
      <p:sp>
        <p:nvSpPr>
          <p:cNvPr id="112" name="Téglalap 111">
            <a:extLst>
              <a:ext uri="{FF2B5EF4-FFF2-40B4-BE49-F238E27FC236}">
                <a16:creationId xmlns:a16="http://schemas.microsoft.com/office/drawing/2014/main" id="{B29327C5-7B9F-45FD-8ECD-FC77960ECC1D}"/>
              </a:ext>
            </a:extLst>
          </p:cNvPr>
          <p:cNvSpPr>
            <a:spLocks noGrp="1"/>
          </p:cNvSpPr>
          <p:nvPr/>
        </p:nvSpPr>
        <p:spPr>
          <a:xfrm>
            <a:off x="8039100" y="4267200"/>
            <a:ext cx="6362700" cy="171450"/>
          </a:xfrm>
          <a:prstGeom prst="rect">
            <a:avLst/>
          </a:prstGeom>
          <a:noFill/>
          <a:ln w="0">
            <a:noFill/>
          </a:ln>
        </p:spPr>
        <p:txBody>
          <a:bodyPr>
            <a:noAutofit/>
          </a:bodyPr>
          <a:lstStyle/>
          <a:p>
            <a:pPr>
              <a:buNone/>
              <a:defRPr sz="750" b="0">
                <a:solidFill>
                  <a:srgbClr val="5C7180"/>
                </a:solidFill>
                <a:latin typeface="Arial"/>
                <a:ea typeface="Arial"/>
                <a:cs typeface="Arial"/>
              </a:defRPr>
            </a:pPr>
            <a:r>
              <a:rPr sz="750" b="0">
                <a:solidFill>
                  <a:srgbClr val="5C7180"/>
                </a:solidFill>
                <a:latin typeface="Arial"/>
                <a:ea typeface="Arial"/>
                <a:cs typeface="Arial"/>
              </a:rPr>
              <a:t>Az EHDS minimumkövetelményei eltérő infrastruktúrákkal teljesíthetők</a:t>
            </a:r>
          </a:p>
        </p:txBody>
      </p:sp>
      <p:sp>
        <p:nvSpPr>
          <p:cNvPr id="113" name="Téglalap 112">
            <a:extLst>
              <a:ext uri="{FF2B5EF4-FFF2-40B4-BE49-F238E27FC236}">
                <a16:creationId xmlns:a16="http://schemas.microsoft.com/office/drawing/2014/main" id="{590D94F5-29FF-407E-A07E-8C75D659DCC7}"/>
              </a:ext>
            </a:extLst>
          </p:cNvPr>
          <p:cNvSpPr>
            <a:spLocks noGrp="1"/>
          </p:cNvSpPr>
          <p:nvPr/>
        </p:nvSpPr>
        <p:spPr>
          <a:xfrm>
            <a:off x="8039100" y="4552950"/>
            <a:ext cx="6362700" cy="142875"/>
          </a:xfrm>
          <a:prstGeom prst="rect">
            <a:avLst/>
          </a:prstGeom>
          <a:noFill/>
          <a:ln w="0">
            <a:noFill/>
          </a:ln>
        </p:spPr>
        <p:txBody>
          <a:bodyPr>
            <a:noAutofit/>
          </a:bodyPr>
          <a:lstStyle/>
          <a:p>
            <a:pPr>
              <a:buNone/>
              <a:defRPr sz="750" b="1">
                <a:solidFill>
                  <a:srgbClr val="29A9D0"/>
                </a:solidFill>
                <a:latin typeface="Arial"/>
                <a:ea typeface="Arial"/>
                <a:cs typeface="Arial"/>
              </a:defRPr>
            </a:pPr>
            <a:r>
              <a:rPr sz="750" b="1">
                <a:solidFill>
                  <a:srgbClr val="29A9D0"/>
                </a:solidFill>
                <a:latin typeface="Arial"/>
                <a:ea typeface="Arial"/>
                <a:cs typeface="Arial"/>
              </a:rPr>
              <a:t>KÖZPONTOSÍTÁS FOKA</a:t>
            </a:r>
          </a:p>
        </p:txBody>
      </p:sp>
      <p:sp>
        <p:nvSpPr>
          <p:cNvPr id="114" name="Téglalap 113">
            <a:extLst>
              <a:ext uri="{FF2B5EF4-FFF2-40B4-BE49-F238E27FC236}">
                <a16:creationId xmlns:a16="http://schemas.microsoft.com/office/drawing/2014/main" id="{B36CF8F3-8E2E-4268-8DCC-CA6D49CFBB0C}"/>
              </a:ext>
            </a:extLst>
          </p:cNvPr>
          <p:cNvSpPr>
            <a:spLocks noGrp="1"/>
          </p:cNvSpPr>
          <p:nvPr/>
        </p:nvSpPr>
        <p:spPr>
          <a:xfrm>
            <a:off x="8039100" y="4695825"/>
            <a:ext cx="160020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központi SPE</a:t>
            </a:r>
          </a:p>
        </p:txBody>
      </p:sp>
      <p:sp>
        <p:nvSpPr>
          <p:cNvPr id="115" name="Téglalap 114">
            <a:extLst>
              <a:ext uri="{FF2B5EF4-FFF2-40B4-BE49-F238E27FC236}">
                <a16:creationId xmlns:a16="http://schemas.microsoft.com/office/drawing/2014/main" id="{FF261206-C163-438C-A834-86873EB45E9E}"/>
              </a:ext>
            </a:extLst>
          </p:cNvPr>
          <p:cNvSpPr>
            <a:spLocks noGrp="1"/>
          </p:cNvSpPr>
          <p:nvPr/>
        </p:nvSpPr>
        <p:spPr>
          <a:xfrm>
            <a:off x="12573000" y="4695825"/>
            <a:ext cx="180975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decentralizált SPE-hálózat</a:t>
            </a:r>
          </a:p>
        </p:txBody>
      </p:sp>
      <p:sp>
        <p:nvSpPr>
          <p:cNvPr id="116" name="Téglalap 115">
            <a:extLst>
              <a:ext uri="{FF2B5EF4-FFF2-40B4-BE49-F238E27FC236}">
                <a16:creationId xmlns:a16="http://schemas.microsoft.com/office/drawing/2014/main" id="{D214135A-7A37-4F23-87E0-AE7D0587F5AB}"/>
              </a:ext>
            </a:extLst>
          </p:cNvPr>
          <p:cNvSpPr>
            <a:spLocks noGrp="1"/>
          </p:cNvSpPr>
          <p:nvPr/>
        </p:nvSpPr>
        <p:spPr>
          <a:xfrm>
            <a:off x="9763125" y="4724400"/>
            <a:ext cx="2571750" cy="66675"/>
          </a:xfrm>
          <a:prstGeom prst="rect">
            <a:avLst/>
          </a:prstGeom>
          <a:solidFill>
            <a:srgbClr val="D9E7EC"/>
          </a:solidFill>
          <a:ln w="0">
            <a:noFill/>
          </a:ln>
        </p:spPr>
      </p:sp>
      <p:sp>
        <p:nvSpPr>
          <p:cNvPr id="117" name="Téglalap 116">
            <a:extLst>
              <a:ext uri="{FF2B5EF4-FFF2-40B4-BE49-F238E27FC236}">
                <a16:creationId xmlns:a16="http://schemas.microsoft.com/office/drawing/2014/main" id="{1BEE3549-074B-4DBD-A0FE-8529DFC649FC}"/>
              </a:ext>
            </a:extLst>
          </p:cNvPr>
          <p:cNvSpPr>
            <a:spLocks noGrp="1"/>
          </p:cNvSpPr>
          <p:nvPr/>
        </p:nvSpPr>
        <p:spPr>
          <a:xfrm>
            <a:off x="9763125" y="4724400"/>
            <a:ext cx="1131570" cy="66675"/>
          </a:xfrm>
          <a:prstGeom prst="rect">
            <a:avLst/>
          </a:prstGeom>
          <a:solidFill>
            <a:srgbClr val="29A9D0"/>
          </a:solidFill>
          <a:ln w="0">
            <a:noFill/>
          </a:ln>
        </p:spPr>
      </p:sp>
      <p:sp>
        <p:nvSpPr>
          <p:cNvPr id="118" name="Téglalap 117">
            <a:extLst>
              <a:ext uri="{FF2B5EF4-FFF2-40B4-BE49-F238E27FC236}">
                <a16:creationId xmlns:a16="http://schemas.microsoft.com/office/drawing/2014/main" id="{409C2110-7F1C-4298-8F85-FC49C7AAEA60}"/>
              </a:ext>
            </a:extLst>
          </p:cNvPr>
          <p:cNvSpPr>
            <a:spLocks noGrp="1"/>
          </p:cNvSpPr>
          <p:nvPr/>
        </p:nvSpPr>
        <p:spPr>
          <a:xfrm>
            <a:off x="10847070" y="4695825"/>
            <a:ext cx="95250" cy="123825"/>
          </a:xfrm>
          <a:prstGeom prst="rect">
            <a:avLst/>
          </a:prstGeom>
          <a:solidFill>
            <a:srgbClr val="FFFFFF"/>
          </a:solidFill>
          <a:ln w="9525">
            <a:solidFill>
              <a:srgbClr val="29A9D0"/>
            </a:solidFill>
          </a:ln>
        </p:spPr>
      </p:sp>
      <p:sp>
        <p:nvSpPr>
          <p:cNvPr id="119" name="Téglalap 118">
            <a:extLst>
              <a:ext uri="{FF2B5EF4-FFF2-40B4-BE49-F238E27FC236}">
                <a16:creationId xmlns:a16="http://schemas.microsoft.com/office/drawing/2014/main" id="{BC0B5A4D-933A-4B2B-B401-E9A6430E6B71}"/>
              </a:ext>
            </a:extLst>
          </p:cNvPr>
          <p:cNvSpPr>
            <a:spLocks noGrp="1"/>
          </p:cNvSpPr>
          <p:nvPr/>
        </p:nvSpPr>
        <p:spPr>
          <a:xfrm>
            <a:off x="8039100" y="4848225"/>
            <a:ext cx="6362700" cy="142875"/>
          </a:xfrm>
          <a:prstGeom prst="rect">
            <a:avLst/>
          </a:prstGeom>
          <a:noFill/>
          <a:ln w="0">
            <a:noFill/>
          </a:ln>
        </p:spPr>
        <p:txBody>
          <a:bodyPr>
            <a:noAutofit/>
          </a:bodyPr>
          <a:lstStyle/>
          <a:p>
            <a:pPr>
              <a:buNone/>
              <a:defRPr sz="750" b="1">
                <a:solidFill>
                  <a:srgbClr val="29A9D0"/>
                </a:solidFill>
                <a:latin typeface="Arial"/>
                <a:ea typeface="Arial"/>
                <a:cs typeface="Arial"/>
              </a:defRPr>
            </a:pPr>
            <a:r>
              <a:rPr sz="750" b="1">
                <a:solidFill>
                  <a:srgbClr val="29A9D0"/>
                </a:solidFill>
                <a:latin typeface="Arial"/>
                <a:ea typeface="Arial"/>
                <a:cs typeface="Arial"/>
              </a:rPr>
              <a:t>INFRASTRUKTÚRA</a:t>
            </a:r>
          </a:p>
        </p:txBody>
      </p:sp>
      <p:sp>
        <p:nvSpPr>
          <p:cNvPr id="120" name="Téglalap 119">
            <a:extLst>
              <a:ext uri="{FF2B5EF4-FFF2-40B4-BE49-F238E27FC236}">
                <a16:creationId xmlns:a16="http://schemas.microsoft.com/office/drawing/2014/main" id="{DE1A5D2E-8E87-4458-9A7E-9A6C82F219D4}"/>
              </a:ext>
            </a:extLst>
          </p:cNvPr>
          <p:cNvSpPr>
            <a:spLocks noGrp="1"/>
          </p:cNvSpPr>
          <p:nvPr/>
        </p:nvSpPr>
        <p:spPr>
          <a:xfrm>
            <a:off x="8039100" y="4991100"/>
            <a:ext cx="160020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állami felhő</a:t>
            </a:r>
          </a:p>
        </p:txBody>
      </p:sp>
      <p:sp>
        <p:nvSpPr>
          <p:cNvPr id="121" name="Téglalap 120">
            <a:extLst>
              <a:ext uri="{FF2B5EF4-FFF2-40B4-BE49-F238E27FC236}">
                <a16:creationId xmlns:a16="http://schemas.microsoft.com/office/drawing/2014/main" id="{7C81E056-23A3-42A8-BD49-90E1D8861EBD}"/>
              </a:ext>
            </a:extLst>
          </p:cNvPr>
          <p:cNvSpPr>
            <a:spLocks noGrp="1"/>
          </p:cNvSpPr>
          <p:nvPr/>
        </p:nvSpPr>
        <p:spPr>
          <a:xfrm>
            <a:off x="12573000" y="4991100"/>
            <a:ext cx="180975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magánfelhő / hibrid</a:t>
            </a:r>
          </a:p>
        </p:txBody>
      </p:sp>
      <p:sp>
        <p:nvSpPr>
          <p:cNvPr id="122" name="Téglalap 121">
            <a:extLst>
              <a:ext uri="{FF2B5EF4-FFF2-40B4-BE49-F238E27FC236}">
                <a16:creationId xmlns:a16="http://schemas.microsoft.com/office/drawing/2014/main" id="{6DF3E1AB-9292-479E-9F53-78835C8568EF}"/>
              </a:ext>
            </a:extLst>
          </p:cNvPr>
          <p:cNvSpPr>
            <a:spLocks noGrp="1"/>
          </p:cNvSpPr>
          <p:nvPr/>
        </p:nvSpPr>
        <p:spPr>
          <a:xfrm>
            <a:off x="9763125" y="5019675"/>
            <a:ext cx="2571750" cy="66675"/>
          </a:xfrm>
          <a:prstGeom prst="rect">
            <a:avLst/>
          </a:prstGeom>
          <a:solidFill>
            <a:srgbClr val="D9E7EC"/>
          </a:solidFill>
          <a:ln w="0">
            <a:noFill/>
          </a:ln>
        </p:spPr>
      </p:sp>
      <p:sp>
        <p:nvSpPr>
          <p:cNvPr id="123" name="Téglalap 122">
            <a:extLst>
              <a:ext uri="{FF2B5EF4-FFF2-40B4-BE49-F238E27FC236}">
                <a16:creationId xmlns:a16="http://schemas.microsoft.com/office/drawing/2014/main" id="{27F51278-18D2-4DEF-A973-370AFA9E3580}"/>
              </a:ext>
            </a:extLst>
          </p:cNvPr>
          <p:cNvSpPr>
            <a:spLocks noGrp="1"/>
          </p:cNvSpPr>
          <p:nvPr/>
        </p:nvSpPr>
        <p:spPr>
          <a:xfrm>
            <a:off x="9763125" y="5019675"/>
            <a:ext cx="1568768" cy="66675"/>
          </a:xfrm>
          <a:prstGeom prst="rect">
            <a:avLst/>
          </a:prstGeom>
          <a:solidFill>
            <a:srgbClr val="29A9D0"/>
          </a:solidFill>
          <a:ln w="0">
            <a:noFill/>
          </a:ln>
        </p:spPr>
      </p:sp>
      <p:sp>
        <p:nvSpPr>
          <p:cNvPr id="124" name="Téglalap 123">
            <a:extLst>
              <a:ext uri="{FF2B5EF4-FFF2-40B4-BE49-F238E27FC236}">
                <a16:creationId xmlns:a16="http://schemas.microsoft.com/office/drawing/2014/main" id="{57662764-7F32-4C48-B31C-FA25285D6195}"/>
              </a:ext>
            </a:extLst>
          </p:cNvPr>
          <p:cNvSpPr>
            <a:spLocks noGrp="1"/>
          </p:cNvSpPr>
          <p:nvPr/>
        </p:nvSpPr>
        <p:spPr>
          <a:xfrm>
            <a:off x="11284268" y="4991100"/>
            <a:ext cx="95250" cy="123825"/>
          </a:xfrm>
          <a:prstGeom prst="rect">
            <a:avLst/>
          </a:prstGeom>
          <a:solidFill>
            <a:srgbClr val="FFFFFF"/>
          </a:solidFill>
          <a:ln w="9525">
            <a:solidFill>
              <a:srgbClr val="29A9D0"/>
            </a:solidFill>
          </a:ln>
        </p:spPr>
      </p:sp>
      <p:sp>
        <p:nvSpPr>
          <p:cNvPr id="125" name="Téglalap 124">
            <a:extLst>
              <a:ext uri="{FF2B5EF4-FFF2-40B4-BE49-F238E27FC236}">
                <a16:creationId xmlns:a16="http://schemas.microsoft.com/office/drawing/2014/main" id="{BA4ACAE3-7A2F-43C0-8AE2-E1D358CB57EF}"/>
              </a:ext>
            </a:extLst>
          </p:cNvPr>
          <p:cNvSpPr>
            <a:spLocks noGrp="1"/>
          </p:cNvSpPr>
          <p:nvPr/>
        </p:nvSpPr>
        <p:spPr>
          <a:xfrm>
            <a:off x="8039100" y="5143500"/>
            <a:ext cx="6362700" cy="142875"/>
          </a:xfrm>
          <a:prstGeom prst="rect">
            <a:avLst/>
          </a:prstGeom>
          <a:noFill/>
          <a:ln w="0">
            <a:noFill/>
          </a:ln>
        </p:spPr>
        <p:txBody>
          <a:bodyPr>
            <a:noAutofit/>
          </a:bodyPr>
          <a:lstStyle/>
          <a:p>
            <a:pPr>
              <a:buNone/>
              <a:defRPr sz="750" b="1">
                <a:solidFill>
                  <a:srgbClr val="29A9D0"/>
                </a:solidFill>
                <a:latin typeface="Arial"/>
                <a:ea typeface="Arial"/>
                <a:cs typeface="Arial"/>
              </a:defRPr>
            </a:pPr>
            <a:r>
              <a:rPr sz="750" b="1">
                <a:solidFill>
                  <a:srgbClr val="29A9D0"/>
                </a:solidFill>
                <a:latin typeface="Arial"/>
                <a:ea typeface="Arial"/>
                <a:cs typeface="Arial"/>
              </a:rPr>
              <a:t>ADATKEZELÉSI JOGKÖR</a:t>
            </a:r>
          </a:p>
        </p:txBody>
      </p:sp>
      <p:sp>
        <p:nvSpPr>
          <p:cNvPr id="126" name="Téglalap 125">
            <a:extLst>
              <a:ext uri="{FF2B5EF4-FFF2-40B4-BE49-F238E27FC236}">
                <a16:creationId xmlns:a16="http://schemas.microsoft.com/office/drawing/2014/main" id="{9C42AF64-1FD9-441B-9D16-05981EF2311F}"/>
              </a:ext>
            </a:extLst>
          </p:cNvPr>
          <p:cNvSpPr>
            <a:spLocks noGrp="1"/>
          </p:cNvSpPr>
          <p:nvPr/>
        </p:nvSpPr>
        <p:spPr>
          <a:xfrm>
            <a:off x="8039100" y="5286375"/>
            <a:ext cx="160020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központi adatkezelő</a:t>
            </a:r>
          </a:p>
        </p:txBody>
      </p:sp>
      <p:sp>
        <p:nvSpPr>
          <p:cNvPr id="127" name="Téglalap 126">
            <a:extLst>
              <a:ext uri="{FF2B5EF4-FFF2-40B4-BE49-F238E27FC236}">
                <a16:creationId xmlns:a16="http://schemas.microsoft.com/office/drawing/2014/main" id="{28A9C337-0D27-4F8B-A715-B287EFE43193}"/>
              </a:ext>
            </a:extLst>
          </p:cNvPr>
          <p:cNvSpPr>
            <a:spLocks noGrp="1"/>
          </p:cNvSpPr>
          <p:nvPr/>
        </p:nvSpPr>
        <p:spPr>
          <a:xfrm>
            <a:off x="12573000" y="5286375"/>
            <a:ext cx="180975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federált adatkezelés</a:t>
            </a:r>
          </a:p>
        </p:txBody>
      </p:sp>
      <p:sp>
        <p:nvSpPr>
          <p:cNvPr id="128" name="Téglalap 127">
            <a:extLst>
              <a:ext uri="{FF2B5EF4-FFF2-40B4-BE49-F238E27FC236}">
                <a16:creationId xmlns:a16="http://schemas.microsoft.com/office/drawing/2014/main" id="{D481A141-DFBA-4F48-9273-E6F60E5CAF45}"/>
              </a:ext>
            </a:extLst>
          </p:cNvPr>
          <p:cNvSpPr>
            <a:spLocks noGrp="1"/>
          </p:cNvSpPr>
          <p:nvPr/>
        </p:nvSpPr>
        <p:spPr>
          <a:xfrm>
            <a:off x="9763125" y="5314950"/>
            <a:ext cx="2571750" cy="66675"/>
          </a:xfrm>
          <a:prstGeom prst="rect">
            <a:avLst/>
          </a:prstGeom>
          <a:solidFill>
            <a:srgbClr val="D9E7EC"/>
          </a:solidFill>
          <a:ln w="0">
            <a:noFill/>
          </a:ln>
        </p:spPr>
      </p:sp>
      <p:sp>
        <p:nvSpPr>
          <p:cNvPr id="129" name="Téglalap 128">
            <a:extLst>
              <a:ext uri="{FF2B5EF4-FFF2-40B4-BE49-F238E27FC236}">
                <a16:creationId xmlns:a16="http://schemas.microsoft.com/office/drawing/2014/main" id="{F53F4E4C-CCC3-4D4C-B133-7A3342172E3D}"/>
              </a:ext>
            </a:extLst>
          </p:cNvPr>
          <p:cNvSpPr>
            <a:spLocks noGrp="1"/>
          </p:cNvSpPr>
          <p:nvPr/>
        </p:nvSpPr>
        <p:spPr>
          <a:xfrm>
            <a:off x="9763125" y="5314950"/>
            <a:ext cx="1183005" cy="66675"/>
          </a:xfrm>
          <a:prstGeom prst="rect">
            <a:avLst/>
          </a:prstGeom>
          <a:solidFill>
            <a:srgbClr val="29A9D0"/>
          </a:solidFill>
          <a:ln w="0">
            <a:noFill/>
          </a:ln>
        </p:spPr>
      </p:sp>
      <p:sp>
        <p:nvSpPr>
          <p:cNvPr id="130" name="Téglalap 129">
            <a:extLst>
              <a:ext uri="{FF2B5EF4-FFF2-40B4-BE49-F238E27FC236}">
                <a16:creationId xmlns:a16="http://schemas.microsoft.com/office/drawing/2014/main" id="{3A3E8D16-88C6-4C8C-A9F2-B8AD63040091}"/>
              </a:ext>
            </a:extLst>
          </p:cNvPr>
          <p:cNvSpPr>
            <a:spLocks noGrp="1"/>
          </p:cNvSpPr>
          <p:nvPr/>
        </p:nvSpPr>
        <p:spPr>
          <a:xfrm>
            <a:off x="10898505" y="5286375"/>
            <a:ext cx="95250" cy="123825"/>
          </a:xfrm>
          <a:prstGeom prst="rect">
            <a:avLst/>
          </a:prstGeom>
          <a:solidFill>
            <a:srgbClr val="FFFFFF"/>
          </a:solidFill>
          <a:ln w="9525">
            <a:solidFill>
              <a:srgbClr val="29A9D0"/>
            </a:solidFill>
          </a:ln>
        </p:spPr>
      </p:sp>
      <p:sp>
        <p:nvSpPr>
          <p:cNvPr id="131" name="Téglalap 130">
            <a:extLst>
              <a:ext uri="{FF2B5EF4-FFF2-40B4-BE49-F238E27FC236}">
                <a16:creationId xmlns:a16="http://schemas.microsoft.com/office/drawing/2014/main" id="{77750E31-2518-452F-B0C1-C9AE92773759}"/>
              </a:ext>
            </a:extLst>
          </p:cNvPr>
          <p:cNvSpPr>
            <a:spLocks noGrp="1"/>
          </p:cNvSpPr>
          <p:nvPr/>
        </p:nvSpPr>
        <p:spPr>
          <a:xfrm>
            <a:off x="8039100" y="5438775"/>
            <a:ext cx="6362700" cy="142875"/>
          </a:xfrm>
          <a:prstGeom prst="rect">
            <a:avLst/>
          </a:prstGeom>
          <a:noFill/>
          <a:ln w="0">
            <a:noFill/>
          </a:ln>
        </p:spPr>
        <p:txBody>
          <a:bodyPr>
            <a:noAutofit/>
          </a:bodyPr>
          <a:lstStyle/>
          <a:p>
            <a:pPr>
              <a:buNone/>
              <a:defRPr sz="750" b="1">
                <a:solidFill>
                  <a:srgbClr val="29A9D0"/>
                </a:solidFill>
                <a:latin typeface="Arial"/>
                <a:ea typeface="Arial"/>
                <a:cs typeface="Arial"/>
              </a:defRPr>
            </a:pPr>
            <a:r>
              <a:rPr sz="750" b="1">
                <a:solidFill>
                  <a:srgbClr val="29A9D0"/>
                </a:solidFill>
                <a:latin typeface="Arial"/>
                <a:ea typeface="Arial"/>
                <a:cs typeface="Arial"/>
              </a:rPr>
              <a:t>BIZTONSÁGI SZINT</a:t>
            </a:r>
          </a:p>
        </p:txBody>
      </p:sp>
      <p:sp>
        <p:nvSpPr>
          <p:cNvPr id="132" name="Téglalap 131">
            <a:extLst>
              <a:ext uri="{FF2B5EF4-FFF2-40B4-BE49-F238E27FC236}">
                <a16:creationId xmlns:a16="http://schemas.microsoft.com/office/drawing/2014/main" id="{3D90B785-00E6-4DA3-9A36-453FF0E01D53}"/>
              </a:ext>
            </a:extLst>
          </p:cNvPr>
          <p:cNvSpPr>
            <a:spLocks noGrp="1"/>
          </p:cNvSpPr>
          <p:nvPr/>
        </p:nvSpPr>
        <p:spPr>
          <a:xfrm>
            <a:off x="8039100" y="5581650"/>
            <a:ext cx="160020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EHDS minimum</a:t>
            </a:r>
          </a:p>
        </p:txBody>
      </p:sp>
      <p:sp>
        <p:nvSpPr>
          <p:cNvPr id="133" name="Téglalap 132">
            <a:extLst>
              <a:ext uri="{FF2B5EF4-FFF2-40B4-BE49-F238E27FC236}">
                <a16:creationId xmlns:a16="http://schemas.microsoft.com/office/drawing/2014/main" id="{62813214-155C-42B9-8DF4-D198FC076E6E}"/>
              </a:ext>
            </a:extLst>
          </p:cNvPr>
          <p:cNvSpPr>
            <a:spLocks noGrp="1"/>
          </p:cNvSpPr>
          <p:nvPr/>
        </p:nvSpPr>
        <p:spPr>
          <a:xfrm>
            <a:off x="12573000" y="5581650"/>
            <a:ext cx="180975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zéró bizalom / emelt</a:t>
            </a:r>
          </a:p>
        </p:txBody>
      </p:sp>
      <p:sp>
        <p:nvSpPr>
          <p:cNvPr id="134" name="Téglalap 133">
            <a:extLst>
              <a:ext uri="{FF2B5EF4-FFF2-40B4-BE49-F238E27FC236}">
                <a16:creationId xmlns:a16="http://schemas.microsoft.com/office/drawing/2014/main" id="{A8825E90-871B-4C4F-A846-84B5D0D61BA6}"/>
              </a:ext>
            </a:extLst>
          </p:cNvPr>
          <p:cNvSpPr>
            <a:spLocks noGrp="1"/>
          </p:cNvSpPr>
          <p:nvPr/>
        </p:nvSpPr>
        <p:spPr>
          <a:xfrm>
            <a:off x="9763125" y="5610225"/>
            <a:ext cx="2571750" cy="66675"/>
          </a:xfrm>
          <a:prstGeom prst="rect">
            <a:avLst/>
          </a:prstGeom>
          <a:solidFill>
            <a:srgbClr val="D9E7EC"/>
          </a:solidFill>
          <a:ln w="0">
            <a:noFill/>
          </a:ln>
        </p:spPr>
      </p:sp>
      <p:sp>
        <p:nvSpPr>
          <p:cNvPr id="135" name="Téglalap 134">
            <a:extLst>
              <a:ext uri="{FF2B5EF4-FFF2-40B4-BE49-F238E27FC236}">
                <a16:creationId xmlns:a16="http://schemas.microsoft.com/office/drawing/2014/main" id="{90CF8BA9-1CAB-4F5E-AE87-327AAFB71C76}"/>
              </a:ext>
            </a:extLst>
          </p:cNvPr>
          <p:cNvSpPr>
            <a:spLocks noGrp="1"/>
          </p:cNvSpPr>
          <p:nvPr/>
        </p:nvSpPr>
        <p:spPr>
          <a:xfrm>
            <a:off x="9763125" y="5610225"/>
            <a:ext cx="1285875" cy="66675"/>
          </a:xfrm>
          <a:prstGeom prst="rect">
            <a:avLst/>
          </a:prstGeom>
          <a:solidFill>
            <a:srgbClr val="29A9D0"/>
          </a:solidFill>
          <a:ln w="0">
            <a:noFill/>
          </a:ln>
        </p:spPr>
      </p:sp>
      <p:sp>
        <p:nvSpPr>
          <p:cNvPr id="136" name="Téglalap 135">
            <a:extLst>
              <a:ext uri="{FF2B5EF4-FFF2-40B4-BE49-F238E27FC236}">
                <a16:creationId xmlns:a16="http://schemas.microsoft.com/office/drawing/2014/main" id="{F834273E-F780-4BA5-9203-7EA97C0D1946}"/>
              </a:ext>
            </a:extLst>
          </p:cNvPr>
          <p:cNvSpPr>
            <a:spLocks noGrp="1"/>
          </p:cNvSpPr>
          <p:nvPr/>
        </p:nvSpPr>
        <p:spPr>
          <a:xfrm>
            <a:off x="11001375" y="5581650"/>
            <a:ext cx="95250" cy="123825"/>
          </a:xfrm>
          <a:prstGeom prst="rect">
            <a:avLst/>
          </a:prstGeom>
          <a:solidFill>
            <a:srgbClr val="FFFFFF"/>
          </a:solidFill>
          <a:ln w="9525">
            <a:solidFill>
              <a:srgbClr val="29A9D0"/>
            </a:solidFill>
          </a:ln>
        </p:spPr>
      </p:sp>
      <p:sp>
        <p:nvSpPr>
          <p:cNvPr id="137" name="Téglalap 136">
            <a:extLst>
              <a:ext uri="{FF2B5EF4-FFF2-40B4-BE49-F238E27FC236}">
                <a16:creationId xmlns:a16="http://schemas.microsoft.com/office/drawing/2014/main" id="{C33B4A8E-2CC9-46C9-BAB8-040EB09DE9EE}"/>
              </a:ext>
            </a:extLst>
          </p:cNvPr>
          <p:cNvSpPr>
            <a:spLocks noGrp="1"/>
          </p:cNvSpPr>
          <p:nvPr/>
        </p:nvSpPr>
        <p:spPr>
          <a:xfrm>
            <a:off x="8039100" y="5734050"/>
            <a:ext cx="6362700" cy="142875"/>
          </a:xfrm>
          <a:prstGeom prst="rect">
            <a:avLst/>
          </a:prstGeom>
          <a:noFill/>
          <a:ln w="0">
            <a:noFill/>
          </a:ln>
        </p:spPr>
        <p:txBody>
          <a:bodyPr>
            <a:noAutofit/>
          </a:bodyPr>
          <a:lstStyle/>
          <a:p>
            <a:pPr>
              <a:buNone/>
              <a:defRPr sz="750" b="1">
                <a:solidFill>
                  <a:srgbClr val="29A9D0"/>
                </a:solidFill>
                <a:latin typeface="Arial"/>
                <a:ea typeface="Arial"/>
                <a:cs typeface="Arial"/>
              </a:defRPr>
            </a:pPr>
            <a:r>
              <a:rPr sz="750" b="1">
                <a:solidFill>
                  <a:srgbClr val="29A9D0"/>
                </a:solidFill>
                <a:latin typeface="Arial"/>
                <a:ea typeface="Arial"/>
                <a:cs typeface="Arial"/>
              </a:rPr>
              <a:t>SZOLGÁLTATÁSI MODELL</a:t>
            </a:r>
          </a:p>
        </p:txBody>
      </p:sp>
      <p:sp>
        <p:nvSpPr>
          <p:cNvPr id="138" name="Téglalap 137">
            <a:extLst>
              <a:ext uri="{FF2B5EF4-FFF2-40B4-BE49-F238E27FC236}">
                <a16:creationId xmlns:a16="http://schemas.microsoft.com/office/drawing/2014/main" id="{898AB967-6AE5-416A-BB2D-ED984A40C546}"/>
              </a:ext>
            </a:extLst>
          </p:cNvPr>
          <p:cNvSpPr>
            <a:spLocks noGrp="1"/>
          </p:cNvSpPr>
          <p:nvPr/>
        </p:nvSpPr>
        <p:spPr>
          <a:xfrm>
            <a:off x="8039100" y="5876925"/>
            <a:ext cx="160020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csak kutatótér</a:t>
            </a:r>
          </a:p>
        </p:txBody>
      </p:sp>
      <p:sp>
        <p:nvSpPr>
          <p:cNvPr id="139" name="Téglalap 138">
            <a:extLst>
              <a:ext uri="{FF2B5EF4-FFF2-40B4-BE49-F238E27FC236}">
                <a16:creationId xmlns:a16="http://schemas.microsoft.com/office/drawing/2014/main" id="{BCC374BD-2C70-467A-AF3A-FAA761A01AAE}"/>
              </a:ext>
            </a:extLst>
          </p:cNvPr>
          <p:cNvSpPr>
            <a:spLocks noGrp="1"/>
          </p:cNvSpPr>
          <p:nvPr/>
        </p:nvSpPr>
        <p:spPr>
          <a:xfrm>
            <a:off x="12573000" y="5876925"/>
            <a:ext cx="1809750" cy="133350"/>
          </a:xfrm>
          <a:prstGeom prst="rect">
            <a:avLst/>
          </a:prstGeom>
          <a:noFill/>
          <a:ln w="0">
            <a:noFill/>
          </a:ln>
        </p:spPr>
        <p:txBody>
          <a:bodyPr>
            <a:noAutofit/>
          </a:bodyPr>
          <a:lstStyle/>
          <a:p>
            <a:pPr>
              <a:buNone/>
              <a:defRPr sz="675" b="0">
                <a:solidFill>
                  <a:srgbClr val="5C7180"/>
                </a:solidFill>
                <a:latin typeface="Arial"/>
                <a:ea typeface="Arial"/>
                <a:cs typeface="Arial"/>
              </a:defRPr>
            </a:pPr>
            <a:r>
              <a:rPr sz="675" b="0">
                <a:solidFill>
                  <a:srgbClr val="5C7180"/>
                </a:solidFill>
                <a:latin typeface="Arial"/>
                <a:ea typeface="Arial"/>
                <a:cs typeface="Arial"/>
              </a:rPr>
              <a:t>onboarding / támogatás</a:t>
            </a:r>
          </a:p>
        </p:txBody>
      </p:sp>
      <p:sp>
        <p:nvSpPr>
          <p:cNvPr id="140" name="Téglalap 139">
            <a:extLst>
              <a:ext uri="{FF2B5EF4-FFF2-40B4-BE49-F238E27FC236}">
                <a16:creationId xmlns:a16="http://schemas.microsoft.com/office/drawing/2014/main" id="{3BB24A01-2A8A-427D-9521-D169A74949D1}"/>
              </a:ext>
            </a:extLst>
          </p:cNvPr>
          <p:cNvSpPr>
            <a:spLocks noGrp="1"/>
          </p:cNvSpPr>
          <p:nvPr/>
        </p:nvSpPr>
        <p:spPr>
          <a:xfrm>
            <a:off x="9763125" y="5905500"/>
            <a:ext cx="2571750" cy="66675"/>
          </a:xfrm>
          <a:prstGeom prst="rect">
            <a:avLst/>
          </a:prstGeom>
          <a:solidFill>
            <a:srgbClr val="D9E7EC"/>
          </a:solidFill>
          <a:ln w="0">
            <a:noFill/>
          </a:ln>
        </p:spPr>
      </p:sp>
      <p:sp>
        <p:nvSpPr>
          <p:cNvPr id="141" name="Téglalap 140">
            <a:extLst>
              <a:ext uri="{FF2B5EF4-FFF2-40B4-BE49-F238E27FC236}">
                <a16:creationId xmlns:a16="http://schemas.microsoft.com/office/drawing/2014/main" id="{347231FF-0E70-42CC-9D81-208590B829FC}"/>
              </a:ext>
            </a:extLst>
          </p:cNvPr>
          <p:cNvSpPr>
            <a:spLocks noGrp="1"/>
          </p:cNvSpPr>
          <p:nvPr/>
        </p:nvSpPr>
        <p:spPr>
          <a:xfrm>
            <a:off x="9763125" y="5905500"/>
            <a:ext cx="1311593" cy="66675"/>
          </a:xfrm>
          <a:prstGeom prst="rect">
            <a:avLst/>
          </a:prstGeom>
          <a:solidFill>
            <a:srgbClr val="29A9D0"/>
          </a:solidFill>
          <a:ln w="0">
            <a:noFill/>
          </a:ln>
        </p:spPr>
      </p:sp>
      <p:sp>
        <p:nvSpPr>
          <p:cNvPr id="142" name="Téglalap 141">
            <a:extLst>
              <a:ext uri="{FF2B5EF4-FFF2-40B4-BE49-F238E27FC236}">
                <a16:creationId xmlns:a16="http://schemas.microsoft.com/office/drawing/2014/main" id="{0AD97FE8-6ABA-41B5-B8DF-9BC3011E500F}"/>
              </a:ext>
            </a:extLst>
          </p:cNvPr>
          <p:cNvSpPr>
            <a:spLocks noGrp="1"/>
          </p:cNvSpPr>
          <p:nvPr/>
        </p:nvSpPr>
        <p:spPr>
          <a:xfrm>
            <a:off x="11027093" y="5876925"/>
            <a:ext cx="95250" cy="123825"/>
          </a:xfrm>
          <a:prstGeom prst="rect">
            <a:avLst/>
          </a:prstGeom>
          <a:solidFill>
            <a:srgbClr val="FFFFFF"/>
          </a:solidFill>
          <a:ln w="9525">
            <a:solidFill>
              <a:srgbClr val="29A9D0"/>
            </a:solidFill>
          </a:ln>
        </p:spPr>
      </p:sp>
      <p:sp>
        <p:nvSpPr>
          <p:cNvPr id="143" name="Téglalap 142">
            <a:extLst>
              <a:ext uri="{FF2B5EF4-FFF2-40B4-BE49-F238E27FC236}">
                <a16:creationId xmlns:a16="http://schemas.microsoft.com/office/drawing/2014/main" id="{EB10EE84-DCF7-4ADF-88C1-3643D38A1AE7}"/>
              </a:ext>
            </a:extLst>
          </p:cNvPr>
          <p:cNvSpPr>
            <a:spLocks noGrp="1"/>
          </p:cNvSpPr>
          <p:nvPr/>
        </p:nvSpPr>
        <p:spPr>
          <a:xfrm>
            <a:off x="609600" y="6210300"/>
            <a:ext cx="14020800" cy="209550"/>
          </a:xfrm>
          <a:prstGeom prst="rect">
            <a:avLst/>
          </a:prstGeom>
          <a:noFill/>
          <a:ln w="0">
            <a:noFill/>
          </a:ln>
        </p:spPr>
        <p:txBody>
          <a:bodyPr>
            <a:noAutofit/>
          </a:bodyPr>
          <a:lstStyle/>
          <a:p>
            <a:pPr>
              <a:buNone/>
              <a:defRPr sz="975" b="1">
                <a:solidFill>
                  <a:srgbClr val="2E75A0"/>
                </a:solidFill>
                <a:latin typeface="Arial"/>
                <a:ea typeface="Arial"/>
                <a:cs typeface="Arial"/>
              </a:defRPr>
            </a:pPr>
            <a:r>
              <a:rPr sz="975" b="1">
                <a:solidFill>
                  <a:srgbClr val="2E75A0"/>
                </a:solidFill>
                <a:latin typeface="Arial"/>
                <a:ea typeface="Arial"/>
                <a:cs typeface="Arial"/>
              </a:rPr>
              <a:t>HÁROM EURÓPAI PÉLDA: AZONOS EHDS-FUNKCIÓK, ELTÉRŐ INTÉZMÉNYI ELRENDEZÉSBEN</a:t>
            </a:r>
          </a:p>
        </p:txBody>
      </p:sp>
      <p:sp>
        <p:nvSpPr>
          <p:cNvPr id="144" name="Téglalap 143">
            <a:extLst>
              <a:ext uri="{FF2B5EF4-FFF2-40B4-BE49-F238E27FC236}">
                <a16:creationId xmlns:a16="http://schemas.microsoft.com/office/drawing/2014/main" id="{0EC81187-C8B9-4ADE-812D-66B74DE0CC05}"/>
              </a:ext>
            </a:extLst>
          </p:cNvPr>
          <p:cNvSpPr>
            <a:spLocks noGrp="1"/>
          </p:cNvSpPr>
          <p:nvPr/>
        </p:nvSpPr>
        <p:spPr>
          <a:xfrm>
            <a:off x="609600" y="6457950"/>
            <a:ext cx="4572000" cy="1228725"/>
          </a:xfrm>
          <a:prstGeom prst="rect">
            <a:avLst/>
          </a:prstGeom>
          <a:solidFill>
            <a:srgbClr val="DFF4F7"/>
          </a:solidFill>
          <a:ln w="9525">
            <a:solidFill>
              <a:srgbClr val="00A4A6"/>
            </a:solidFill>
          </a:ln>
        </p:spPr>
      </p:sp>
      <p:sp>
        <p:nvSpPr>
          <p:cNvPr id="145" name="Téglalap 144">
            <a:extLst>
              <a:ext uri="{FF2B5EF4-FFF2-40B4-BE49-F238E27FC236}">
                <a16:creationId xmlns:a16="http://schemas.microsoft.com/office/drawing/2014/main" id="{BB7D4151-19A1-4BC0-A2BD-5202525E8773}"/>
              </a:ext>
            </a:extLst>
          </p:cNvPr>
          <p:cNvSpPr>
            <a:spLocks noGrp="1"/>
          </p:cNvSpPr>
          <p:nvPr/>
        </p:nvSpPr>
        <p:spPr>
          <a:xfrm>
            <a:off x="609600" y="6457950"/>
            <a:ext cx="66675" cy="1228725"/>
          </a:xfrm>
          <a:prstGeom prst="rect">
            <a:avLst/>
          </a:prstGeom>
          <a:solidFill>
            <a:srgbClr val="00A4A6"/>
          </a:solidFill>
          <a:ln w="0">
            <a:noFill/>
          </a:ln>
        </p:spPr>
      </p:sp>
      <p:sp>
        <p:nvSpPr>
          <p:cNvPr id="146" name="Téglalap 145">
            <a:extLst>
              <a:ext uri="{FF2B5EF4-FFF2-40B4-BE49-F238E27FC236}">
                <a16:creationId xmlns:a16="http://schemas.microsoft.com/office/drawing/2014/main" id="{71DC987E-22CB-4D89-9442-F906E51EB8DB}"/>
              </a:ext>
            </a:extLst>
          </p:cNvPr>
          <p:cNvSpPr>
            <a:spLocks noGrp="1"/>
          </p:cNvSpPr>
          <p:nvPr/>
        </p:nvSpPr>
        <p:spPr>
          <a:xfrm>
            <a:off x="819150" y="6572250"/>
            <a:ext cx="1619250" cy="209550"/>
          </a:xfrm>
          <a:prstGeom prst="rect">
            <a:avLst/>
          </a:prstGeom>
          <a:noFill/>
          <a:ln w="0">
            <a:noFill/>
          </a:ln>
        </p:spPr>
        <p:txBody>
          <a:bodyPr>
            <a:noAutofit/>
          </a:bodyPr>
          <a:lstStyle/>
          <a:p>
            <a:pPr>
              <a:buNone/>
              <a:defRPr sz="1125" b="1">
                <a:solidFill>
                  <a:srgbClr val="00A4A6"/>
                </a:solidFill>
                <a:latin typeface="Arial"/>
                <a:ea typeface="Arial"/>
                <a:cs typeface="Arial"/>
              </a:defRPr>
            </a:pPr>
            <a:r>
              <a:rPr sz="1125" b="1">
                <a:solidFill>
                  <a:srgbClr val="00A4A6"/>
                </a:solidFill>
                <a:latin typeface="Arial"/>
                <a:ea typeface="Arial"/>
                <a:cs typeface="Arial"/>
              </a:rPr>
              <a:t>FINNORSZÁG</a:t>
            </a:r>
          </a:p>
        </p:txBody>
      </p:sp>
      <p:sp>
        <p:nvSpPr>
          <p:cNvPr id="147" name="Téglalap 146">
            <a:extLst>
              <a:ext uri="{FF2B5EF4-FFF2-40B4-BE49-F238E27FC236}">
                <a16:creationId xmlns:a16="http://schemas.microsoft.com/office/drawing/2014/main" id="{F3091BCA-36C1-4115-939A-0E3C6658C69E}"/>
              </a:ext>
            </a:extLst>
          </p:cNvPr>
          <p:cNvSpPr>
            <a:spLocks noGrp="1"/>
          </p:cNvSpPr>
          <p:nvPr/>
        </p:nvSpPr>
        <p:spPr>
          <a:xfrm>
            <a:off x="2457450" y="6572250"/>
            <a:ext cx="2495550" cy="209550"/>
          </a:xfrm>
          <a:prstGeom prst="rect">
            <a:avLst/>
          </a:prstGeom>
          <a:noFill/>
          <a:ln w="0">
            <a:noFill/>
          </a:ln>
        </p:spPr>
        <p:txBody>
          <a:bodyPr>
            <a:noAutofit/>
          </a:bodyPr>
          <a:lstStyle/>
          <a:p>
            <a:pPr>
              <a:buNone/>
              <a:defRPr sz="750" b="1">
                <a:solidFill>
                  <a:srgbClr val="0B2F40"/>
                </a:solidFill>
                <a:latin typeface="Arial"/>
                <a:ea typeface="Arial"/>
                <a:cs typeface="Arial"/>
              </a:defRPr>
            </a:pPr>
            <a:r>
              <a:rPr sz="750" b="1">
                <a:solidFill>
                  <a:srgbClr val="0B2F40"/>
                </a:solidFill>
                <a:latin typeface="Arial"/>
                <a:ea typeface="Arial"/>
                <a:cs typeface="Arial"/>
              </a:rPr>
              <a:t>KOORDINÁLT TÖBB-HDAB MODELL</a:t>
            </a:r>
          </a:p>
        </p:txBody>
      </p:sp>
      <p:sp>
        <p:nvSpPr>
          <p:cNvPr id="148" name="Téglalap 147">
            <a:extLst>
              <a:ext uri="{FF2B5EF4-FFF2-40B4-BE49-F238E27FC236}">
                <a16:creationId xmlns:a16="http://schemas.microsoft.com/office/drawing/2014/main" id="{20F8765C-D9CB-4CF3-A34B-1809161D9688}"/>
              </a:ext>
            </a:extLst>
          </p:cNvPr>
          <p:cNvSpPr>
            <a:spLocks noGrp="1"/>
          </p:cNvSpPr>
          <p:nvPr/>
        </p:nvSpPr>
        <p:spPr>
          <a:xfrm>
            <a:off x="819150" y="6819900"/>
            <a:ext cx="4133850" cy="19050"/>
          </a:xfrm>
          <a:prstGeom prst="rect">
            <a:avLst/>
          </a:prstGeom>
          <a:solidFill>
            <a:srgbClr val="00A4A6"/>
          </a:solidFill>
          <a:ln w="0">
            <a:noFill/>
          </a:ln>
        </p:spPr>
      </p:sp>
      <p:sp>
        <p:nvSpPr>
          <p:cNvPr id="149" name="Téglalap 148">
            <a:extLst>
              <a:ext uri="{FF2B5EF4-FFF2-40B4-BE49-F238E27FC236}">
                <a16:creationId xmlns:a16="http://schemas.microsoft.com/office/drawing/2014/main" id="{8863E50A-89B5-46F7-B857-18A1FAA2EAEC}"/>
              </a:ext>
            </a:extLst>
          </p:cNvPr>
          <p:cNvSpPr>
            <a:spLocks noGrp="1"/>
          </p:cNvSpPr>
          <p:nvPr/>
        </p:nvSpPr>
        <p:spPr>
          <a:xfrm>
            <a:off x="819150" y="6915150"/>
            <a:ext cx="4133850" cy="638175"/>
          </a:xfrm>
          <a:prstGeom prst="rect">
            <a:avLst/>
          </a:prstGeom>
          <a:noFill/>
          <a:ln w="0">
            <a:noFill/>
          </a:ln>
        </p:spPr>
        <p:txBody>
          <a:bodyPr>
            <a:noAutofit/>
          </a:bodyPr>
          <a:lstStyle/>
          <a:p>
            <a:pPr>
              <a:buNone/>
              <a:defRPr sz="825" b="0">
                <a:solidFill>
                  <a:srgbClr val="0B2F40"/>
                </a:solidFill>
                <a:latin typeface="Arial"/>
                <a:ea typeface="Arial"/>
                <a:cs typeface="Arial"/>
              </a:defRPr>
            </a:pPr>
            <a:r>
              <a:rPr sz="825" b="0">
                <a:solidFill>
                  <a:srgbClr val="0B2F40"/>
                </a:solidFill>
                <a:latin typeface="Arial"/>
                <a:ea typeface="Arial"/>
                <a:cs typeface="Arial"/>
              </a:rPr>
              <a:t>2027-től Findata mint országos koordináló kapu, mellette öt regionális HDAB. Központi kérelemkezelés, megosztott döntési hatáskör és elosztott SPE-k.</a:t>
            </a:r>
          </a:p>
        </p:txBody>
      </p:sp>
      <p:sp>
        <p:nvSpPr>
          <p:cNvPr id="150" name="Téglalap 149">
            <a:extLst>
              <a:ext uri="{FF2B5EF4-FFF2-40B4-BE49-F238E27FC236}">
                <a16:creationId xmlns:a16="http://schemas.microsoft.com/office/drawing/2014/main" id="{EA4997CA-5E56-482B-B4F7-E8401218660B}"/>
              </a:ext>
            </a:extLst>
          </p:cNvPr>
          <p:cNvSpPr>
            <a:spLocks noGrp="1"/>
          </p:cNvSpPr>
          <p:nvPr/>
        </p:nvSpPr>
        <p:spPr>
          <a:xfrm>
            <a:off x="5334000" y="6457950"/>
            <a:ext cx="4572000" cy="1228725"/>
          </a:xfrm>
          <a:prstGeom prst="rect">
            <a:avLst/>
          </a:prstGeom>
          <a:solidFill>
            <a:srgbClr val="EAF0FF"/>
          </a:solidFill>
          <a:ln w="9525">
            <a:solidFill>
              <a:srgbClr val="315FEA"/>
            </a:solidFill>
          </a:ln>
        </p:spPr>
      </p:sp>
      <p:sp>
        <p:nvSpPr>
          <p:cNvPr id="151" name="Téglalap 150">
            <a:extLst>
              <a:ext uri="{FF2B5EF4-FFF2-40B4-BE49-F238E27FC236}">
                <a16:creationId xmlns:a16="http://schemas.microsoft.com/office/drawing/2014/main" id="{69FC0663-4CEA-4315-BA7A-91BEDABC6E3F}"/>
              </a:ext>
            </a:extLst>
          </p:cNvPr>
          <p:cNvSpPr>
            <a:spLocks noGrp="1"/>
          </p:cNvSpPr>
          <p:nvPr/>
        </p:nvSpPr>
        <p:spPr>
          <a:xfrm>
            <a:off x="5334000" y="6457950"/>
            <a:ext cx="66675" cy="1228725"/>
          </a:xfrm>
          <a:prstGeom prst="rect">
            <a:avLst/>
          </a:prstGeom>
          <a:solidFill>
            <a:srgbClr val="315FEA"/>
          </a:solidFill>
          <a:ln w="0">
            <a:noFill/>
          </a:ln>
        </p:spPr>
      </p:sp>
      <p:sp>
        <p:nvSpPr>
          <p:cNvPr id="152" name="Téglalap 151">
            <a:extLst>
              <a:ext uri="{FF2B5EF4-FFF2-40B4-BE49-F238E27FC236}">
                <a16:creationId xmlns:a16="http://schemas.microsoft.com/office/drawing/2014/main" id="{F3454B1D-5999-4E9B-95D0-067A69601801}"/>
              </a:ext>
            </a:extLst>
          </p:cNvPr>
          <p:cNvSpPr>
            <a:spLocks noGrp="1"/>
          </p:cNvSpPr>
          <p:nvPr/>
        </p:nvSpPr>
        <p:spPr>
          <a:xfrm>
            <a:off x="5543550" y="6572250"/>
            <a:ext cx="1619250" cy="209550"/>
          </a:xfrm>
          <a:prstGeom prst="rect">
            <a:avLst/>
          </a:prstGeom>
          <a:noFill/>
          <a:ln w="0">
            <a:noFill/>
          </a:ln>
        </p:spPr>
        <p:txBody>
          <a:bodyPr>
            <a:noAutofit/>
          </a:bodyPr>
          <a:lstStyle/>
          <a:p>
            <a:pPr>
              <a:buNone/>
              <a:defRPr sz="1125" b="1">
                <a:solidFill>
                  <a:srgbClr val="315FEA"/>
                </a:solidFill>
                <a:latin typeface="Arial"/>
                <a:ea typeface="Arial"/>
                <a:cs typeface="Arial"/>
              </a:defRPr>
            </a:pPr>
            <a:r>
              <a:rPr sz="1125" b="1">
                <a:solidFill>
                  <a:srgbClr val="315FEA"/>
                </a:solidFill>
                <a:latin typeface="Arial"/>
                <a:ea typeface="Arial"/>
                <a:cs typeface="Arial"/>
              </a:rPr>
              <a:t>BELGIUM</a:t>
            </a:r>
          </a:p>
        </p:txBody>
      </p:sp>
      <p:sp>
        <p:nvSpPr>
          <p:cNvPr id="153" name="Téglalap 152">
            <a:extLst>
              <a:ext uri="{FF2B5EF4-FFF2-40B4-BE49-F238E27FC236}">
                <a16:creationId xmlns:a16="http://schemas.microsoft.com/office/drawing/2014/main" id="{CE442B60-4A36-4ADE-A851-A4A2334BCB48}"/>
              </a:ext>
            </a:extLst>
          </p:cNvPr>
          <p:cNvSpPr>
            <a:spLocks noGrp="1"/>
          </p:cNvSpPr>
          <p:nvPr/>
        </p:nvSpPr>
        <p:spPr>
          <a:xfrm>
            <a:off x="7181850" y="6572250"/>
            <a:ext cx="2495550" cy="209550"/>
          </a:xfrm>
          <a:prstGeom prst="rect">
            <a:avLst/>
          </a:prstGeom>
          <a:noFill/>
          <a:ln w="0">
            <a:noFill/>
          </a:ln>
        </p:spPr>
        <p:txBody>
          <a:bodyPr>
            <a:noAutofit/>
          </a:bodyPr>
          <a:lstStyle/>
          <a:p>
            <a:pPr>
              <a:buNone/>
              <a:defRPr sz="750" b="1">
                <a:solidFill>
                  <a:srgbClr val="0B2F40"/>
                </a:solidFill>
                <a:latin typeface="Arial"/>
                <a:ea typeface="Arial"/>
                <a:cs typeface="Arial"/>
              </a:defRPr>
            </a:pPr>
            <a:r>
              <a:rPr sz="750" b="1">
                <a:solidFill>
                  <a:srgbClr val="0B2F40"/>
                </a:solidFill>
                <a:latin typeface="Arial"/>
                <a:ea typeface="Arial"/>
                <a:cs typeface="Arial"/>
              </a:rPr>
              <a:t>FEDERÁLT, ADATBIRTOKOS-KÖZELI MODELL</a:t>
            </a:r>
          </a:p>
        </p:txBody>
      </p:sp>
      <p:sp>
        <p:nvSpPr>
          <p:cNvPr id="154" name="Téglalap 153">
            <a:extLst>
              <a:ext uri="{FF2B5EF4-FFF2-40B4-BE49-F238E27FC236}">
                <a16:creationId xmlns:a16="http://schemas.microsoft.com/office/drawing/2014/main" id="{B95356CB-779C-422B-A31A-245541D04966}"/>
              </a:ext>
            </a:extLst>
          </p:cNvPr>
          <p:cNvSpPr>
            <a:spLocks noGrp="1"/>
          </p:cNvSpPr>
          <p:nvPr/>
        </p:nvSpPr>
        <p:spPr>
          <a:xfrm>
            <a:off x="5543550" y="6819900"/>
            <a:ext cx="4133850" cy="19050"/>
          </a:xfrm>
          <a:prstGeom prst="rect">
            <a:avLst/>
          </a:prstGeom>
          <a:solidFill>
            <a:srgbClr val="315FEA"/>
          </a:solidFill>
          <a:ln w="0">
            <a:noFill/>
          </a:ln>
        </p:spPr>
      </p:sp>
      <p:sp>
        <p:nvSpPr>
          <p:cNvPr id="155" name="Téglalap 154">
            <a:extLst>
              <a:ext uri="{FF2B5EF4-FFF2-40B4-BE49-F238E27FC236}">
                <a16:creationId xmlns:a16="http://schemas.microsoft.com/office/drawing/2014/main" id="{62144752-E88E-478E-B7D2-BC5CAA8A3827}"/>
              </a:ext>
            </a:extLst>
          </p:cNvPr>
          <p:cNvSpPr>
            <a:spLocks noGrp="1"/>
          </p:cNvSpPr>
          <p:nvPr/>
        </p:nvSpPr>
        <p:spPr>
          <a:xfrm>
            <a:off x="5543550" y="6915150"/>
            <a:ext cx="4133850" cy="638175"/>
          </a:xfrm>
          <a:prstGeom prst="rect">
            <a:avLst/>
          </a:prstGeom>
          <a:noFill/>
          <a:ln w="0">
            <a:noFill/>
          </a:ln>
        </p:spPr>
        <p:txBody>
          <a:bodyPr>
            <a:noAutofit/>
          </a:bodyPr>
          <a:lstStyle/>
          <a:p>
            <a:pPr>
              <a:buNone/>
              <a:defRPr sz="825" b="0">
                <a:solidFill>
                  <a:srgbClr val="0B2F40"/>
                </a:solidFill>
                <a:latin typeface="Arial"/>
                <a:ea typeface="Arial"/>
                <a:cs typeface="Arial"/>
              </a:defRPr>
            </a:pPr>
            <a:r>
              <a:rPr sz="825" b="0">
                <a:solidFill>
                  <a:srgbClr val="0B2F40"/>
                </a:solidFill>
                <a:latin typeface="Arial"/>
                <a:ea typeface="Arial"/>
                <a:cs typeface="Arial"/>
              </a:rPr>
              <a:t>A HDA koordinál és támogat. Az adatbirtokos dönt, az ISC egyes ügyekben kontrollvéleményt ad. A feldolgozás federált SPE-ökoszisztémában történik.</a:t>
            </a:r>
          </a:p>
        </p:txBody>
      </p:sp>
      <p:sp>
        <p:nvSpPr>
          <p:cNvPr id="156" name="Téglalap 155">
            <a:extLst>
              <a:ext uri="{FF2B5EF4-FFF2-40B4-BE49-F238E27FC236}">
                <a16:creationId xmlns:a16="http://schemas.microsoft.com/office/drawing/2014/main" id="{EA69BCF1-832B-46DD-85BD-12F4328F3C8D}"/>
              </a:ext>
            </a:extLst>
          </p:cNvPr>
          <p:cNvSpPr>
            <a:spLocks noGrp="1"/>
          </p:cNvSpPr>
          <p:nvPr/>
        </p:nvSpPr>
        <p:spPr>
          <a:xfrm>
            <a:off x="10058400" y="6457950"/>
            <a:ext cx="4572000" cy="1228725"/>
          </a:xfrm>
          <a:prstGeom prst="rect">
            <a:avLst/>
          </a:prstGeom>
          <a:solidFill>
            <a:srgbClr val="FFF3DD"/>
          </a:solidFill>
          <a:ln w="9525">
            <a:solidFill>
              <a:srgbClr val="F2AA2B"/>
            </a:solidFill>
          </a:ln>
        </p:spPr>
      </p:sp>
      <p:sp>
        <p:nvSpPr>
          <p:cNvPr id="157" name="Téglalap 156">
            <a:extLst>
              <a:ext uri="{FF2B5EF4-FFF2-40B4-BE49-F238E27FC236}">
                <a16:creationId xmlns:a16="http://schemas.microsoft.com/office/drawing/2014/main" id="{BA9FEEB5-6973-485F-889E-ACD04F796685}"/>
              </a:ext>
            </a:extLst>
          </p:cNvPr>
          <p:cNvSpPr>
            <a:spLocks noGrp="1"/>
          </p:cNvSpPr>
          <p:nvPr/>
        </p:nvSpPr>
        <p:spPr>
          <a:xfrm>
            <a:off x="10058400" y="6457950"/>
            <a:ext cx="66675" cy="1228725"/>
          </a:xfrm>
          <a:prstGeom prst="rect">
            <a:avLst/>
          </a:prstGeom>
          <a:solidFill>
            <a:srgbClr val="F2AA2B"/>
          </a:solidFill>
          <a:ln w="0">
            <a:noFill/>
          </a:ln>
        </p:spPr>
      </p:sp>
      <p:sp>
        <p:nvSpPr>
          <p:cNvPr id="158" name="Téglalap 157">
            <a:extLst>
              <a:ext uri="{FF2B5EF4-FFF2-40B4-BE49-F238E27FC236}">
                <a16:creationId xmlns:a16="http://schemas.microsoft.com/office/drawing/2014/main" id="{702A5447-5098-4925-906C-C85D9D5D931E}"/>
              </a:ext>
            </a:extLst>
          </p:cNvPr>
          <p:cNvSpPr>
            <a:spLocks noGrp="1"/>
          </p:cNvSpPr>
          <p:nvPr/>
        </p:nvSpPr>
        <p:spPr>
          <a:xfrm>
            <a:off x="10267950" y="6572250"/>
            <a:ext cx="1619250" cy="209550"/>
          </a:xfrm>
          <a:prstGeom prst="rect">
            <a:avLst/>
          </a:prstGeom>
          <a:noFill/>
          <a:ln w="0">
            <a:noFill/>
          </a:ln>
        </p:spPr>
        <p:txBody>
          <a:bodyPr>
            <a:noAutofit/>
          </a:bodyPr>
          <a:lstStyle/>
          <a:p>
            <a:pPr>
              <a:buNone/>
              <a:defRPr sz="1125" b="1">
                <a:solidFill>
                  <a:srgbClr val="F2AA2B"/>
                </a:solidFill>
                <a:latin typeface="Arial"/>
                <a:ea typeface="Arial"/>
                <a:cs typeface="Arial"/>
              </a:defRPr>
            </a:pPr>
            <a:r>
              <a:rPr sz="1125" b="1">
                <a:solidFill>
                  <a:srgbClr val="F2AA2B"/>
                </a:solidFill>
                <a:latin typeface="Arial"/>
                <a:ea typeface="Arial"/>
                <a:cs typeface="Arial"/>
              </a:rPr>
              <a:t>FRANCIAORSZÁG</a:t>
            </a:r>
          </a:p>
        </p:txBody>
      </p:sp>
      <p:sp>
        <p:nvSpPr>
          <p:cNvPr id="159" name="Téglalap 158">
            <a:extLst>
              <a:ext uri="{FF2B5EF4-FFF2-40B4-BE49-F238E27FC236}">
                <a16:creationId xmlns:a16="http://schemas.microsoft.com/office/drawing/2014/main" id="{6CB43888-9AB5-4604-A2F6-97F31594D40A}"/>
              </a:ext>
            </a:extLst>
          </p:cNvPr>
          <p:cNvSpPr>
            <a:spLocks noGrp="1"/>
          </p:cNvSpPr>
          <p:nvPr/>
        </p:nvSpPr>
        <p:spPr>
          <a:xfrm>
            <a:off x="11906250" y="6572250"/>
            <a:ext cx="2495550" cy="209550"/>
          </a:xfrm>
          <a:prstGeom prst="rect">
            <a:avLst/>
          </a:prstGeom>
          <a:noFill/>
          <a:ln w="0">
            <a:noFill/>
          </a:ln>
        </p:spPr>
        <p:txBody>
          <a:bodyPr>
            <a:noAutofit/>
          </a:bodyPr>
          <a:lstStyle/>
          <a:p>
            <a:pPr>
              <a:buNone/>
              <a:defRPr sz="750" b="1">
                <a:solidFill>
                  <a:srgbClr val="0B2F40"/>
                </a:solidFill>
                <a:latin typeface="Arial"/>
                <a:ea typeface="Arial"/>
                <a:cs typeface="Arial"/>
              </a:defRPr>
            </a:pPr>
            <a:r>
              <a:rPr sz="750" b="1">
                <a:solidFill>
                  <a:srgbClr val="0B2F40"/>
                </a:solidFill>
                <a:latin typeface="Arial"/>
                <a:ea typeface="Arial"/>
                <a:cs typeface="Arial"/>
              </a:rPr>
              <a:t>PLATFORM ÉS TÖBBSZEREPLŐS KONTROLL</a:t>
            </a:r>
          </a:p>
        </p:txBody>
      </p:sp>
      <p:sp>
        <p:nvSpPr>
          <p:cNvPr id="160" name="Téglalap 159">
            <a:extLst>
              <a:ext uri="{FF2B5EF4-FFF2-40B4-BE49-F238E27FC236}">
                <a16:creationId xmlns:a16="http://schemas.microsoft.com/office/drawing/2014/main" id="{D81F281A-FF25-4F5C-8E40-07D00F2B9C1D}"/>
              </a:ext>
            </a:extLst>
          </p:cNvPr>
          <p:cNvSpPr>
            <a:spLocks noGrp="1"/>
          </p:cNvSpPr>
          <p:nvPr/>
        </p:nvSpPr>
        <p:spPr>
          <a:xfrm>
            <a:off x="10267950" y="6819900"/>
            <a:ext cx="4133850" cy="19050"/>
          </a:xfrm>
          <a:prstGeom prst="rect">
            <a:avLst/>
          </a:prstGeom>
          <a:solidFill>
            <a:srgbClr val="F2AA2B"/>
          </a:solidFill>
          <a:ln w="0">
            <a:noFill/>
          </a:ln>
        </p:spPr>
      </p:sp>
      <p:sp>
        <p:nvSpPr>
          <p:cNvPr id="161" name="Téglalap 160">
            <a:extLst>
              <a:ext uri="{FF2B5EF4-FFF2-40B4-BE49-F238E27FC236}">
                <a16:creationId xmlns:a16="http://schemas.microsoft.com/office/drawing/2014/main" id="{3BC0B585-349A-4488-9152-536C846AB712}"/>
              </a:ext>
            </a:extLst>
          </p:cNvPr>
          <p:cNvSpPr>
            <a:spLocks noGrp="1"/>
          </p:cNvSpPr>
          <p:nvPr/>
        </p:nvSpPr>
        <p:spPr>
          <a:xfrm>
            <a:off x="10267950" y="6915150"/>
            <a:ext cx="4133850" cy="638175"/>
          </a:xfrm>
          <a:prstGeom prst="rect">
            <a:avLst/>
          </a:prstGeom>
          <a:noFill/>
          <a:ln w="0">
            <a:noFill/>
          </a:ln>
        </p:spPr>
        <p:txBody>
          <a:bodyPr>
            <a:noAutofit/>
          </a:bodyPr>
          <a:lstStyle/>
          <a:p>
            <a:pPr>
              <a:buNone/>
              <a:defRPr sz="825" b="0">
                <a:solidFill>
                  <a:srgbClr val="0B2F40"/>
                </a:solidFill>
                <a:latin typeface="Arial"/>
                <a:ea typeface="Arial"/>
                <a:cs typeface="Arial"/>
              </a:defRPr>
            </a:pPr>
            <a:r>
              <a:rPr sz="825" b="0">
                <a:solidFill>
                  <a:srgbClr val="0B2F40"/>
                </a:solidFill>
                <a:latin typeface="Arial"/>
                <a:ea typeface="Arial"/>
                <a:cs typeface="Arial"/>
              </a:rPr>
              <a:t>A Health Data Hub operatív kapu és infrastruktúra. A CESREES szakmai-etikai értékelést, a CNIL adatvédelmi kontrollt ad; az adatgazda biztosítja a hozzáférést.</a:t>
            </a:r>
          </a:p>
        </p:txBody>
      </p:sp>
      <p:sp>
        <p:nvSpPr>
          <p:cNvPr id="162" name="Téglalap 161">
            <a:extLst>
              <a:ext uri="{FF2B5EF4-FFF2-40B4-BE49-F238E27FC236}">
                <a16:creationId xmlns:a16="http://schemas.microsoft.com/office/drawing/2014/main" id="{4D7FECD8-CE04-46BF-AF77-D1A5251CC3A8}"/>
              </a:ext>
            </a:extLst>
          </p:cNvPr>
          <p:cNvSpPr>
            <a:spLocks noGrp="1"/>
          </p:cNvSpPr>
          <p:nvPr/>
        </p:nvSpPr>
        <p:spPr>
          <a:xfrm>
            <a:off x="609600" y="3400425"/>
            <a:ext cx="14020800" cy="371475"/>
          </a:xfrm>
          <a:prstGeom prst="rect">
            <a:avLst/>
          </a:prstGeom>
          <a:solidFill>
            <a:srgbClr val="EAF7F8"/>
          </a:solidFill>
          <a:ln w="9525">
            <a:solidFill>
              <a:srgbClr val="00A4A6"/>
            </a:solidFill>
          </a:ln>
        </p:spPr>
      </p:sp>
      <p:sp>
        <p:nvSpPr>
          <p:cNvPr id="163" name="Téglalap 162">
            <a:extLst>
              <a:ext uri="{FF2B5EF4-FFF2-40B4-BE49-F238E27FC236}">
                <a16:creationId xmlns:a16="http://schemas.microsoft.com/office/drawing/2014/main" id="{2AE60C69-5047-495A-AFD8-619BF7DABACB}"/>
              </a:ext>
            </a:extLst>
          </p:cNvPr>
          <p:cNvSpPr>
            <a:spLocks noGrp="1"/>
          </p:cNvSpPr>
          <p:nvPr/>
        </p:nvSpPr>
        <p:spPr>
          <a:xfrm>
            <a:off x="609600" y="3400425"/>
            <a:ext cx="2609850" cy="371475"/>
          </a:xfrm>
          <a:prstGeom prst="rect">
            <a:avLst/>
          </a:prstGeom>
          <a:solidFill>
            <a:srgbClr val="007F86"/>
          </a:solidFill>
          <a:ln w="0">
            <a:solidFill>
              <a:srgbClr val="007F86"/>
            </a:solidFill>
          </a:ln>
        </p:spPr>
      </p:sp>
      <p:sp>
        <p:nvSpPr>
          <p:cNvPr id="164" name="Téglalap 163">
            <a:extLst>
              <a:ext uri="{FF2B5EF4-FFF2-40B4-BE49-F238E27FC236}">
                <a16:creationId xmlns:a16="http://schemas.microsoft.com/office/drawing/2014/main" id="{31F6F46E-8846-45A8-A41C-E2C65DA21EE9}"/>
              </a:ext>
            </a:extLst>
          </p:cNvPr>
          <p:cNvSpPr>
            <a:spLocks noGrp="1"/>
          </p:cNvSpPr>
          <p:nvPr/>
        </p:nvSpPr>
        <p:spPr>
          <a:xfrm>
            <a:off x="762000" y="3467100"/>
            <a:ext cx="2305050" cy="228600"/>
          </a:xfrm>
          <a:prstGeom prst="rect">
            <a:avLst/>
          </a:prstGeom>
          <a:noFill/>
          <a:ln w="0">
            <a:noFill/>
          </a:ln>
        </p:spPr>
        <p:txBody>
          <a:bodyPr>
            <a:noAutofit/>
          </a:bodyPr>
          <a:lstStyle/>
          <a:p>
            <a:pPr>
              <a:defRPr sz="1200" b="1">
                <a:solidFill>
                  <a:srgbClr val="FFFFFF"/>
                </a:solidFill>
                <a:latin typeface="Arial"/>
                <a:ea typeface="Arial"/>
                <a:cs typeface="Arial"/>
              </a:defRPr>
            </a:pPr>
            <a:r>
              <a:rPr sz="1200" b="1">
                <a:solidFill>
                  <a:srgbClr val="FFFFFF"/>
                </a:solidFill>
                <a:latin typeface="Arial"/>
                <a:ea typeface="Arial"/>
                <a:cs typeface="Arial"/>
              </a:rPr>
              <a:t>2027. MÁRCIUS 26.</a:t>
            </a:r>
          </a:p>
        </p:txBody>
      </p:sp>
      <p:sp>
        <p:nvSpPr>
          <p:cNvPr id="165" name="Téglalap 164">
            <a:extLst>
              <a:ext uri="{FF2B5EF4-FFF2-40B4-BE49-F238E27FC236}">
                <a16:creationId xmlns:a16="http://schemas.microsoft.com/office/drawing/2014/main" id="{660145BE-51C8-4758-89D7-1A690AF9101C}"/>
              </a:ext>
            </a:extLst>
          </p:cNvPr>
          <p:cNvSpPr>
            <a:spLocks noGrp="1"/>
          </p:cNvSpPr>
          <p:nvPr/>
        </p:nvSpPr>
        <p:spPr>
          <a:xfrm>
            <a:off x="4410075" y="3467100"/>
            <a:ext cx="10991850" cy="171450"/>
          </a:xfrm>
          <a:prstGeom prst="rect">
            <a:avLst/>
          </a:prstGeom>
          <a:noFill/>
          <a:ln w="0">
            <a:noFill/>
          </a:ln>
        </p:spPr>
        <p:txBody>
          <a:bodyPr>
            <a:noAutofit/>
          </a:bodyPr>
          <a:lstStyle/>
          <a:p>
            <a:pPr>
              <a:defRPr sz="863" b="1">
                <a:solidFill>
                  <a:srgbClr val="0B2F40"/>
                </a:solidFill>
                <a:latin typeface="Arial"/>
                <a:ea typeface="Arial"/>
                <a:cs typeface="Arial"/>
              </a:defRPr>
            </a:pPr>
            <a:r>
              <a:rPr sz="1100" b="1" dirty="0">
                <a:solidFill>
                  <a:srgbClr val="FF0000"/>
                </a:solidFill>
                <a:latin typeface="Arial"/>
                <a:ea typeface="Arial"/>
                <a:cs typeface="Arial"/>
              </a:rPr>
              <a:t>A MAGYAR HDAB- ÉS SPE-MODELL ALAPDÖNTÉSEINEK, KIJELÖLÉSÉNEK ÉS UNIÓS BEJELENTÉSÉNEK HATÁRIDEJE</a:t>
            </a:r>
          </a:p>
        </p:txBody>
      </p:sp>
      <p:sp>
        <p:nvSpPr>
          <p:cNvPr id="166" name="Téglalap 165">
            <a:extLst>
              <a:ext uri="{FF2B5EF4-FFF2-40B4-BE49-F238E27FC236}">
                <a16:creationId xmlns:a16="http://schemas.microsoft.com/office/drawing/2014/main" id="{58DE6FA8-B3FB-4127-B969-70311FA0BE33}"/>
              </a:ext>
            </a:extLst>
          </p:cNvPr>
          <p:cNvSpPr>
            <a:spLocks noGrp="1"/>
          </p:cNvSpPr>
          <p:nvPr/>
        </p:nvSpPr>
        <p:spPr>
          <a:xfrm>
            <a:off x="3476625" y="3619500"/>
            <a:ext cx="10991850" cy="142875"/>
          </a:xfrm>
          <a:prstGeom prst="rect">
            <a:avLst/>
          </a:prstGeom>
          <a:noFill/>
          <a:ln w="0">
            <a:noFill/>
          </a:ln>
        </p:spPr>
        <p:txBody>
          <a:bodyPr>
            <a:noAutofit/>
          </a:bodyPr>
          <a:lstStyle/>
          <a:p>
            <a:pPr>
              <a:defRPr sz="713" b="0">
                <a:solidFill>
                  <a:srgbClr val="315766"/>
                </a:solidFill>
                <a:latin typeface="Arial"/>
                <a:ea typeface="Arial"/>
                <a:cs typeface="Arial"/>
              </a:defRPr>
            </a:pPr>
            <a:endParaRPr sz="713" b="0" dirty="0">
              <a:solidFill>
                <a:srgbClr val="315766"/>
              </a:solidFill>
              <a:latin typeface="Arial"/>
              <a:ea typeface="Arial"/>
              <a:cs typeface="Arial"/>
            </a:endParaRPr>
          </a:p>
        </p:txBody>
      </p:sp>
      <p:sp>
        <p:nvSpPr>
          <p:cNvPr id="2" name="phase-role-3">
            <a:extLst>
              <a:ext uri="{FF2B5EF4-FFF2-40B4-BE49-F238E27FC236}">
                <a16:creationId xmlns:a16="http://schemas.microsoft.com/office/drawing/2014/main" id="{C9B18E65-32E9-3815-17C3-44DCC206295F}"/>
              </a:ext>
            </a:extLst>
          </p:cNvPr>
          <p:cNvSpPr>
            <a:spLocks noGrp="1"/>
          </p:cNvSpPr>
          <p:nvPr/>
        </p:nvSpPr>
        <p:spPr>
          <a:xfrm>
            <a:off x="13163550" y="2800350"/>
            <a:ext cx="1866900" cy="190500"/>
          </a:xfrm>
          <a:prstGeom prst="rect">
            <a:avLst/>
          </a:prstGeom>
          <a:noFill/>
          <a:ln w="0">
            <a:noFill/>
            <a:prstDash val="solid"/>
          </a:ln>
        </p:spPr>
        <p:txBody>
          <a:bodyPr anchor="ctr"/>
          <a:lstStyle/>
          <a:p>
            <a:pPr algn="ctr">
              <a:buNone/>
              <a:defRPr sz="975" b="1">
                <a:solidFill>
                  <a:srgbClr val="0B2D3C"/>
                </a:solidFill>
              </a:defRPr>
            </a:pPr>
            <a:r>
              <a:rPr lang="hu-HU" sz="975" b="1" dirty="0">
                <a:solidFill>
                  <a:srgbClr val="0B2D3C"/>
                </a:solidFill>
              </a:rPr>
              <a:t>+ Megbízható adatbirtokos</a:t>
            </a:r>
            <a:endParaRPr sz="975" b="1" dirty="0">
              <a:solidFill>
                <a:srgbClr val="0B2D3C"/>
              </a:solidFill>
            </a:endParaRPr>
          </a:p>
        </p:txBody>
      </p:sp>
      <p:sp>
        <p:nvSpPr>
          <p:cNvPr id="3" name="phase-role-3">
            <a:extLst>
              <a:ext uri="{FF2B5EF4-FFF2-40B4-BE49-F238E27FC236}">
                <a16:creationId xmlns:a16="http://schemas.microsoft.com/office/drawing/2014/main" id="{4B57A644-DEB3-D2BF-4D75-07D380D53DA1}"/>
              </a:ext>
            </a:extLst>
          </p:cNvPr>
          <p:cNvSpPr>
            <a:spLocks noGrp="1"/>
          </p:cNvSpPr>
          <p:nvPr/>
        </p:nvSpPr>
        <p:spPr>
          <a:xfrm>
            <a:off x="13220700" y="3067050"/>
            <a:ext cx="1866900" cy="190500"/>
          </a:xfrm>
          <a:prstGeom prst="rect">
            <a:avLst/>
          </a:prstGeom>
          <a:noFill/>
          <a:ln w="0">
            <a:noFill/>
            <a:prstDash val="solid"/>
          </a:ln>
        </p:spPr>
        <p:txBody>
          <a:bodyPr anchor="ctr"/>
          <a:lstStyle/>
          <a:p>
            <a:pPr algn="ctr">
              <a:buNone/>
              <a:defRPr sz="975" b="1">
                <a:solidFill>
                  <a:srgbClr val="0B2D3C"/>
                </a:solidFill>
              </a:defRPr>
            </a:pPr>
            <a:r>
              <a:rPr lang="hu-HU" sz="975" b="1" dirty="0">
                <a:solidFill>
                  <a:srgbClr val="0B2D3C"/>
                </a:solidFill>
              </a:rPr>
              <a:t>+ Egészségügyiadat-közvetítő szervezet</a:t>
            </a:r>
            <a:endParaRPr sz="975" b="1" dirty="0">
              <a:solidFill>
                <a:srgbClr val="0B2D3C"/>
              </a:solidFill>
            </a:endParaRPr>
          </a:p>
        </p:txBody>
      </p:sp>
    </p:spTree>
    <p:extLst>
      <p:ext uri="{BB962C8B-B14F-4D97-AF65-F5344CB8AC3E}">
        <p14:creationId xmlns:p14="http://schemas.microsoft.com/office/powerpoint/2010/main" val="1858886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a:extLst>
              <a:ext uri="{FF2B5EF4-FFF2-40B4-BE49-F238E27FC236}">
                <a16:creationId xmlns:a16="http://schemas.microsoft.com/office/drawing/2014/main" id="{BAFDCD9B-A5B6-A556-FA47-0ED450715CF4}"/>
              </a:ext>
            </a:extLst>
          </p:cNvPr>
          <p:cNvSpPr/>
          <p:nvPr/>
        </p:nvSpPr>
        <p:spPr>
          <a:xfrm>
            <a:off x="7477125" y="2155893"/>
            <a:ext cx="1914141" cy="645886"/>
          </a:xfrm>
          <a:prstGeom prst="rect">
            <a:avLst/>
          </a:prstGeom>
          <a:solidFill>
            <a:srgbClr val="FFFF00">
              <a:alpha val="32941"/>
            </a:srgb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hu-HU" dirty="0"/>
          </a:p>
        </p:txBody>
      </p:sp>
      <p:sp>
        <p:nvSpPr>
          <p:cNvPr id="33" name="template-footer-line">
            <a:extLst>
              <a:ext uri="{FF2B5EF4-FFF2-40B4-BE49-F238E27FC236}">
                <a16:creationId xmlns:a16="http://schemas.microsoft.com/office/drawing/2014/main" id="{3454A2DA-CE24-4BB7-A1CD-9988B566A551}"/>
              </a:ext>
            </a:extLst>
          </p:cNvPr>
          <p:cNvSpPr>
            <a:spLocks noGrp="1"/>
          </p:cNvSpPr>
          <p:nvPr/>
        </p:nvSpPr>
        <p:spPr>
          <a:xfrm>
            <a:off x="0" y="7810500"/>
            <a:ext cx="15240000" cy="47625"/>
          </a:xfrm>
          <a:prstGeom prst="rect">
            <a:avLst/>
          </a:prstGeom>
          <a:solidFill>
            <a:srgbClr val="26A9D5"/>
          </a:solidFill>
          <a:ln w="0">
            <a:noFill/>
            <a:prstDash val="solid"/>
          </a:ln>
        </p:spPr>
      </p:sp>
      <p:sp>
        <p:nvSpPr>
          <p:cNvPr id="34" name="okfo-mark">
            <a:extLst>
              <a:ext uri="{FF2B5EF4-FFF2-40B4-BE49-F238E27FC236}">
                <a16:creationId xmlns:a16="http://schemas.microsoft.com/office/drawing/2014/main" id="{645FCFA1-D990-4211-91E5-1C507134809C}"/>
              </a:ext>
            </a:extLst>
          </p:cNvPr>
          <p:cNvSpPr>
            <a:spLocks noGrp="1"/>
          </p:cNvSpPr>
          <p:nvPr/>
        </p:nvSpPr>
        <p:spPr>
          <a:xfrm>
            <a:off x="609600" y="7972425"/>
            <a:ext cx="723900" cy="285750"/>
          </a:xfrm>
          <a:prstGeom prst="rect">
            <a:avLst/>
          </a:prstGeom>
          <a:noFill/>
          <a:ln w="0">
            <a:noFill/>
          </a:ln>
        </p:spPr>
        <p:txBody>
          <a:bodyPr wrap="square" lIns="0" tIns="0" rIns="0" bIns="0" anchor="ctr">
            <a:noAutofit/>
          </a:bodyPr>
          <a:lstStyle/>
          <a:p>
            <a:pPr algn="l">
              <a:buNone/>
              <a:defRPr sz="1650" b="1">
                <a:solidFill>
                  <a:srgbClr val="2E6F95"/>
                </a:solidFill>
                <a:latin typeface="Aptos"/>
                <a:ea typeface="Aptos"/>
                <a:cs typeface="Aptos"/>
              </a:defRPr>
            </a:pPr>
            <a:r>
              <a:rPr sz="1650" b="1">
                <a:solidFill>
                  <a:srgbClr val="2E6F95"/>
                </a:solidFill>
                <a:latin typeface="Aptos"/>
                <a:ea typeface="Aptos"/>
                <a:cs typeface="Aptos"/>
              </a:rPr>
              <a:t>OKFŐ</a:t>
            </a:r>
          </a:p>
        </p:txBody>
      </p:sp>
      <p:sp>
        <p:nvSpPr>
          <p:cNvPr id="35" name="okfo-name">
            <a:extLst>
              <a:ext uri="{FF2B5EF4-FFF2-40B4-BE49-F238E27FC236}">
                <a16:creationId xmlns:a16="http://schemas.microsoft.com/office/drawing/2014/main" id="{584A7E3C-55B7-4A4A-8A4B-1BA903FCCA81}"/>
              </a:ext>
            </a:extLst>
          </p:cNvPr>
          <p:cNvSpPr>
            <a:spLocks noGrp="1"/>
          </p:cNvSpPr>
          <p:nvPr/>
        </p:nvSpPr>
        <p:spPr>
          <a:xfrm>
            <a:off x="1381125" y="7991475"/>
            <a:ext cx="2667000" cy="257175"/>
          </a:xfrm>
          <a:prstGeom prst="rect">
            <a:avLst/>
          </a:prstGeom>
          <a:noFill/>
          <a:ln w="0">
            <a:noFill/>
          </a:ln>
        </p:spPr>
        <p:txBody>
          <a:bodyPr wrap="square" lIns="0" tIns="0" rIns="0" bIns="0" anchor="ctr">
            <a:noAutofit/>
          </a:bodyPr>
          <a:lstStyle/>
          <a:p>
            <a:pPr algn="l">
              <a:buNone/>
              <a:defRPr sz="975" b="0">
                <a:solidFill>
                  <a:srgbClr val="10242E"/>
                </a:solidFill>
                <a:latin typeface="Aptos"/>
                <a:ea typeface="Aptos"/>
                <a:cs typeface="Aptos"/>
              </a:defRPr>
            </a:pPr>
            <a:r>
              <a:rPr sz="975" b="0">
                <a:solidFill>
                  <a:srgbClr val="10242E"/>
                </a:solidFill>
                <a:latin typeface="Aptos"/>
                <a:ea typeface="Aptos"/>
                <a:cs typeface="Aptos"/>
              </a:rPr>
              <a:t>ORSZÁGOS KÓRHÁZI FŐIGAZGATÓSÁG</a:t>
            </a:r>
          </a:p>
        </p:txBody>
      </p:sp>
      <p:sp>
        <p:nvSpPr>
          <p:cNvPr id="36" name="source">
            <a:extLst>
              <a:ext uri="{FF2B5EF4-FFF2-40B4-BE49-F238E27FC236}">
                <a16:creationId xmlns:a16="http://schemas.microsoft.com/office/drawing/2014/main" id="{F6FD409D-60C6-4667-A758-B770AF5F0ED1}"/>
              </a:ext>
            </a:extLst>
          </p:cNvPr>
          <p:cNvSpPr>
            <a:spLocks noGrp="1"/>
          </p:cNvSpPr>
          <p:nvPr/>
        </p:nvSpPr>
        <p:spPr>
          <a:xfrm>
            <a:off x="4095750" y="8020050"/>
            <a:ext cx="7524750" cy="247650"/>
          </a:xfrm>
          <a:prstGeom prst="rect">
            <a:avLst/>
          </a:prstGeom>
          <a:noFill/>
          <a:ln w="0">
            <a:noFill/>
          </a:ln>
        </p:spPr>
        <p:txBody>
          <a:bodyPr wrap="square" lIns="0" tIns="0" rIns="0" bIns="0" anchor="ctr">
            <a:normAutofit/>
          </a:bodyPr>
          <a:lstStyle/>
          <a:p>
            <a:pPr algn="l">
              <a:buNone/>
              <a:defRPr sz="840" b="0">
                <a:solidFill>
                  <a:srgbClr val="536873"/>
                </a:solidFill>
                <a:latin typeface="Aptos"/>
                <a:ea typeface="Aptos"/>
                <a:cs typeface="Aptos"/>
              </a:defRPr>
            </a:pPr>
            <a:r>
              <a:rPr sz="840" b="0">
                <a:solidFill>
                  <a:srgbClr val="536873"/>
                </a:solidFill>
                <a:latin typeface="Aptos"/>
                <a:ea typeface="Aptos"/>
                <a:cs typeface="Aptos"/>
              </a:rPr>
              <a:t>Forrás: DIMOP PLUSZ-1.3.12-23-2023-00001; TEHDAS2 D5.3, D8.1 és D8.2; HealthDCAT-AP.</a:t>
            </a:r>
          </a:p>
        </p:txBody>
      </p:sp>
      <p:sp>
        <p:nvSpPr>
          <p:cNvPr id="37" name="presenter">
            <a:extLst>
              <a:ext uri="{FF2B5EF4-FFF2-40B4-BE49-F238E27FC236}">
                <a16:creationId xmlns:a16="http://schemas.microsoft.com/office/drawing/2014/main" id="{0979673B-F31D-4F91-81C9-D668924FD3C4}"/>
              </a:ext>
            </a:extLst>
          </p:cNvPr>
          <p:cNvSpPr>
            <a:spLocks noGrp="1"/>
          </p:cNvSpPr>
          <p:nvPr/>
        </p:nvSpPr>
        <p:spPr>
          <a:xfrm>
            <a:off x="11811000" y="8020050"/>
            <a:ext cx="2819400" cy="247650"/>
          </a:xfrm>
          <a:prstGeom prst="rect">
            <a:avLst/>
          </a:prstGeom>
          <a:noFill/>
          <a:ln w="0">
            <a:noFill/>
          </a:ln>
        </p:spPr>
        <p:txBody>
          <a:bodyPr wrap="square" lIns="0" tIns="0" rIns="0" bIns="0" anchor="ctr">
            <a:noAutofit/>
          </a:bodyPr>
          <a:lstStyle/>
          <a:p>
            <a:pPr algn="r">
              <a:buNone/>
              <a:defRPr sz="975" b="1">
                <a:solidFill>
                  <a:srgbClr val="092D3E"/>
                </a:solidFill>
                <a:latin typeface="Aptos"/>
                <a:ea typeface="Aptos"/>
                <a:cs typeface="Aptos"/>
              </a:defRPr>
            </a:pPr>
            <a:r>
              <a:rPr sz="975" b="1">
                <a:solidFill>
                  <a:srgbClr val="092D3E"/>
                </a:solidFill>
                <a:latin typeface="Aptos"/>
                <a:ea typeface="Aptos"/>
                <a:cs typeface="Aptos"/>
              </a:rPr>
              <a:t>Dr. Misek János  •  2026. szeptember 16.</a:t>
            </a:r>
          </a:p>
        </p:txBody>
      </p:sp>
      <p:sp>
        <p:nvSpPr>
          <p:cNvPr id="40" name="eyebrow-fixed-04">
            <a:extLst>
              <a:ext uri="{FF2B5EF4-FFF2-40B4-BE49-F238E27FC236}">
                <a16:creationId xmlns:a16="http://schemas.microsoft.com/office/drawing/2014/main" id="{38FF0005-A6F0-4585-9024-0389CC203270}"/>
              </a:ext>
            </a:extLst>
          </p:cNvPr>
          <p:cNvSpPr>
            <a:spLocks noGrp="1"/>
          </p:cNvSpPr>
          <p:nvPr/>
        </p:nvSpPr>
        <p:spPr>
          <a:xfrm>
            <a:off x="609600" y="238125"/>
            <a:ext cx="12858750" cy="266700"/>
          </a:xfrm>
          <a:prstGeom prst="rect">
            <a:avLst/>
          </a:prstGeom>
          <a:noFill/>
          <a:ln w="0">
            <a:noFill/>
            <a:prstDash val="solid"/>
          </a:ln>
        </p:spPr>
        <p:txBody>
          <a:bodyPr wrap="square" lIns="0" tIns="0" rIns="0" bIns="0" anchor="ctr">
            <a:normAutofit/>
          </a:bodyPr>
          <a:lstStyle/>
          <a:p>
            <a:pPr algn="l">
              <a:buNone/>
              <a:defRPr sz="1275" b="1">
                <a:solidFill>
                  <a:srgbClr val="536873"/>
                </a:solidFill>
                <a:latin typeface="Aptos"/>
                <a:ea typeface="Aptos"/>
                <a:cs typeface="Aptos"/>
              </a:defRPr>
            </a:pPr>
            <a:r>
              <a:rPr sz="1275" b="1">
                <a:solidFill>
                  <a:srgbClr val="536873"/>
                </a:solidFill>
                <a:latin typeface="Aptos"/>
                <a:ea typeface="Aptos"/>
                <a:cs typeface="Aptos"/>
              </a:rPr>
              <a:t>MAGYAR KÓRHÁZSZÖVETSÉG XXXVIII. KONGRESSZUS  •  OKFŐ</a:t>
            </a:r>
          </a:p>
        </p:txBody>
      </p:sp>
      <p:sp>
        <p:nvSpPr>
          <p:cNvPr id="41" name="number-fixed-04">
            <a:extLst>
              <a:ext uri="{FF2B5EF4-FFF2-40B4-BE49-F238E27FC236}">
                <a16:creationId xmlns:a16="http://schemas.microsoft.com/office/drawing/2014/main" id="{22967501-2017-4E67-9996-79148B00CB2F}"/>
              </a:ext>
            </a:extLst>
          </p:cNvPr>
          <p:cNvSpPr>
            <a:spLocks noGrp="1"/>
          </p:cNvSpPr>
          <p:nvPr/>
        </p:nvSpPr>
        <p:spPr>
          <a:xfrm>
            <a:off x="14097000" y="219075"/>
            <a:ext cx="533400" cy="285750"/>
          </a:xfrm>
          <a:prstGeom prst="rect">
            <a:avLst/>
          </a:prstGeom>
          <a:noFill/>
          <a:ln w="0">
            <a:noFill/>
            <a:prstDash val="solid"/>
          </a:ln>
        </p:spPr>
        <p:txBody>
          <a:bodyPr wrap="square" lIns="0" tIns="0" rIns="0" bIns="0" anchor="ctr">
            <a:normAutofit/>
          </a:bodyPr>
          <a:lstStyle/>
          <a:p>
            <a:pPr algn="r">
              <a:buNone/>
              <a:defRPr sz="1200" b="1">
                <a:solidFill>
                  <a:srgbClr val="2E6F95"/>
                </a:solidFill>
                <a:latin typeface="Aptos"/>
                <a:ea typeface="Aptos"/>
                <a:cs typeface="Aptos"/>
              </a:defRPr>
            </a:pPr>
            <a:r>
              <a:rPr sz="1200" b="1" dirty="0">
                <a:solidFill>
                  <a:srgbClr val="2E6F95"/>
                </a:solidFill>
                <a:latin typeface="Aptos"/>
                <a:ea typeface="Aptos"/>
                <a:cs typeface="Aptos"/>
              </a:rPr>
              <a:t>0</a:t>
            </a:r>
            <a:r>
              <a:rPr lang="hu-HU" sz="1200" b="1" dirty="0">
                <a:solidFill>
                  <a:srgbClr val="2E6F95"/>
                </a:solidFill>
                <a:latin typeface="Aptos"/>
                <a:ea typeface="Aptos"/>
                <a:cs typeface="Aptos"/>
              </a:rPr>
              <a:t>6</a:t>
            </a:r>
            <a:endParaRPr sz="1200" b="1" dirty="0">
              <a:solidFill>
                <a:srgbClr val="2E6F95"/>
              </a:solidFill>
              <a:latin typeface="Aptos"/>
              <a:ea typeface="Aptos"/>
              <a:cs typeface="Aptos"/>
            </a:endParaRPr>
          </a:p>
        </p:txBody>
      </p:sp>
      <p:sp>
        <p:nvSpPr>
          <p:cNvPr id="42" name="slide05-title">
            <a:extLst>
              <a:ext uri="{FF2B5EF4-FFF2-40B4-BE49-F238E27FC236}">
                <a16:creationId xmlns:a16="http://schemas.microsoft.com/office/drawing/2014/main" id="{C078A322-0CDE-4065-AB3C-8E741BA70562}"/>
              </a:ext>
            </a:extLst>
          </p:cNvPr>
          <p:cNvSpPr>
            <a:spLocks noGrp="1"/>
          </p:cNvSpPr>
          <p:nvPr/>
        </p:nvSpPr>
        <p:spPr>
          <a:xfrm>
            <a:off x="609600" y="590550"/>
            <a:ext cx="14020800" cy="438150"/>
          </a:xfrm>
          <a:prstGeom prst="rect">
            <a:avLst/>
          </a:prstGeom>
          <a:noFill/>
          <a:ln w="0">
            <a:noFill/>
            <a:prstDash val="solid"/>
          </a:ln>
        </p:spPr>
        <p:txBody>
          <a:bodyPr wrap="square" lIns="0" tIns="0" rIns="0" bIns="0" anchor="ctr">
            <a:normAutofit/>
          </a:bodyPr>
          <a:lstStyle/>
          <a:p>
            <a:pPr algn="l">
              <a:buNone/>
              <a:defRPr sz="2325" b="1">
                <a:solidFill>
                  <a:srgbClr val="092D3E"/>
                </a:solidFill>
                <a:latin typeface="Aptos"/>
                <a:ea typeface="Aptos"/>
                <a:cs typeface="Aptos"/>
              </a:defRPr>
            </a:pPr>
            <a:r>
              <a:rPr sz="2325" b="1">
                <a:solidFill>
                  <a:srgbClr val="092D3E"/>
                </a:solidFill>
                <a:latin typeface="Aptos"/>
                <a:ea typeface="Aptos"/>
                <a:cs typeface="Aptos"/>
              </a:rPr>
              <a:t>Nemzeti metaadat-kataszter fejlesztés és az EHDS további fontosabb magyar implementációs feladatai</a:t>
            </a:r>
          </a:p>
        </p:txBody>
      </p:sp>
      <p:sp>
        <p:nvSpPr>
          <p:cNvPr id="43" name="slide05-subtitle">
            <a:extLst>
              <a:ext uri="{FF2B5EF4-FFF2-40B4-BE49-F238E27FC236}">
                <a16:creationId xmlns:a16="http://schemas.microsoft.com/office/drawing/2014/main" id="{DD8E8C21-8D60-42C1-B567-8CD6A29F7950}"/>
              </a:ext>
            </a:extLst>
          </p:cNvPr>
          <p:cNvSpPr>
            <a:spLocks noGrp="1"/>
          </p:cNvSpPr>
          <p:nvPr/>
        </p:nvSpPr>
        <p:spPr>
          <a:xfrm>
            <a:off x="609600" y="1066800"/>
            <a:ext cx="14020800" cy="323850"/>
          </a:xfrm>
          <a:prstGeom prst="rect">
            <a:avLst/>
          </a:prstGeom>
          <a:noFill/>
          <a:ln w="0">
            <a:noFill/>
            <a:prstDash val="solid"/>
          </a:ln>
        </p:spPr>
        <p:txBody>
          <a:bodyPr wrap="square" lIns="0" tIns="0" rIns="0" bIns="0" anchor="ctr">
            <a:normAutofit/>
          </a:bodyPr>
          <a:lstStyle/>
          <a:p>
            <a:pPr algn="l">
              <a:buNone/>
              <a:defRPr sz="1238" b="0">
                <a:solidFill>
                  <a:srgbClr val="536873"/>
                </a:solidFill>
                <a:latin typeface="Aptos"/>
                <a:ea typeface="Aptos"/>
                <a:cs typeface="Aptos"/>
              </a:defRPr>
            </a:pPr>
            <a:r>
              <a:rPr sz="1238" b="0">
                <a:solidFill>
                  <a:srgbClr val="536873"/>
                </a:solidFill>
                <a:latin typeface="Aptos"/>
                <a:ea typeface="Aptos"/>
                <a:cs typeface="Aptos"/>
              </a:rPr>
              <a:t>A DIMOP+ létrehozza az adatfelfedezés alapját. Az opt-out és a jelentős megállapítások működési rendjét még nemzeti szinten kell kialakítani.</a:t>
            </a:r>
          </a:p>
        </p:txBody>
      </p:sp>
      <p:sp>
        <p:nvSpPr>
          <p:cNvPr id="50" name="c-cat-line">
            <a:extLst>
              <a:ext uri="{FF2B5EF4-FFF2-40B4-BE49-F238E27FC236}">
                <a16:creationId xmlns:a16="http://schemas.microsoft.com/office/drawing/2014/main" id="{F28134BB-D3DD-4446-BE68-228B1EC0400E}"/>
              </a:ext>
            </a:extLst>
          </p:cNvPr>
          <p:cNvSpPr>
            <a:spLocks noGrp="1"/>
          </p:cNvSpPr>
          <p:nvPr/>
        </p:nvSpPr>
        <p:spPr>
          <a:xfrm>
            <a:off x="7477125" y="4943475"/>
            <a:ext cx="352425" cy="19050"/>
          </a:xfrm>
          <a:prstGeom prst="rect">
            <a:avLst/>
          </a:prstGeom>
          <a:solidFill>
            <a:srgbClr val="009DA6"/>
          </a:solidFill>
          <a:ln w="0">
            <a:solidFill>
              <a:srgbClr val="009DA6"/>
            </a:solidFill>
            <a:prstDash val="solid"/>
          </a:ln>
        </p:spPr>
      </p:sp>
      <p:sp>
        <p:nvSpPr>
          <p:cNvPr id="52" name="c-dist-line">
            <a:extLst>
              <a:ext uri="{FF2B5EF4-FFF2-40B4-BE49-F238E27FC236}">
                <a16:creationId xmlns:a16="http://schemas.microsoft.com/office/drawing/2014/main" id="{52B9612A-94DE-440B-A74F-721DFD3DBB71}"/>
              </a:ext>
            </a:extLst>
          </p:cNvPr>
          <p:cNvSpPr>
            <a:spLocks noGrp="1"/>
          </p:cNvSpPr>
          <p:nvPr/>
        </p:nvSpPr>
        <p:spPr>
          <a:xfrm>
            <a:off x="7477125" y="6324600"/>
            <a:ext cx="352425" cy="19050"/>
          </a:xfrm>
          <a:prstGeom prst="rect">
            <a:avLst/>
          </a:prstGeom>
          <a:solidFill>
            <a:srgbClr val="009DA6"/>
          </a:solidFill>
          <a:ln w="0">
            <a:solidFill>
              <a:srgbClr val="009DA6"/>
            </a:solidFill>
            <a:prstDash val="solid"/>
          </a:ln>
        </p:spPr>
      </p:sp>
      <p:pic>
        <p:nvPicPr>
          <p:cNvPr id="127" name="Kép 105"/>
          <p:cNvPicPr>
            <a:picLocks noChangeAspect="1"/>
          </p:cNvPicPr>
          <p:nvPr/>
        </p:nvPicPr>
        <p:blipFill>
          <a:blip r:embed="rId3"/>
          <a:stretch/>
        </p:blipFill>
        <p:spPr>
          <a:xfrm>
            <a:off x="1009420" y="1504950"/>
            <a:ext cx="2438859" cy="628650"/>
          </a:xfrm>
          <a:prstGeom prst="rect">
            <a:avLst/>
          </a:prstGeom>
        </p:spPr>
      </p:pic>
      <p:sp>
        <p:nvSpPr>
          <p:cNvPr id="55" name="project-strip">
            <a:extLst>
              <a:ext uri="{FF2B5EF4-FFF2-40B4-BE49-F238E27FC236}">
                <a16:creationId xmlns:a16="http://schemas.microsoft.com/office/drawing/2014/main" id="{392A88F4-05B0-4D74-9EA8-7ED615CBA4C5}"/>
              </a:ext>
            </a:extLst>
          </p:cNvPr>
          <p:cNvSpPr>
            <a:spLocks noGrp="1"/>
          </p:cNvSpPr>
          <p:nvPr/>
        </p:nvSpPr>
        <p:spPr>
          <a:xfrm>
            <a:off x="4048125" y="1504950"/>
            <a:ext cx="5238750" cy="628650"/>
          </a:xfrm>
          <a:prstGeom prst="roundRect">
            <a:avLst>
              <a:gd name="adj" fmla="val 12121"/>
            </a:avLst>
          </a:prstGeom>
          <a:solidFill>
            <a:srgbClr val="EEF3FF"/>
          </a:solidFill>
          <a:ln w="9525">
            <a:solidFill>
              <a:srgbClr val="B7C6FA"/>
            </a:solidFill>
            <a:prstDash val="solid"/>
          </a:ln>
        </p:spPr>
      </p:sp>
      <p:sp>
        <p:nvSpPr>
          <p:cNvPr id="56" name="project-id">
            <a:extLst>
              <a:ext uri="{FF2B5EF4-FFF2-40B4-BE49-F238E27FC236}">
                <a16:creationId xmlns:a16="http://schemas.microsoft.com/office/drawing/2014/main" id="{A54F6E2A-88A9-417F-838E-483BC70A7FEA}"/>
              </a:ext>
            </a:extLst>
          </p:cNvPr>
          <p:cNvSpPr>
            <a:spLocks noGrp="1"/>
          </p:cNvSpPr>
          <p:nvPr/>
        </p:nvSpPr>
        <p:spPr>
          <a:xfrm>
            <a:off x="4229100" y="1581150"/>
            <a:ext cx="4857750" cy="209550"/>
          </a:xfrm>
          <a:prstGeom prst="rect">
            <a:avLst/>
          </a:prstGeom>
          <a:noFill/>
          <a:ln w="0">
            <a:noFill/>
            <a:prstDash val="solid"/>
          </a:ln>
        </p:spPr>
        <p:txBody>
          <a:bodyPr anchor="ctr">
            <a:noAutofit/>
          </a:bodyPr>
          <a:lstStyle/>
          <a:p>
            <a:pPr algn="l">
              <a:buNone/>
              <a:defRPr sz="1125" b="1">
                <a:solidFill>
                  <a:srgbClr val="2F5BEA"/>
                </a:solidFill>
                <a:latin typeface="Aptos"/>
                <a:ea typeface="Aptos"/>
                <a:cs typeface="Aptos"/>
              </a:defRPr>
            </a:pPr>
            <a:r>
              <a:rPr sz="1125" b="1">
                <a:solidFill>
                  <a:srgbClr val="2F5BEA"/>
                </a:solidFill>
                <a:latin typeface="Aptos"/>
                <a:ea typeface="Aptos"/>
                <a:cs typeface="Aptos"/>
              </a:rPr>
              <a:t>DIMOP PLUSZ-1.3.12-23-2023-00001</a:t>
            </a:r>
          </a:p>
        </p:txBody>
      </p:sp>
      <p:sp>
        <p:nvSpPr>
          <p:cNvPr id="57" name="project-name">
            <a:extLst>
              <a:ext uri="{FF2B5EF4-FFF2-40B4-BE49-F238E27FC236}">
                <a16:creationId xmlns:a16="http://schemas.microsoft.com/office/drawing/2014/main" id="{4581EBBD-1ADF-438F-8981-BD67C88048FB}"/>
              </a:ext>
            </a:extLst>
          </p:cNvPr>
          <p:cNvSpPr>
            <a:spLocks noGrp="1"/>
          </p:cNvSpPr>
          <p:nvPr/>
        </p:nvSpPr>
        <p:spPr>
          <a:xfrm>
            <a:off x="4229100" y="1809750"/>
            <a:ext cx="4857750" cy="257175"/>
          </a:xfrm>
          <a:prstGeom prst="rect">
            <a:avLst/>
          </a:prstGeom>
          <a:noFill/>
          <a:ln w="0">
            <a:noFill/>
            <a:prstDash val="solid"/>
          </a:ln>
        </p:spPr>
        <p:txBody>
          <a:bodyPr anchor="ctr">
            <a:noAutofit/>
          </a:bodyPr>
          <a:lstStyle/>
          <a:p>
            <a:pPr algn="l">
              <a:buNone/>
              <a:defRPr sz="900" b="0">
                <a:solidFill>
                  <a:srgbClr val="0B2D3C"/>
                </a:solidFill>
                <a:latin typeface="Aptos"/>
                <a:ea typeface="Aptos"/>
                <a:cs typeface="Aptos"/>
              </a:defRPr>
            </a:pPr>
            <a:r>
              <a:rPr sz="900" b="0" dirty="0" err="1">
                <a:solidFill>
                  <a:srgbClr val="0B2D3C"/>
                </a:solidFill>
                <a:latin typeface="Aptos"/>
                <a:ea typeface="Aptos"/>
                <a:cs typeface="Aptos"/>
              </a:rPr>
              <a:t>Evidenciaalapú</a:t>
            </a:r>
            <a:r>
              <a:rPr sz="900" b="0" dirty="0">
                <a:solidFill>
                  <a:srgbClr val="0B2D3C"/>
                </a:solidFill>
                <a:latin typeface="Aptos"/>
                <a:ea typeface="Aptos"/>
                <a:cs typeface="Aptos"/>
              </a:rPr>
              <a:t> </a:t>
            </a:r>
            <a:r>
              <a:rPr sz="900" b="0" dirty="0" err="1">
                <a:solidFill>
                  <a:srgbClr val="0B2D3C"/>
                </a:solidFill>
                <a:latin typeface="Aptos"/>
                <a:ea typeface="Aptos"/>
                <a:cs typeface="Aptos"/>
              </a:rPr>
              <a:t>kormányzati</a:t>
            </a:r>
            <a:r>
              <a:rPr sz="900" b="0" dirty="0">
                <a:solidFill>
                  <a:srgbClr val="0B2D3C"/>
                </a:solidFill>
                <a:latin typeface="Aptos"/>
                <a:ea typeface="Aptos"/>
                <a:cs typeface="Aptos"/>
              </a:rPr>
              <a:t> </a:t>
            </a:r>
            <a:r>
              <a:rPr sz="900" b="0" dirty="0" err="1">
                <a:solidFill>
                  <a:srgbClr val="0B2D3C"/>
                </a:solidFill>
                <a:latin typeface="Aptos"/>
                <a:ea typeface="Aptos"/>
                <a:cs typeface="Aptos"/>
              </a:rPr>
              <a:t>döntéshozatalt</a:t>
            </a:r>
            <a:r>
              <a:rPr sz="900" b="0" dirty="0">
                <a:solidFill>
                  <a:srgbClr val="0B2D3C"/>
                </a:solidFill>
                <a:latin typeface="Aptos"/>
                <a:ea typeface="Aptos"/>
                <a:cs typeface="Aptos"/>
              </a:rPr>
              <a:t> </a:t>
            </a:r>
            <a:r>
              <a:rPr sz="900" b="0" dirty="0" err="1">
                <a:solidFill>
                  <a:srgbClr val="0B2D3C"/>
                </a:solidFill>
                <a:latin typeface="Aptos"/>
                <a:ea typeface="Aptos"/>
                <a:cs typeface="Aptos"/>
              </a:rPr>
              <a:t>és</a:t>
            </a:r>
            <a:r>
              <a:rPr sz="900" b="0" dirty="0">
                <a:solidFill>
                  <a:srgbClr val="0B2D3C"/>
                </a:solidFill>
                <a:latin typeface="Aptos"/>
                <a:ea typeface="Aptos"/>
                <a:cs typeface="Aptos"/>
              </a:rPr>
              <a:t> </a:t>
            </a:r>
            <a:r>
              <a:rPr sz="900" b="0" dirty="0" err="1">
                <a:solidFill>
                  <a:srgbClr val="0B2D3C"/>
                </a:solidFill>
                <a:latin typeface="Aptos"/>
                <a:ea typeface="Aptos"/>
                <a:cs typeface="Aptos"/>
              </a:rPr>
              <a:t>az</a:t>
            </a:r>
            <a:r>
              <a:rPr sz="900" b="0" dirty="0">
                <a:solidFill>
                  <a:srgbClr val="0B2D3C"/>
                </a:solidFill>
                <a:latin typeface="Aptos"/>
                <a:ea typeface="Aptos"/>
                <a:cs typeface="Aptos"/>
              </a:rPr>
              <a:t> </a:t>
            </a:r>
            <a:r>
              <a:rPr sz="900" b="0" dirty="0" err="1">
                <a:solidFill>
                  <a:srgbClr val="0B2D3C"/>
                </a:solidFill>
                <a:latin typeface="Aptos"/>
                <a:ea typeface="Aptos"/>
                <a:cs typeface="Aptos"/>
              </a:rPr>
              <a:t>egészségügyi</a:t>
            </a:r>
            <a:r>
              <a:rPr sz="900" b="0" dirty="0">
                <a:solidFill>
                  <a:srgbClr val="0B2D3C"/>
                </a:solidFill>
                <a:latin typeface="Aptos"/>
                <a:ea typeface="Aptos"/>
                <a:cs typeface="Aptos"/>
              </a:rPr>
              <a:t> </a:t>
            </a:r>
            <a:r>
              <a:rPr sz="900" b="0" dirty="0" err="1">
                <a:solidFill>
                  <a:srgbClr val="0B2D3C"/>
                </a:solidFill>
                <a:latin typeface="Aptos"/>
                <a:ea typeface="Aptos"/>
                <a:cs typeface="Aptos"/>
              </a:rPr>
              <a:t>adatvagyon</a:t>
            </a:r>
            <a:r>
              <a:rPr sz="900" b="0" dirty="0">
                <a:solidFill>
                  <a:srgbClr val="0B2D3C"/>
                </a:solidFill>
                <a:latin typeface="Aptos"/>
                <a:ea typeface="Aptos"/>
                <a:cs typeface="Aptos"/>
              </a:rPr>
              <a:t> </a:t>
            </a:r>
            <a:r>
              <a:rPr sz="900" b="0" dirty="0" err="1">
                <a:solidFill>
                  <a:srgbClr val="0B2D3C"/>
                </a:solidFill>
                <a:latin typeface="Aptos"/>
                <a:ea typeface="Aptos"/>
                <a:cs typeface="Aptos"/>
              </a:rPr>
              <a:t>kiaknázását</a:t>
            </a:r>
            <a:r>
              <a:rPr sz="900" b="0" dirty="0">
                <a:solidFill>
                  <a:srgbClr val="0B2D3C"/>
                </a:solidFill>
                <a:latin typeface="Aptos"/>
                <a:ea typeface="Aptos"/>
                <a:cs typeface="Aptos"/>
              </a:rPr>
              <a:t> </a:t>
            </a:r>
            <a:r>
              <a:rPr sz="900" b="0" dirty="0" err="1">
                <a:solidFill>
                  <a:srgbClr val="0B2D3C"/>
                </a:solidFill>
                <a:latin typeface="Aptos"/>
                <a:ea typeface="Aptos"/>
                <a:cs typeface="Aptos"/>
              </a:rPr>
              <a:t>szolgáló</a:t>
            </a:r>
            <a:r>
              <a:rPr sz="900" b="0" dirty="0">
                <a:solidFill>
                  <a:srgbClr val="0B2D3C"/>
                </a:solidFill>
                <a:latin typeface="Aptos"/>
                <a:ea typeface="Aptos"/>
                <a:cs typeface="Aptos"/>
              </a:rPr>
              <a:t> </a:t>
            </a:r>
            <a:r>
              <a:rPr sz="900" b="0" dirty="0" err="1">
                <a:solidFill>
                  <a:srgbClr val="0B2D3C"/>
                </a:solidFill>
                <a:latin typeface="Aptos"/>
                <a:ea typeface="Aptos"/>
                <a:cs typeface="Aptos"/>
              </a:rPr>
              <a:t>fejlesztés</a:t>
            </a:r>
            <a:endParaRPr sz="900" b="0" dirty="0">
              <a:solidFill>
                <a:srgbClr val="0B2D3C"/>
              </a:solidFill>
              <a:latin typeface="Aptos"/>
              <a:ea typeface="Aptos"/>
              <a:cs typeface="Aptos"/>
            </a:endParaRPr>
          </a:p>
        </p:txBody>
      </p:sp>
      <p:pic>
        <p:nvPicPr>
          <p:cNvPr id="131" name="Kép 109"/>
          <p:cNvPicPr>
            <a:picLocks noChangeAspect="1"/>
          </p:cNvPicPr>
          <p:nvPr/>
        </p:nvPicPr>
        <p:blipFill>
          <a:blip r:embed="rId4"/>
          <a:srcRect r="2428" b="30409"/>
          <a:stretch/>
        </p:blipFill>
        <p:spPr>
          <a:xfrm>
            <a:off x="2968094" y="2276094"/>
            <a:ext cx="4140878" cy="5095875"/>
          </a:xfrm>
          <a:prstGeom prst="rect">
            <a:avLst/>
          </a:prstGeom>
        </p:spPr>
      </p:pic>
      <p:sp>
        <p:nvSpPr>
          <p:cNvPr id="59" name="ALAPINFORMÁCIÓK">
            <a:extLst>
              <a:ext uri="{FF2B5EF4-FFF2-40B4-BE49-F238E27FC236}">
                <a16:creationId xmlns:a16="http://schemas.microsoft.com/office/drawing/2014/main" id="{642FAA82-3FD0-4673-830D-4596D009134E}"/>
              </a:ext>
            </a:extLst>
          </p:cNvPr>
          <p:cNvSpPr>
            <a:spLocks noGrp="1"/>
          </p:cNvSpPr>
          <p:nvPr/>
        </p:nvSpPr>
        <p:spPr>
          <a:xfrm>
            <a:off x="609600" y="2333625"/>
            <a:ext cx="2105025" cy="914400"/>
          </a:xfrm>
          <a:prstGeom prst="roundRect">
            <a:avLst>
              <a:gd name="adj" fmla="val 8333"/>
            </a:avLst>
          </a:prstGeom>
          <a:solidFill>
            <a:srgbClr val="ECF8F7"/>
          </a:solidFill>
          <a:ln w="9525">
            <a:solidFill>
              <a:srgbClr val="A6D8D3"/>
            </a:solidFill>
            <a:prstDash val="solid"/>
          </a:ln>
        </p:spPr>
      </p:sp>
      <p:sp>
        <p:nvSpPr>
          <p:cNvPr id="60" name="ALAPINFORMÁCIÓK-h">
            <a:extLst>
              <a:ext uri="{FF2B5EF4-FFF2-40B4-BE49-F238E27FC236}">
                <a16:creationId xmlns:a16="http://schemas.microsoft.com/office/drawing/2014/main" id="{5E942D61-BD3C-40BC-8D79-0E759297A059}"/>
              </a:ext>
            </a:extLst>
          </p:cNvPr>
          <p:cNvSpPr>
            <a:spLocks noGrp="1"/>
          </p:cNvSpPr>
          <p:nvPr/>
        </p:nvSpPr>
        <p:spPr>
          <a:xfrm>
            <a:off x="742950" y="2428875"/>
            <a:ext cx="1838325" cy="209550"/>
          </a:xfrm>
          <a:prstGeom prst="rect">
            <a:avLst/>
          </a:prstGeom>
          <a:noFill/>
          <a:ln w="0">
            <a:noFill/>
            <a:prstDash val="solid"/>
          </a:ln>
        </p:spPr>
        <p:txBody>
          <a:bodyPr anchor="ctr">
            <a:noAutofit/>
          </a:bodyPr>
          <a:lstStyle/>
          <a:p>
            <a:pPr algn="l">
              <a:buNone/>
              <a:defRPr sz="1050" b="1">
                <a:solidFill>
                  <a:srgbClr val="009DA6"/>
                </a:solidFill>
                <a:latin typeface="Aptos"/>
                <a:ea typeface="Aptos"/>
                <a:cs typeface="Aptos"/>
              </a:defRPr>
            </a:pPr>
            <a:r>
              <a:rPr sz="1050" b="1" dirty="0">
                <a:latin typeface="Aptos"/>
                <a:ea typeface="Aptos"/>
                <a:cs typeface="Aptos"/>
              </a:rPr>
              <a:t>ALAPINFORMÁCIÓK</a:t>
            </a:r>
          </a:p>
        </p:txBody>
      </p:sp>
      <p:sp>
        <p:nvSpPr>
          <p:cNvPr id="61" name="ALAPINFORMÁCIÓK-b">
            <a:extLst>
              <a:ext uri="{FF2B5EF4-FFF2-40B4-BE49-F238E27FC236}">
                <a16:creationId xmlns:a16="http://schemas.microsoft.com/office/drawing/2014/main" id="{C56DD617-941F-45EC-A70C-4FC1DBF6E8F6}"/>
              </a:ext>
            </a:extLst>
          </p:cNvPr>
          <p:cNvSpPr>
            <a:spLocks noGrp="1"/>
          </p:cNvSpPr>
          <p:nvPr/>
        </p:nvSpPr>
        <p:spPr>
          <a:xfrm>
            <a:off x="742950" y="2657475"/>
            <a:ext cx="1838325" cy="514350"/>
          </a:xfrm>
          <a:prstGeom prst="rect">
            <a:avLst/>
          </a:prstGeom>
          <a:noFill/>
          <a:ln w="0">
            <a:noFill/>
            <a:prstDash val="solid"/>
          </a:ln>
        </p:spPr>
        <p:txBody>
          <a:bodyPr anchor="ctr">
            <a:noAutofit/>
          </a:bodyPr>
          <a:lstStyle/>
          <a:p>
            <a:pPr algn="l">
              <a:buNone/>
              <a:defRPr sz="900" b="0">
                <a:solidFill>
                  <a:srgbClr val="0B2D3C"/>
                </a:solidFill>
                <a:latin typeface="Aptos"/>
                <a:ea typeface="Aptos"/>
                <a:cs typeface="Aptos"/>
              </a:defRPr>
            </a:pPr>
            <a:r>
              <a:rPr sz="900" b="0" dirty="0" err="1">
                <a:solidFill>
                  <a:srgbClr val="0B2D3C"/>
                </a:solidFill>
                <a:latin typeface="Aptos"/>
                <a:ea typeface="Aptos"/>
                <a:cs typeface="Aptos"/>
              </a:rPr>
              <a:t>dct:title</a:t>
            </a:r>
            <a:r>
              <a:rPr sz="900" b="0" dirty="0">
                <a:solidFill>
                  <a:srgbClr val="0B2D3C"/>
                </a:solidFill>
                <a:latin typeface="Aptos"/>
                <a:ea typeface="Aptos"/>
                <a:cs typeface="Aptos"/>
              </a:rPr>
              <a:t>, </a:t>
            </a:r>
            <a:r>
              <a:rPr sz="900" b="0" dirty="0" err="1">
                <a:solidFill>
                  <a:srgbClr val="0B2D3C"/>
                </a:solidFill>
                <a:latin typeface="Aptos"/>
                <a:ea typeface="Aptos"/>
                <a:cs typeface="Aptos"/>
              </a:rPr>
              <a:t>dct:description</a:t>
            </a:r>
            <a:r>
              <a:rPr sz="900" b="0" dirty="0">
                <a:solidFill>
                  <a:srgbClr val="0B2D3C"/>
                </a:solidFill>
                <a:latin typeface="Aptos"/>
                <a:ea typeface="Aptos"/>
                <a:cs typeface="Aptos"/>
              </a:rPr>
              <a:t>, </a:t>
            </a:r>
            <a:r>
              <a:rPr sz="900" b="0" dirty="0" err="1">
                <a:solidFill>
                  <a:srgbClr val="0B2D3C"/>
                </a:solidFill>
                <a:latin typeface="Aptos"/>
                <a:ea typeface="Aptos"/>
                <a:cs typeface="Aptos"/>
              </a:rPr>
              <a:t>dcat:keyword</a:t>
            </a:r>
            <a:endParaRPr sz="900" b="0" dirty="0">
              <a:solidFill>
                <a:srgbClr val="0B2D3C"/>
              </a:solidFill>
              <a:latin typeface="Aptos"/>
              <a:ea typeface="Aptos"/>
              <a:cs typeface="Aptos"/>
            </a:endParaRPr>
          </a:p>
          <a:p>
            <a:pPr algn="l">
              <a:buNone/>
              <a:defRPr sz="900" b="0">
                <a:solidFill>
                  <a:srgbClr val="0B2D3C"/>
                </a:solidFill>
                <a:latin typeface="Aptos"/>
                <a:ea typeface="Aptos"/>
                <a:cs typeface="Aptos"/>
              </a:defRPr>
            </a:pPr>
            <a:r>
              <a:rPr sz="900" b="0" dirty="0">
                <a:solidFill>
                  <a:srgbClr val="0B2D3C"/>
                </a:solidFill>
                <a:latin typeface="Aptos"/>
                <a:ea typeface="Aptos"/>
                <a:cs typeface="Aptos"/>
              </a:rPr>
              <a:t>Az </a:t>
            </a:r>
            <a:r>
              <a:rPr sz="900" b="0" dirty="0" err="1">
                <a:solidFill>
                  <a:srgbClr val="0B2D3C"/>
                </a:solidFill>
                <a:latin typeface="Aptos"/>
                <a:ea typeface="Aptos"/>
                <a:cs typeface="Aptos"/>
              </a:rPr>
              <a:t>adatkészlet</a:t>
            </a:r>
            <a:r>
              <a:rPr sz="900" b="0" dirty="0">
                <a:solidFill>
                  <a:srgbClr val="0B2D3C"/>
                </a:solidFill>
                <a:latin typeface="Aptos"/>
                <a:ea typeface="Aptos"/>
                <a:cs typeface="Aptos"/>
              </a:rPr>
              <a:t> </a:t>
            </a:r>
            <a:r>
              <a:rPr sz="900" b="0" dirty="0" err="1">
                <a:solidFill>
                  <a:srgbClr val="0B2D3C"/>
                </a:solidFill>
                <a:latin typeface="Aptos"/>
                <a:ea typeface="Aptos"/>
                <a:cs typeface="Aptos"/>
              </a:rPr>
              <a:t>tartalma</a:t>
            </a:r>
            <a:r>
              <a:rPr sz="900" b="0" dirty="0">
                <a:solidFill>
                  <a:srgbClr val="0B2D3C"/>
                </a:solidFill>
                <a:latin typeface="Aptos"/>
                <a:ea typeface="Aptos"/>
                <a:cs typeface="Aptos"/>
              </a:rPr>
              <a:t> </a:t>
            </a:r>
            <a:r>
              <a:rPr sz="900" b="0" dirty="0" err="1">
                <a:solidFill>
                  <a:srgbClr val="0B2D3C"/>
                </a:solidFill>
                <a:latin typeface="Aptos"/>
                <a:ea typeface="Aptos"/>
                <a:cs typeface="Aptos"/>
              </a:rPr>
              <a:t>és</a:t>
            </a:r>
            <a:r>
              <a:rPr sz="900" b="0" dirty="0">
                <a:solidFill>
                  <a:srgbClr val="0B2D3C"/>
                </a:solidFill>
                <a:latin typeface="Aptos"/>
                <a:ea typeface="Aptos"/>
                <a:cs typeface="Aptos"/>
              </a:rPr>
              <a:t> </a:t>
            </a:r>
            <a:r>
              <a:rPr sz="900" b="0" dirty="0" err="1">
                <a:solidFill>
                  <a:srgbClr val="0B2D3C"/>
                </a:solidFill>
                <a:latin typeface="Aptos"/>
                <a:ea typeface="Aptos"/>
                <a:cs typeface="Aptos"/>
              </a:rPr>
              <a:t>kereshető</a:t>
            </a:r>
            <a:r>
              <a:rPr sz="900" b="0" dirty="0">
                <a:solidFill>
                  <a:srgbClr val="0B2D3C"/>
                </a:solidFill>
                <a:latin typeface="Aptos"/>
                <a:ea typeface="Aptos"/>
                <a:cs typeface="Aptos"/>
              </a:rPr>
              <a:t> </a:t>
            </a:r>
            <a:r>
              <a:rPr sz="900" b="0" dirty="0" err="1">
                <a:solidFill>
                  <a:srgbClr val="0B2D3C"/>
                </a:solidFill>
                <a:latin typeface="Aptos"/>
                <a:ea typeface="Aptos"/>
                <a:cs typeface="Aptos"/>
              </a:rPr>
              <a:t>kulcsszavai</a:t>
            </a:r>
            <a:endParaRPr sz="900" b="0" dirty="0">
              <a:solidFill>
                <a:srgbClr val="0B2D3C"/>
              </a:solidFill>
              <a:latin typeface="Aptos"/>
              <a:ea typeface="Aptos"/>
              <a:cs typeface="Aptos"/>
            </a:endParaRPr>
          </a:p>
        </p:txBody>
      </p:sp>
      <p:sp>
        <p:nvSpPr>
          <p:cNvPr id="62" name="FELELŐS SZERVEZET">
            <a:extLst>
              <a:ext uri="{FF2B5EF4-FFF2-40B4-BE49-F238E27FC236}">
                <a16:creationId xmlns:a16="http://schemas.microsoft.com/office/drawing/2014/main" id="{6DBF65C7-424C-4F56-BC7F-6F2B75EB96A0}"/>
              </a:ext>
            </a:extLst>
          </p:cNvPr>
          <p:cNvSpPr>
            <a:spLocks noGrp="1"/>
          </p:cNvSpPr>
          <p:nvPr/>
        </p:nvSpPr>
        <p:spPr>
          <a:xfrm>
            <a:off x="609600" y="3495675"/>
            <a:ext cx="2105025" cy="1009650"/>
          </a:xfrm>
          <a:prstGeom prst="roundRect">
            <a:avLst>
              <a:gd name="adj" fmla="val 7547"/>
            </a:avLst>
          </a:prstGeom>
          <a:solidFill>
            <a:srgbClr val="ECF8F7"/>
          </a:solidFill>
          <a:ln w="9525">
            <a:solidFill>
              <a:srgbClr val="A6D8D3"/>
            </a:solidFill>
            <a:prstDash val="solid"/>
          </a:ln>
        </p:spPr>
      </p:sp>
      <p:sp>
        <p:nvSpPr>
          <p:cNvPr id="63" name="FELELŐS SZERVEZET-h">
            <a:extLst>
              <a:ext uri="{FF2B5EF4-FFF2-40B4-BE49-F238E27FC236}">
                <a16:creationId xmlns:a16="http://schemas.microsoft.com/office/drawing/2014/main" id="{CD9C3191-EA71-461E-A2A5-F7EEF6ADE4A8}"/>
              </a:ext>
            </a:extLst>
          </p:cNvPr>
          <p:cNvSpPr>
            <a:spLocks noGrp="1"/>
          </p:cNvSpPr>
          <p:nvPr/>
        </p:nvSpPr>
        <p:spPr>
          <a:xfrm>
            <a:off x="742950" y="3590925"/>
            <a:ext cx="1838325" cy="209550"/>
          </a:xfrm>
          <a:prstGeom prst="rect">
            <a:avLst/>
          </a:prstGeom>
          <a:noFill/>
          <a:ln w="0">
            <a:noFill/>
            <a:prstDash val="solid"/>
          </a:ln>
        </p:spPr>
        <p:txBody>
          <a:bodyPr anchor="ctr">
            <a:noAutofit/>
          </a:bodyPr>
          <a:lstStyle/>
          <a:p>
            <a:pPr algn="l">
              <a:buNone/>
              <a:defRPr sz="1050" b="1">
                <a:solidFill>
                  <a:srgbClr val="009DA6"/>
                </a:solidFill>
                <a:latin typeface="Aptos"/>
                <a:ea typeface="Aptos"/>
                <a:cs typeface="Aptos"/>
              </a:defRPr>
            </a:pPr>
            <a:r>
              <a:rPr sz="1050" b="1" dirty="0">
                <a:latin typeface="Aptos"/>
                <a:ea typeface="Aptos"/>
                <a:cs typeface="Aptos"/>
              </a:rPr>
              <a:t>FELELŐS SZERVEZET</a:t>
            </a:r>
          </a:p>
        </p:txBody>
      </p:sp>
      <p:sp>
        <p:nvSpPr>
          <p:cNvPr id="64" name="FELELŐS SZERVEZET-b">
            <a:extLst>
              <a:ext uri="{FF2B5EF4-FFF2-40B4-BE49-F238E27FC236}">
                <a16:creationId xmlns:a16="http://schemas.microsoft.com/office/drawing/2014/main" id="{59A38FA7-F08D-483F-8039-9F141CA90153}"/>
              </a:ext>
            </a:extLst>
          </p:cNvPr>
          <p:cNvSpPr>
            <a:spLocks noGrp="1"/>
          </p:cNvSpPr>
          <p:nvPr/>
        </p:nvSpPr>
        <p:spPr>
          <a:xfrm>
            <a:off x="742950" y="3819525"/>
            <a:ext cx="1838325" cy="609600"/>
          </a:xfrm>
          <a:prstGeom prst="rect">
            <a:avLst/>
          </a:prstGeom>
          <a:noFill/>
          <a:ln w="0">
            <a:noFill/>
            <a:prstDash val="solid"/>
          </a:ln>
        </p:spPr>
        <p:txBody>
          <a:bodyPr anchor="ctr">
            <a:noAutofit/>
          </a:bodyPr>
          <a:lstStyle/>
          <a:p>
            <a:pPr algn="l">
              <a:buNone/>
              <a:defRPr sz="900" b="0">
                <a:solidFill>
                  <a:srgbClr val="0B2D3C"/>
                </a:solidFill>
                <a:latin typeface="Aptos"/>
                <a:ea typeface="Aptos"/>
                <a:cs typeface="Aptos"/>
              </a:defRPr>
            </a:pPr>
            <a:r>
              <a:rPr sz="900" b="0">
                <a:solidFill>
                  <a:srgbClr val="0B2D3C"/>
                </a:solidFill>
                <a:latin typeface="Aptos"/>
                <a:ea typeface="Aptos"/>
                <a:cs typeface="Aptos"/>
              </a:rPr>
              <a:t>dct:publisher, dcat:contactPoint</a:t>
            </a:r>
          </a:p>
          <a:p>
            <a:pPr algn="l">
              <a:buNone/>
              <a:defRPr sz="900" b="0">
                <a:solidFill>
                  <a:srgbClr val="0B2D3C"/>
                </a:solidFill>
                <a:latin typeface="Aptos"/>
                <a:ea typeface="Aptos"/>
                <a:cs typeface="Aptos"/>
              </a:defRPr>
            </a:pPr>
            <a:r>
              <a:rPr sz="900" b="0">
                <a:solidFill>
                  <a:srgbClr val="0B2D3C"/>
                </a:solidFill>
                <a:latin typeface="Aptos"/>
                <a:ea typeface="Aptos"/>
                <a:cs typeface="Aptos"/>
              </a:rPr>
              <a:t>Adatgazda, kapcsolattartó és szervezeti felelősség</a:t>
            </a:r>
          </a:p>
        </p:txBody>
      </p:sp>
      <p:sp>
        <p:nvSpPr>
          <p:cNvPr id="65" name="DOKUMENTÁCIÓ">
            <a:extLst>
              <a:ext uri="{FF2B5EF4-FFF2-40B4-BE49-F238E27FC236}">
                <a16:creationId xmlns:a16="http://schemas.microsoft.com/office/drawing/2014/main" id="{C98BC209-920A-4762-B62C-DDFD946F5187}"/>
              </a:ext>
            </a:extLst>
          </p:cNvPr>
          <p:cNvSpPr>
            <a:spLocks noGrp="1"/>
          </p:cNvSpPr>
          <p:nvPr/>
        </p:nvSpPr>
        <p:spPr>
          <a:xfrm>
            <a:off x="609600" y="4819650"/>
            <a:ext cx="2105025" cy="1066800"/>
          </a:xfrm>
          <a:prstGeom prst="roundRect">
            <a:avLst>
              <a:gd name="adj" fmla="val 7143"/>
            </a:avLst>
          </a:prstGeom>
          <a:solidFill>
            <a:srgbClr val="ECF8F7"/>
          </a:solidFill>
          <a:ln w="9525">
            <a:solidFill>
              <a:srgbClr val="A6D8D3"/>
            </a:solidFill>
            <a:prstDash val="solid"/>
          </a:ln>
        </p:spPr>
      </p:sp>
      <p:sp>
        <p:nvSpPr>
          <p:cNvPr id="66" name="DOKUMENTÁCIÓ-h">
            <a:extLst>
              <a:ext uri="{FF2B5EF4-FFF2-40B4-BE49-F238E27FC236}">
                <a16:creationId xmlns:a16="http://schemas.microsoft.com/office/drawing/2014/main" id="{8AD2D384-F7A9-4935-A484-07350A00AE9C}"/>
              </a:ext>
            </a:extLst>
          </p:cNvPr>
          <p:cNvSpPr>
            <a:spLocks noGrp="1"/>
          </p:cNvSpPr>
          <p:nvPr/>
        </p:nvSpPr>
        <p:spPr>
          <a:xfrm>
            <a:off x="742950" y="4914900"/>
            <a:ext cx="1838325" cy="209550"/>
          </a:xfrm>
          <a:prstGeom prst="rect">
            <a:avLst/>
          </a:prstGeom>
          <a:noFill/>
          <a:ln w="0">
            <a:noFill/>
            <a:prstDash val="solid"/>
          </a:ln>
        </p:spPr>
        <p:txBody>
          <a:bodyPr anchor="ctr">
            <a:noAutofit/>
          </a:bodyPr>
          <a:lstStyle/>
          <a:p>
            <a:pPr algn="l">
              <a:buNone/>
              <a:defRPr sz="1050" b="1">
                <a:solidFill>
                  <a:srgbClr val="009DA6"/>
                </a:solidFill>
                <a:latin typeface="Aptos"/>
                <a:ea typeface="Aptos"/>
                <a:cs typeface="Aptos"/>
              </a:defRPr>
            </a:pPr>
            <a:r>
              <a:rPr sz="1050" b="1" dirty="0">
                <a:latin typeface="Aptos"/>
                <a:ea typeface="Aptos"/>
                <a:cs typeface="Aptos"/>
              </a:rPr>
              <a:t>DOKUMENTÁCIÓ</a:t>
            </a:r>
          </a:p>
        </p:txBody>
      </p:sp>
      <p:sp>
        <p:nvSpPr>
          <p:cNvPr id="67" name="DOKUMENTÁCIÓ-b">
            <a:extLst>
              <a:ext uri="{FF2B5EF4-FFF2-40B4-BE49-F238E27FC236}">
                <a16:creationId xmlns:a16="http://schemas.microsoft.com/office/drawing/2014/main" id="{2C9E4E09-B663-4F17-A2D6-D9D0698290B0}"/>
              </a:ext>
            </a:extLst>
          </p:cNvPr>
          <p:cNvSpPr>
            <a:spLocks noGrp="1"/>
          </p:cNvSpPr>
          <p:nvPr/>
        </p:nvSpPr>
        <p:spPr>
          <a:xfrm>
            <a:off x="742950" y="5143500"/>
            <a:ext cx="1838325" cy="666750"/>
          </a:xfrm>
          <a:prstGeom prst="rect">
            <a:avLst/>
          </a:prstGeom>
          <a:noFill/>
          <a:ln w="0">
            <a:noFill/>
            <a:prstDash val="solid"/>
          </a:ln>
        </p:spPr>
        <p:txBody>
          <a:bodyPr anchor="ctr">
            <a:noAutofit/>
          </a:bodyPr>
          <a:lstStyle/>
          <a:p>
            <a:pPr algn="l">
              <a:buNone/>
              <a:defRPr sz="900" b="0">
                <a:solidFill>
                  <a:srgbClr val="0B2D3C"/>
                </a:solidFill>
                <a:latin typeface="Aptos"/>
                <a:ea typeface="Aptos"/>
                <a:cs typeface="Aptos"/>
              </a:defRPr>
            </a:pPr>
            <a:r>
              <a:rPr sz="900" b="0">
                <a:solidFill>
                  <a:srgbClr val="0B2D3C"/>
                </a:solidFill>
                <a:latin typeface="Aptos"/>
                <a:ea typeface="Aptos"/>
                <a:cs typeface="Aptos"/>
              </a:rPr>
              <a:t>dct:conformsTo, dct:license, dct:rights</a:t>
            </a:r>
          </a:p>
          <a:p>
            <a:pPr algn="l">
              <a:buNone/>
              <a:defRPr sz="900" b="0">
                <a:solidFill>
                  <a:srgbClr val="0B2D3C"/>
                </a:solidFill>
                <a:latin typeface="Aptos"/>
                <a:ea typeface="Aptos"/>
                <a:cs typeface="Aptos"/>
              </a:defRPr>
            </a:pPr>
            <a:r>
              <a:rPr sz="900" b="0">
                <a:solidFill>
                  <a:srgbClr val="0B2D3C"/>
                </a:solidFill>
                <a:latin typeface="Aptos"/>
                <a:ea typeface="Aptos"/>
                <a:cs typeface="Aptos"/>
              </a:rPr>
              <a:t>Verzió, szabvány, jogalap és felhasználási feltételek</a:t>
            </a:r>
          </a:p>
        </p:txBody>
      </p:sp>
      <p:sp>
        <p:nvSpPr>
          <p:cNvPr id="68" name="KATEGORIZÁLÁS">
            <a:extLst>
              <a:ext uri="{FF2B5EF4-FFF2-40B4-BE49-F238E27FC236}">
                <a16:creationId xmlns:a16="http://schemas.microsoft.com/office/drawing/2014/main" id="{02286D20-64B6-4B26-989A-4705BEB03B86}"/>
              </a:ext>
            </a:extLst>
          </p:cNvPr>
          <p:cNvSpPr>
            <a:spLocks noGrp="1"/>
          </p:cNvSpPr>
          <p:nvPr/>
        </p:nvSpPr>
        <p:spPr>
          <a:xfrm>
            <a:off x="7477125" y="4381500"/>
            <a:ext cx="2047875" cy="1066800"/>
          </a:xfrm>
          <a:prstGeom prst="roundRect">
            <a:avLst>
              <a:gd name="adj" fmla="val 7143"/>
            </a:avLst>
          </a:prstGeom>
          <a:solidFill>
            <a:srgbClr val="ECF8F7"/>
          </a:solidFill>
          <a:ln w="9525">
            <a:solidFill>
              <a:srgbClr val="A6D8D3"/>
            </a:solidFill>
            <a:prstDash val="solid"/>
          </a:ln>
        </p:spPr>
      </p:sp>
      <p:sp>
        <p:nvSpPr>
          <p:cNvPr id="69" name="KATEGORIZÁLÁS-h">
            <a:extLst>
              <a:ext uri="{FF2B5EF4-FFF2-40B4-BE49-F238E27FC236}">
                <a16:creationId xmlns:a16="http://schemas.microsoft.com/office/drawing/2014/main" id="{3E1C8B77-DFA9-4322-B34A-3B90A685CFE3}"/>
              </a:ext>
            </a:extLst>
          </p:cNvPr>
          <p:cNvSpPr>
            <a:spLocks noGrp="1"/>
          </p:cNvSpPr>
          <p:nvPr/>
        </p:nvSpPr>
        <p:spPr>
          <a:xfrm>
            <a:off x="7610475" y="4476750"/>
            <a:ext cx="1781175" cy="209550"/>
          </a:xfrm>
          <a:prstGeom prst="rect">
            <a:avLst/>
          </a:prstGeom>
          <a:noFill/>
          <a:ln w="0">
            <a:noFill/>
            <a:prstDash val="solid"/>
          </a:ln>
        </p:spPr>
        <p:txBody>
          <a:bodyPr anchor="ctr">
            <a:noAutofit/>
          </a:bodyPr>
          <a:lstStyle/>
          <a:p>
            <a:pPr algn="l">
              <a:buNone/>
              <a:defRPr sz="1050" b="1">
                <a:solidFill>
                  <a:srgbClr val="009DA6"/>
                </a:solidFill>
                <a:latin typeface="Aptos"/>
                <a:ea typeface="Aptos"/>
                <a:cs typeface="Aptos"/>
              </a:defRPr>
            </a:pPr>
            <a:r>
              <a:rPr sz="1050" b="1">
                <a:solidFill>
                  <a:srgbClr val="009DA6"/>
                </a:solidFill>
                <a:latin typeface="Aptos"/>
                <a:ea typeface="Aptos"/>
                <a:cs typeface="Aptos"/>
              </a:rPr>
              <a:t>KATEGORIZÁLÁS</a:t>
            </a:r>
          </a:p>
        </p:txBody>
      </p:sp>
      <p:sp>
        <p:nvSpPr>
          <p:cNvPr id="70" name="KATEGORIZÁLÁS-b">
            <a:extLst>
              <a:ext uri="{FF2B5EF4-FFF2-40B4-BE49-F238E27FC236}">
                <a16:creationId xmlns:a16="http://schemas.microsoft.com/office/drawing/2014/main" id="{442A9D3D-45CC-4A05-8A66-85ADDD5E1BD4}"/>
              </a:ext>
            </a:extLst>
          </p:cNvPr>
          <p:cNvSpPr>
            <a:spLocks noGrp="1"/>
          </p:cNvSpPr>
          <p:nvPr/>
        </p:nvSpPr>
        <p:spPr>
          <a:xfrm>
            <a:off x="7610475" y="4705350"/>
            <a:ext cx="1781175" cy="666750"/>
          </a:xfrm>
          <a:prstGeom prst="rect">
            <a:avLst/>
          </a:prstGeom>
          <a:noFill/>
          <a:ln w="0">
            <a:noFill/>
            <a:prstDash val="solid"/>
          </a:ln>
        </p:spPr>
        <p:txBody>
          <a:bodyPr anchor="ctr">
            <a:noAutofit/>
          </a:bodyPr>
          <a:lstStyle/>
          <a:p>
            <a:pPr algn="l">
              <a:buNone/>
              <a:defRPr sz="900" b="0">
                <a:solidFill>
                  <a:srgbClr val="0B2D3C"/>
                </a:solidFill>
                <a:latin typeface="Aptos"/>
                <a:ea typeface="Aptos"/>
                <a:cs typeface="Aptos"/>
              </a:defRPr>
            </a:pPr>
            <a:r>
              <a:rPr sz="900" b="0">
                <a:solidFill>
                  <a:srgbClr val="0B2D3C"/>
                </a:solidFill>
                <a:latin typeface="Aptos"/>
                <a:ea typeface="Aptos"/>
                <a:cs typeface="Aptos"/>
              </a:rPr>
              <a:t>HealthDCAT-AP témák és adattípusok</a:t>
            </a:r>
          </a:p>
          <a:p>
            <a:pPr algn="l">
              <a:buNone/>
              <a:defRPr sz="900" b="0">
                <a:solidFill>
                  <a:srgbClr val="0B2D3C"/>
                </a:solidFill>
                <a:latin typeface="Aptos"/>
                <a:ea typeface="Aptos"/>
                <a:cs typeface="Aptos"/>
              </a:defRPr>
            </a:pPr>
            <a:r>
              <a:rPr sz="900" b="0">
                <a:solidFill>
                  <a:srgbClr val="0B2D3C"/>
                </a:solidFill>
                <a:latin typeface="Aptos"/>
                <a:ea typeface="Aptos"/>
                <a:cs typeface="Aptos"/>
              </a:rPr>
              <a:t>Földrajzi és populációs lefedettség, nyelv, frissítés</a:t>
            </a:r>
          </a:p>
        </p:txBody>
      </p:sp>
      <p:sp>
        <p:nvSpPr>
          <p:cNvPr id="71" name="DISZTRIBÚCIÓ">
            <a:extLst>
              <a:ext uri="{FF2B5EF4-FFF2-40B4-BE49-F238E27FC236}">
                <a16:creationId xmlns:a16="http://schemas.microsoft.com/office/drawing/2014/main" id="{F7EB8A55-3EA4-4E0B-96AA-775150C5514F}"/>
              </a:ext>
            </a:extLst>
          </p:cNvPr>
          <p:cNvSpPr>
            <a:spLocks noGrp="1"/>
          </p:cNvSpPr>
          <p:nvPr/>
        </p:nvSpPr>
        <p:spPr>
          <a:xfrm>
            <a:off x="7477126" y="5595692"/>
            <a:ext cx="2098822" cy="952310"/>
          </a:xfrm>
          <a:prstGeom prst="roundRect">
            <a:avLst>
              <a:gd name="adj" fmla="val 7143"/>
            </a:avLst>
          </a:prstGeom>
          <a:solidFill>
            <a:srgbClr val="ECF8F7"/>
          </a:solidFill>
          <a:ln w="9525">
            <a:solidFill>
              <a:srgbClr val="A6D8D3"/>
            </a:solidFill>
            <a:prstDash val="solid"/>
          </a:ln>
        </p:spPr>
      </p:sp>
      <p:sp>
        <p:nvSpPr>
          <p:cNvPr id="72" name="DISZTRIBÚCIÓ-h">
            <a:extLst>
              <a:ext uri="{FF2B5EF4-FFF2-40B4-BE49-F238E27FC236}">
                <a16:creationId xmlns:a16="http://schemas.microsoft.com/office/drawing/2014/main" id="{3D95EFAB-3BD8-4C94-90BE-8FDB5105833A}"/>
              </a:ext>
            </a:extLst>
          </p:cNvPr>
          <p:cNvSpPr>
            <a:spLocks noGrp="1"/>
          </p:cNvSpPr>
          <p:nvPr/>
        </p:nvSpPr>
        <p:spPr>
          <a:xfrm>
            <a:off x="7661421" y="5724716"/>
            <a:ext cx="1781175" cy="209550"/>
          </a:xfrm>
          <a:prstGeom prst="rect">
            <a:avLst/>
          </a:prstGeom>
          <a:noFill/>
          <a:ln w="0">
            <a:noFill/>
            <a:prstDash val="solid"/>
          </a:ln>
        </p:spPr>
        <p:txBody>
          <a:bodyPr anchor="ctr">
            <a:noAutofit/>
          </a:bodyPr>
          <a:lstStyle/>
          <a:p>
            <a:pPr algn="l">
              <a:buNone/>
              <a:defRPr sz="1050" b="1">
                <a:solidFill>
                  <a:srgbClr val="009DA6"/>
                </a:solidFill>
                <a:latin typeface="Aptos"/>
                <a:ea typeface="Aptos"/>
                <a:cs typeface="Aptos"/>
              </a:defRPr>
            </a:pPr>
            <a:r>
              <a:rPr sz="1050" b="1" dirty="0">
                <a:solidFill>
                  <a:srgbClr val="009DA6"/>
                </a:solidFill>
                <a:latin typeface="Aptos"/>
                <a:ea typeface="Aptos"/>
                <a:cs typeface="Aptos"/>
              </a:rPr>
              <a:t>DISZTRIBÚCIÓ</a:t>
            </a:r>
          </a:p>
        </p:txBody>
      </p:sp>
      <p:sp>
        <p:nvSpPr>
          <p:cNvPr id="73" name="DISZTRIBÚCIÓ-b">
            <a:extLst>
              <a:ext uri="{FF2B5EF4-FFF2-40B4-BE49-F238E27FC236}">
                <a16:creationId xmlns:a16="http://schemas.microsoft.com/office/drawing/2014/main" id="{FAE9F8E3-9C59-46EF-9102-7905E3318BF2}"/>
              </a:ext>
            </a:extLst>
          </p:cNvPr>
          <p:cNvSpPr>
            <a:spLocks noGrp="1"/>
          </p:cNvSpPr>
          <p:nvPr/>
        </p:nvSpPr>
        <p:spPr>
          <a:xfrm>
            <a:off x="7629524" y="5834743"/>
            <a:ext cx="1781175" cy="666750"/>
          </a:xfrm>
          <a:prstGeom prst="rect">
            <a:avLst/>
          </a:prstGeom>
          <a:noFill/>
          <a:ln w="0">
            <a:noFill/>
            <a:prstDash val="solid"/>
          </a:ln>
        </p:spPr>
        <p:txBody>
          <a:bodyPr anchor="ctr">
            <a:noAutofit/>
          </a:bodyPr>
          <a:lstStyle/>
          <a:p>
            <a:pPr algn="l">
              <a:buNone/>
              <a:defRPr sz="900" b="0">
                <a:solidFill>
                  <a:srgbClr val="0B2D3C"/>
                </a:solidFill>
                <a:latin typeface="Aptos"/>
                <a:ea typeface="Aptos"/>
                <a:cs typeface="Aptos"/>
              </a:defRPr>
            </a:pPr>
            <a:r>
              <a:rPr sz="900" b="0" dirty="0" err="1">
                <a:solidFill>
                  <a:srgbClr val="0B2D3C"/>
                </a:solidFill>
                <a:latin typeface="Aptos"/>
                <a:ea typeface="Aptos"/>
                <a:cs typeface="Aptos"/>
              </a:rPr>
              <a:t>dcat:Distribution</a:t>
            </a:r>
            <a:endParaRPr sz="900" b="0" dirty="0">
              <a:solidFill>
                <a:srgbClr val="0B2D3C"/>
              </a:solidFill>
              <a:latin typeface="Aptos"/>
              <a:ea typeface="Aptos"/>
              <a:cs typeface="Aptos"/>
            </a:endParaRPr>
          </a:p>
          <a:p>
            <a:pPr algn="l">
              <a:buNone/>
              <a:defRPr sz="900" b="0">
                <a:solidFill>
                  <a:srgbClr val="0B2D3C"/>
                </a:solidFill>
                <a:latin typeface="Aptos"/>
                <a:ea typeface="Aptos"/>
                <a:cs typeface="Aptos"/>
              </a:defRPr>
            </a:pPr>
            <a:r>
              <a:rPr sz="900" b="0" dirty="0" err="1">
                <a:solidFill>
                  <a:srgbClr val="0B2D3C"/>
                </a:solidFill>
                <a:latin typeface="Aptos"/>
                <a:ea typeface="Aptos"/>
                <a:cs typeface="Aptos"/>
              </a:rPr>
              <a:t>Formátum</a:t>
            </a:r>
            <a:r>
              <a:rPr sz="900" b="0" dirty="0">
                <a:solidFill>
                  <a:srgbClr val="0B2D3C"/>
                </a:solidFill>
                <a:latin typeface="Aptos"/>
                <a:ea typeface="Aptos"/>
                <a:cs typeface="Aptos"/>
              </a:rPr>
              <a:t>, </a:t>
            </a:r>
            <a:r>
              <a:rPr sz="900" b="0" dirty="0" err="1">
                <a:solidFill>
                  <a:srgbClr val="0B2D3C"/>
                </a:solidFill>
                <a:latin typeface="Aptos"/>
                <a:ea typeface="Aptos"/>
                <a:cs typeface="Aptos"/>
              </a:rPr>
              <a:t>hozzáférési</a:t>
            </a:r>
            <a:r>
              <a:rPr sz="900" b="0" dirty="0">
                <a:solidFill>
                  <a:srgbClr val="0B2D3C"/>
                </a:solidFill>
                <a:latin typeface="Aptos"/>
                <a:ea typeface="Aptos"/>
                <a:cs typeface="Aptos"/>
              </a:rPr>
              <a:t> URL, </a:t>
            </a:r>
            <a:r>
              <a:rPr sz="900" b="0" dirty="0" err="1">
                <a:solidFill>
                  <a:srgbClr val="0B2D3C"/>
                </a:solidFill>
                <a:latin typeface="Aptos"/>
                <a:ea typeface="Aptos"/>
                <a:cs typeface="Aptos"/>
              </a:rPr>
              <a:t>licenc</a:t>
            </a:r>
            <a:r>
              <a:rPr sz="900" b="0" dirty="0">
                <a:solidFill>
                  <a:srgbClr val="0B2D3C"/>
                </a:solidFill>
                <a:latin typeface="Aptos"/>
                <a:ea typeface="Aptos"/>
                <a:cs typeface="Aptos"/>
              </a:rPr>
              <a:t>, </a:t>
            </a:r>
            <a:r>
              <a:rPr sz="900" b="0" dirty="0" err="1">
                <a:solidFill>
                  <a:srgbClr val="0B2D3C"/>
                </a:solidFill>
                <a:latin typeface="Aptos"/>
                <a:ea typeface="Aptos"/>
                <a:cs typeface="Aptos"/>
              </a:rPr>
              <a:t>méret</a:t>
            </a:r>
            <a:r>
              <a:rPr sz="900" b="0" dirty="0">
                <a:solidFill>
                  <a:srgbClr val="0B2D3C"/>
                </a:solidFill>
                <a:latin typeface="Aptos"/>
                <a:ea typeface="Aptos"/>
                <a:cs typeface="Aptos"/>
              </a:rPr>
              <a:t> </a:t>
            </a:r>
            <a:r>
              <a:rPr sz="900" b="0" dirty="0" err="1">
                <a:solidFill>
                  <a:srgbClr val="0B2D3C"/>
                </a:solidFill>
                <a:latin typeface="Aptos"/>
                <a:ea typeface="Aptos"/>
                <a:cs typeface="Aptos"/>
              </a:rPr>
              <a:t>és</a:t>
            </a:r>
            <a:r>
              <a:rPr sz="900" b="0" dirty="0">
                <a:solidFill>
                  <a:srgbClr val="0B2D3C"/>
                </a:solidFill>
                <a:latin typeface="Aptos"/>
                <a:ea typeface="Aptos"/>
                <a:cs typeface="Aptos"/>
              </a:rPr>
              <a:t> </a:t>
            </a:r>
            <a:r>
              <a:rPr sz="900" b="0" dirty="0" err="1">
                <a:solidFill>
                  <a:srgbClr val="0B2D3C"/>
                </a:solidFill>
                <a:latin typeface="Aptos"/>
                <a:ea typeface="Aptos"/>
                <a:cs typeface="Aptos"/>
              </a:rPr>
              <a:t>elérhetőség</a:t>
            </a:r>
            <a:endParaRPr sz="900" b="0" dirty="0">
              <a:solidFill>
                <a:srgbClr val="0B2D3C"/>
              </a:solidFill>
              <a:latin typeface="Aptos"/>
              <a:ea typeface="Aptos"/>
              <a:cs typeface="Aptos"/>
            </a:endParaRPr>
          </a:p>
        </p:txBody>
      </p:sp>
      <p:sp>
        <p:nvSpPr>
          <p:cNvPr id="75" name="d81-card">
            <a:extLst>
              <a:ext uri="{FF2B5EF4-FFF2-40B4-BE49-F238E27FC236}">
                <a16:creationId xmlns:a16="http://schemas.microsoft.com/office/drawing/2014/main" id="{2E8A46F6-B54D-4AC3-857B-1F4896E6E771}"/>
              </a:ext>
            </a:extLst>
          </p:cNvPr>
          <p:cNvSpPr>
            <a:spLocks noGrp="1"/>
          </p:cNvSpPr>
          <p:nvPr/>
        </p:nvSpPr>
        <p:spPr>
          <a:xfrm>
            <a:off x="9829800" y="1504950"/>
            <a:ext cx="4800600" cy="2524125"/>
          </a:xfrm>
          <a:prstGeom prst="roundRect">
            <a:avLst>
              <a:gd name="adj" fmla="val 2676"/>
            </a:avLst>
          </a:prstGeom>
          <a:noFill/>
          <a:ln w="9525">
            <a:solidFill>
              <a:srgbClr val="9BBFE0"/>
            </a:solidFill>
            <a:prstDash val="solid"/>
          </a:ln>
        </p:spPr>
      </p:sp>
      <p:sp>
        <p:nvSpPr>
          <p:cNvPr id="76" name="d81-accent">
            <a:extLst>
              <a:ext uri="{FF2B5EF4-FFF2-40B4-BE49-F238E27FC236}">
                <a16:creationId xmlns:a16="http://schemas.microsoft.com/office/drawing/2014/main" id="{FCE6735B-39BE-4484-8798-3B509F491FA2}"/>
              </a:ext>
            </a:extLst>
          </p:cNvPr>
          <p:cNvSpPr>
            <a:spLocks noGrp="1"/>
          </p:cNvSpPr>
          <p:nvPr/>
        </p:nvSpPr>
        <p:spPr>
          <a:xfrm>
            <a:off x="9829800" y="1504950"/>
            <a:ext cx="4800600" cy="66675"/>
          </a:xfrm>
          <a:prstGeom prst="rect">
            <a:avLst/>
          </a:prstGeom>
          <a:solidFill>
            <a:srgbClr val="2F5BEA"/>
          </a:solidFill>
          <a:ln w="0">
            <a:solidFill>
              <a:srgbClr val="2F5BEA"/>
            </a:solidFill>
            <a:prstDash val="solid"/>
          </a:ln>
        </p:spPr>
      </p:sp>
      <p:sp>
        <p:nvSpPr>
          <p:cNvPr id="77" name="d81-tag">
            <a:extLst>
              <a:ext uri="{FF2B5EF4-FFF2-40B4-BE49-F238E27FC236}">
                <a16:creationId xmlns:a16="http://schemas.microsoft.com/office/drawing/2014/main" id="{5CED1A04-EB30-4E37-A6F5-1889604DFB67}"/>
              </a:ext>
            </a:extLst>
          </p:cNvPr>
          <p:cNvSpPr>
            <a:spLocks noGrp="1"/>
          </p:cNvSpPr>
          <p:nvPr/>
        </p:nvSpPr>
        <p:spPr>
          <a:xfrm>
            <a:off x="10058400" y="1676400"/>
            <a:ext cx="1619250" cy="228600"/>
          </a:xfrm>
          <a:prstGeom prst="rect">
            <a:avLst/>
          </a:prstGeom>
          <a:noFill/>
          <a:ln w="0">
            <a:noFill/>
            <a:prstDash val="solid"/>
          </a:ln>
        </p:spPr>
        <p:txBody>
          <a:bodyPr anchor="ctr">
            <a:noAutofit/>
          </a:bodyPr>
          <a:lstStyle/>
          <a:p>
            <a:pPr algn="l">
              <a:buNone/>
              <a:defRPr sz="1125" b="1">
                <a:solidFill>
                  <a:srgbClr val="2F5BEA"/>
                </a:solidFill>
                <a:latin typeface="Aptos"/>
                <a:ea typeface="Aptos"/>
                <a:cs typeface="Aptos"/>
              </a:defRPr>
            </a:pPr>
            <a:r>
              <a:rPr sz="1125" b="1">
                <a:solidFill>
                  <a:srgbClr val="2F5BEA"/>
                </a:solidFill>
                <a:latin typeface="Aptos"/>
                <a:ea typeface="Aptos"/>
                <a:cs typeface="Aptos"/>
              </a:rPr>
              <a:t>TEHDAS2 D8.1</a:t>
            </a:r>
          </a:p>
        </p:txBody>
      </p:sp>
      <p:sp>
        <p:nvSpPr>
          <p:cNvPr id="78" name="d81-title">
            <a:extLst>
              <a:ext uri="{FF2B5EF4-FFF2-40B4-BE49-F238E27FC236}">
                <a16:creationId xmlns:a16="http://schemas.microsoft.com/office/drawing/2014/main" id="{C275211E-3A36-4C95-BD8D-23E562C06803}"/>
              </a:ext>
            </a:extLst>
          </p:cNvPr>
          <p:cNvSpPr>
            <a:spLocks noGrp="1"/>
          </p:cNvSpPr>
          <p:nvPr/>
        </p:nvSpPr>
        <p:spPr>
          <a:xfrm>
            <a:off x="10058400" y="1952625"/>
            <a:ext cx="4305300" cy="285750"/>
          </a:xfrm>
          <a:prstGeom prst="rect">
            <a:avLst/>
          </a:prstGeom>
          <a:noFill/>
          <a:ln w="0">
            <a:noFill/>
            <a:prstDash val="solid"/>
          </a:ln>
        </p:spPr>
        <p:txBody>
          <a:bodyPr anchor="ctr">
            <a:noAutofit/>
          </a:bodyPr>
          <a:lstStyle/>
          <a:p>
            <a:pPr algn="l">
              <a:buNone/>
              <a:defRPr sz="1575" b="1">
                <a:solidFill>
                  <a:srgbClr val="0B2D3C"/>
                </a:solidFill>
                <a:latin typeface="Aptos"/>
                <a:ea typeface="Aptos"/>
                <a:cs typeface="Aptos"/>
              </a:defRPr>
            </a:pPr>
            <a:r>
              <a:rPr sz="1575" b="1">
                <a:solidFill>
                  <a:srgbClr val="0B2D3C"/>
                </a:solidFill>
                <a:latin typeface="Aptos"/>
                <a:ea typeface="Aptos"/>
                <a:cs typeface="Aptos"/>
              </a:rPr>
              <a:t>Opt-out a másodlagos felhasználásból</a:t>
            </a:r>
          </a:p>
        </p:txBody>
      </p:sp>
      <p:sp>
        <p:nvSpPr>
          <p:cNvPr id="79" name="d81-list">
            <a:extLst>
              <a:ext uri="{FF2B5EF4-FFF2-40B4-BE49-F238E27FC236}">
                <a16:creationId xmlns:a16="http://schemas.microsoft.com/office/drawing/2014/main" id="{685AEF47-F097-4FD6-918C-A5E03837A1C4}"/>
              </a:ext>
            </a:extLst>
          </p:cNvPr>
          <p:cNvSpPr>
            <a:spLocks noGrp="1"/>
          </p:cNvSpPr>
          <p:nvPr/>
        </p:nvSpPr>
        <p:spPr>
          <a:xfrm>
            <a:off x="10058400" y="2324100"/>
            <a:ext cx="4305300" cy="1438275"/>
          </a:xfrm>
          <a:prstGeom prst="rect">
            <a:avLst/>
          </a:prstGeom>
          <a:noFill/>
          <a:ln w="0">
            <a:noFill/>
            <a:prstDash val="solid"/>
          </a:ln>
        </p:spPr>
        <p:txBody>
          <a:bodyPr anchor="ctr">
            <a:noAutofit/>
          </a:bodyPr>
          <a:lstStyle/>
          <a:p>
            <a:pPr algn="l">
              <a:buNone/>
              <a:defRPr sz="1050" b="0">
                <a:solidFill>
                  <a:srgbClr val="0B2D3C"/>
                </a:solidFill>
                <a:latin typeface="Aptos"/>
                <a:ea typeface="Aptos"/>
                <a:cs typeface="Aptos"/>
              </a:defRPr>
            </a:pPr>
            <a:r>
              <a:rPr sz="1050" b="0" dirty="0">
                <a:solidFill>
                  <a:srgbClr val="0B2D3C"/>
                </a:solidFill>
                <a:latin typeface="Aptos"/>
                <a:ea typeface="Aptos"/>
                <a:cs typeface="Aptos"/>
              </a:rPr>
              <a:t>• </a:t>
            </a:r>
            <a:r>
              <a:rPr sz="1050" b="0" dirty="0" err="1">
                <a:solidFill>
                  <a:srgbClr val="0B2D3C"/>
                </a:solidFill>
                <a:latin typeface="Aptos"/>
                <a:ea typeface="Aptos"/>
                <a:cs typeface="Aptos"/>
              </a:rPr>
              <a:t>Rétegezett</a:t>
            </a:r>
            <a:r>
              <a:rPr sz="1050" b="0" dirty="0">
                <a:solidFill>
                  <a:srgbClr val="0B2D3C"/>
                </a:solidFill>
                <a:latin typeface="Aptos"/>
                <a:ea typeface="Aptos"/>
                <a:cs typeface="Aptos"/>
              </a:rPr>
              <a:t> </a:t>
            </a:r>
            <a:r>
              <a:rPr sz="1050" b="0" dirty="0" err="1">
                <a:solidFill>
                  <a:srgbClr val="0B2D3C"/>
                </a:solidFill>
                <a:latin typeface="Aptos"/>
                <a:ea typeface="Aptos"/>
                <a:cs typeface="Aptos"/>
              </a:rPr>
              <a:t>modell</a:t>
            </a:r>
            <a:r>
              <a:rPr sz="1050" b="0" dirty="0">
                <a:solidFill>
                  <a:srgbClr val="0B2D3C"/>
                </a:solidFill>
                <a:latin typeface="Aptos"/>
                <a:ea typeface="Aptos"/>
                <a:cs typeface="Aptos"/>
              </a:rPr>
              <a:t>: </a:t>
            </a:r>
            <a:r>
              <a:rPr sz="1050" b="0" dirty="0" err="1">
                <a:solidFill>
                  <a:srgbClr val="0B2D3C"/>
                </a:solidFill>
                <a:latin typeface="Aptos"/>
                <a:ea typeface="Aptos"/>
                <a:cs typeface="Aptos"/>
              </a:rPr>
              <a:t>általános</a:t>
            </a:r>
            <a:r>
              <a:rPr sz="1050" b="0" dirty="0">
                <a:solidFill>
                  <a:srgbClr val="0B2D3C"/>
                </a:solidFill>
                <a:latin typeface="Aptos"/>
                <a:ea typeface="Aptos"/>
                <a:cs typeface="Aptos"/>
              </a:rPr>
              <a:t>, </a:t>
            </a:r>
            <a:r>
              <a:rPr sz="1050" b="0" dirty="0" err="1">
                <a:solidFill>
                  <a:srgbClr val="0B2D3C"/>
                </a:solidFill>
                <a:latin typeface="Aptos"/>
                <a:ea typeface="Aptos"/>
                <a:cs typeface="Aptos"/>
              </a:rPr>
              <a:t>adatkategória</a:t>
            </a:r>
            <a:r>
              <a:rPr sz="1050" b="0" dirty="0">
                <a:solidFill>
                  <a:srgbClr val="0B2D3C"/>
                </a:solidFill>
                <a:latin typeface="Aptos"/>
                <a:ea typeface="Aptos"/>
                <a:cs typeface="Aptos"/>
              </a:rPr>
              <a:t>- </a:t>
            </a:r>
            <a:r>
              <a:rPr sz="1050" b="0" dirty="0" err="1">
                <a:solidFill>
                  <a:srgbClr val="0B2D3C"/>
                </a:solidFill>
                <a:latin typeface="Aptos"/>
                <a:ea typeface="Aptos"/>
                <a:cs typeface="Aptos"/>
              </a:rPr>
              <a:t>vagy</a:t>
            </a:r>
            <a:r>
              <a:rPr sz="1050" b="0" dirty="0">
                <a:solidFill>
                  <a:srgbClr val="0B2D3C"/>
                </a:solidFill>
                <a:latin typeface="Aptos"/>
                <a:ea typeface="Aptos"/>
                <a:cs typeface="Aptos"/>
              </a:rPr>
              <a:t> </a:t>
            </a:r>
            <a:r>
              <a:rPr sz="1050" b="0" dirty="0" err="1">
                <a:solidFill>
                  <a:srgbClr val="0B2D3C"/>
                </a:solidFill>
                <a:latin typeface="Aptos"/>
                <a:ea typeface="Aptos"/>
                <a:cs typeface="Aptos"/>
              </a:rPr>
              <a:t>célspecifikus</a:t>
            </a:r>
            <a:r>
              <a:rPr sz="1050" b="0" dirty="0">
                <a:solidFill>
                  <a:srgbClr val="0B2D3C"/>
                </a:solidFill>
                <a:latin typeface="Aptos"/>
                <a:ea typeface="Aptos"/>
                <a:cs typeface="Aptos"/>
              </a:rPr>
              <a:t> </a:t>
            </a:r>
            <a:r>
              <a:rPr sz="1050" b="0" dirty="0" err="1">
                <a:solidFill>
                  <a:srgbClr val="0B2D3C"/>
                </a:solidFill>
                <a:latin typeface="Aptos"/>
                <a:ea typeface="Aptos"/>
                <a:cs typeface="Aptos"/>
              </a:rPr>
              <a:t>választási</a:t>
            </a:r>
            <a:r>
              <a:rPr sz="1050" b="0" dirty="0">
                <a:solidFill>
                  <a:srgbClr val="0B2D3C"/>
                </a:solidFill>
                <a:latin typeface="Aptos"/>
                <a:ea typeface="Aptos"/>
                <a:cs typeface="Aptos"/>
              </a:rPr>
              <a:t> </a:t>
            </a:r>
            <a:r>
              <a:rPr sz="1050" b="0" dirty="0" err="1">
                <a:solidFill>
                  <a:srgbClr val="0B2D3C"/>
                </a:solidFill>
                <a:latin typeface="Aptos"/>
                <a:ea typeface="Aptos"/>
                <a:cs typeface="Aptos"/>
              </a:rPr>
              <a:t>lehetőség</a:t>
            </a:r>
            <a:r>
              <a:rPr sz="1050" b="0" dirty="0">
                <a:solidFill>
                  <a:srgbClr val="0B2D3C"/>
                </a:solidFill>
                <a:latin typeface="Aptos"/>
                <a:ea typeface="Aptos"/>
                <a:cs typeface="Aptos"/>
              </a:rPr>
              <a:t>.</a:t>
            </a:r>
          </a:p>
          <a:p>
            <a:pPr algn="l">
              <a:buNone/>
              <a:defRPr sz="1050" b="0">
                <a:solidFill>
                  <a:srgbClr val="0B2D3C"/>
                </a:solidFill>
                <a:latin typeface="Aptos"/>
                <a:ea typeface="Aptos"/>
                <a:cs typeface="Aptos"/>
              </a:defRPr>
            </a:pPr>
            <a:r>
              <a:rPr sz="1050" b="0" dirty="0">
                <a:solidFill>
                  <a:srgbClr val="0B2D3C"/>
                </a:solidFill>
                <a:latin typeface="Aptos"/>
                <a:ea typeface="Aptos"/>
                <a:cs typeface="Aptos"/>
              </a:rPr>
              <a:t>• </a:t>
            </a:r>
            <a:r>
              <a:rPr sz="1050" b="0" dirty="0" err="1">
                <a:solidFill>
                  <a:srgbClr val="0B2D3C"/>
                </a:solidFill>
                <a:latin typeface="Aptos"/>
                <a:ea typeface="Aptos"/>
                <a:cs typeface="Aptos"/>
              </a:rPr>
              <a:t>Egységes</a:t>
            </a:r>
            <a:r>
              <a:rPr sz="1050" b="0" dirty="0">
                <a:solidFill>
                  <a:srgbClr val="0B2D3C"/>
                </a:solidFill>
                <a:latin typeface="Aptos"/>
                <a:ea typeface="Aptos"/>
                <a:cs typeface="Aptos"/>
              </a:rPr>
              <a:t> </a:t>
            </a:r>
            <a:r>
              <a:rPr sz="1050" b="0" dirty="0" err="1">
                <a:solidFill>
                  <a:srgbClr val="0B2D3C"/>
                </a:solidFill>
                <a:latin typeface="Aptos"/>
                <a:ea typeface="Aptos"/>
                <a:cs typeface="Aptos"/>
              </a:rPr>
              <a:t>nyilvántartás</a:t>
            </a:r>
            <a:r>
              <a:rPr sz="1050" b="0" dirty="0">
                <a:solidFill>
                  <a:srgbClr val="0B2D3C"/>
                </a:solidFill>
                <a:latin typeface="Aptos"/>
                <a:ea typeface="Aptos"/>
                <a:cs typeface="Aptos"/>
              </a:rPr>
              <a:t> </a:t>
            </a:r>
            <a:r>
              <a:rPr sz="1050" b="0" dirty="0" err="1">
                <a:solidFill>
                  <a:srgbClr val="0B2D3C"/>
                </a:solidFill>
                <a:latin typeface="Aptos"/>
                <a:ea typeface="Aptos"/>
                <a:cs typeface="Aptos"/>
              </a:rPr>
              <a:t>és</a:t>
            </a:r>
            <a:r>
              <a:rPr sz="1050" b="0" dirty="0">
                <a:solidFill>
                  <a:srgbClr val="0B2D3C"/>
                </a:solidFill>
                <a:latin typeface="Aptos"/>
                <a:ea typeface="Aptos"/>
                <a:cs typeface="Aptos"/>
              </a:rPr>
              <a:t> </a:t>
            </a:r>
            <a:r>
              <a:rPr sz="1050" b="0" dirty="0" err="1">
                <a:solidFill>
                  <a:srgbClr val="0B2D3C"/>
                </a:solidFill>
                <a:latin typeface="Aptos"/>
                <a:ea typeface="Aptos"/>
                <a:cs typeface="Aptos"/>
              </a:rPr>
              <a:t>technikai</a:t>
            </a:r>
            <a:r>
              <a:rPr sz="1050" b="0" dirty="0">
                <a:solidFill>
                  <a:srgbClr val="0B2D3C"/>
                </a:solidFill>
                <a:latin typeface="Aptos"/>
                <a:ea typeface="Aptos"/>
                <a:cs typeface="Aptos"/>
              </a:rPr>
              <a:t> </a:t>
            </a:r>
            <a:r>
              <a:rPr sz="1050" b="0" dirty="0" err="1">
                <a:solidFill>
                  <a:srgbClr val="0B2D3C"/>
                </a:solidFill>
                <a:latin typeface="Aptos"/>
                <a:ea typeface="Aptos"/>
                <a:cs typeface="Aptos"/>
              </a:rPr>
              <a:t>érvényesítés</a:t>
            </a:r>
            <a:r>
              <a:rPr sz="1050" b="0" dirty="0">
                <a:solidFill>
                  <a:srgbClr val="0B2D3C"/>
                </a:solidFill>
                <a:latin typeface="Aptos"/>
                <a:ea typeface="Aptos"/>
                <a:cs typeface="Aptos"/>
              </a:rPr>
              <a:t> a HDAB, </a:t>
            </a:r>
            <a:r>
              <a:rPr sz="1050" b="0" dirty="0" err="1">
                <a:solidFill>
                  <a:srgbClr val="0B2D3C"/>
                </a:solidFill>
                <a:latin typeface="Aptos"/>
                <a:ea typeface="Aptos"/>
                <a:cs typeface="Aptos"/>
              </a:rPr>
              <a:t>az</a:t>
            </a:r>
            <a:r>
              <a:rPr sz="1050" b="0" dirty="0">
                <a:solidFill>
                  <a:srgbClr val="0B2D3C"/>
                </a:solidFill>
                <a:latin typeface="Aptos"/>
                <a:ea typeface="Aptos"/>
                <a:cs typeface="Aptos"/>
              </a:rPr>
              <a:t> </a:t>
            </a:r>
            <a:r>
              <a:rPr sz="1050" b="0" dirty="0" err="1">
                <a:solidFill>
                  <a:srgbClr val="0B2D3C"/>
                </a:solidFill>
                <a:latin typeface="Aptos"/>
                <a:ea typeface="Aptos"/>
                <a:cs typeface="Aptos"/>
              </a:rPr>
              <a:t>adatbirtokos</a:t>
            </a:r>
            <a:r>
              <a:rPr sz="1050" b="0" dirty="0">
                <a:solidFill>
                  <a:srgbClr val="0B2D3C"/>
                </a:solidFill>
                <a:latin typeface="Aptos"/>
                <a:ea typeface="Aptos"/>
                <a:cs typeface="Aptos"/>
              </a:rPr>
              <a:t> </a:t>
            </a:r>
            <a:r>
              <a:rPr sz="1050" b="0" dirty="0" err="1">
                <a:solidFill>
                  <a:srgbClr val="0B2D3C"/>
                </a:solidFill>
                <a:latin typeface="Aptos"/>
                <a:ea typeface="Aptos"/>
                <a:cs typeface="Aptos"/>
              </a:rPr>
              <a:t>és</a:t>
            </a:r>
            <a:r>
              <a:rPr sz="1050" b="0" dirty="0">
                <a:solidFill>
                  <a:srgbClr val="0B2D3C"/>
                </a:solidFill>
                <a:latin typeface="Aptos"/>
                <a:ea typeface="Aptos"/>
                <a:cs typeface="Aptos"/>
              </a:rPr>
              <a:t> a </a:t>
            </a:r>
            <a:r>
              <a:rPr sz="1050" b="0" dirty="0" err="1">
                <a:solidFill>
                  <a:srgbClr val="0B2D3C"/>
                </a:solidFill>
                <a:latin typeface="Aptos"/>
                <a:ea typeface="Aptos"/>
                <a:cs typeface="Aptos"/>
              </a:rPr>
              <a:t>határon</a:t>
            </a:r>
            <a:r>
              <a:rPr sz="1050" b="0" dirty="0">
                <a:solidFill>
                  <a:srgbClr val="0B2D3C"/>
                </a:solidFill>
                <a:latin typeface="Aptos"/>
                <a:ea typeface="Aptos"/>
                <a:cs typeface="Aptos"/>
              </a:rPr>
              <a:t> </a:t>
            </a:r>
            <a:r>
              <a:rPr sz="1050" b="0" dirty="0" err="1">
                <a:solidFill>
                  <a:srgbClr val="0B2D3C"/>
                </a:solidFill>
                <a:latin typeface="Aptos"/>
                <a:ea typeface="Aptos"/>
                <a:cs typeface="Aptos"/>
              </a:rPr>
              <a:t>átnyúló</a:t>
            </a:r>
            <a:r>
              <a:rPr sz="1050" b="0" dirty="0">
                <a:solidFill>
                  <a:srgbClr val="0B2D3C"/>
                </a:solidFill>
                <a:latin typeface="Aptos"/>
                <a:ea typeface="Aptos"/>
                <a:cs typeface="Aptos"/>
              </a:rPr>
              <a:t> </a:t>
            </a:r>
            <a:r>
              <a:rPr sz="1050" b="0" dirty="0" err="1">
                <a:solidFill>
                  <a:srgbClr val="0B2D3C"/>
                </a:solidFill>
                <a:latin typeface="Aptos"/>
                <a:ea typeface="Aptos"/>
                <a:cs typeface="Aptos"/>
              </a:rPr>
              <a:t>folyamatok</a:t>
            </a:r>
            <a:r>
              <a:rPr sz="1050" b="0" dirty="0">
                <a:solidFill>
                  <a:srgbClr val="0B2D3C"/>
                </a:solidFill>
                <a:latin typeface="Aptos"/>
                <a:ea typeface="Aptos"/>
                <a:cs typeface="Aptos"/>
              </a:rPr>
              <a:t> </a:t>
            </a:r>
            <a:r>
              <a:rPr sz="1050" b="0" dirty="0" err="1">
                <a:solidFill>
                  <a:srgbClr val="0B2D3C"/>
                </a:solidFill>
                <a:latin typeface="Aptos"/>
                <a:ea typeface="Aptos"/>
                <a:cs typeface="Aptos"/>
              </a:rPr>
              <a:t>között</a:t>
            </a:r>
            <a:r>
              <a:rPr sz="1050" b="0" dirty="0">
                <a:solidFill>
                  <a:srgbClr val="0B2D3C"/>
                </a:solidFill>
                <a:latin typeface="Aptos"/>
                <a:ea typeface="Aptos"/>
                <a:cs typeface="Aptos"/>
              </a:rPr>
              <a:t>.</a:t>
            </a:r>
          </a:p>
          <a:p>
            <a:pPr algn="l">
              <a:buNone/>
              <a:defRPr sz="1050" b="0">
                <a:solidFill>
                  <a:srgbClr val="0B2D3C"/>
                </a:solidFill>
                <a:latin typeface="Aptos"/>
                <a:ea typeface="Aptos"/>
                <a:cs typeface="Aptos"/>
              </a:defRPr>
            </a:pPr>
            <a:r>
              <a:rPr sz="1050" b="0" dirty="0">
                <a:solidFill>
                  <a:srgbClr val="0B2D3C"/>
                </a:solidFill>
                <a:latin typeface="Aptos"/>
                <a:ea typeface="Aptos"/>
                <a:cs typeface="Aptos"/>
              </a:rPr>
              <a:t>• </a:t>
            </a:r>
            <a:r>
              <a:rPr sz="1050" b="0" dirty="0" err="1">
                <a:solidFill>
                  <a:srgbClr val="0B2D3C"/>
                </a:solidFill>
                <a:latin typeface="Aptos"/>
                <a:ea typeface="Aptos"/>
                <a:cs typeface="Aptos"/>
              </a:rPr>
              <a:t>Tájékoztatás</a:t>
            </a:r>
            <a:r>
              <a:rPr sz="1050" b="0" dirty="0">
                <a:solidFill>
                  <a:srgbClr val="0B2D3C"/>
                </a:solidFill>
                <a:latin typeface="Aptos"/>
                <a:ea typeface="Aptos"/>
                <a:cs typeface="Aptos"/>
              </a:rPr>
              <a:t>, </a:t>
            </a:r>
            <a:r>
              <a:rPr sz="1050" b="0" dirty="0" err="1">
                <a:solidFill>
                  <a:srgbClr val="0B2D3C"/>
                </a:solidFill>
                <a:latin typeface="Aptos"/>
                <a:ea typeface="Aptos"/>
                <a:cs typeface="Aptos"/>
              </a:rPr>
              <a:t>visszavonás</a:t>
            </a:r>
            <a:r>
              <a:rPr sz="1050" b="0" dirty="0">
                <a:solidFill>
                  <a:srgbClr val="0B2D3C"/>
                </a:solidFill>
                <a:latin typeface="Aptos"/>
                <a:ea typeface="Aptos"/>
                <a:cs typeface="Aptos"/>
              </a:rPr>
              <a:t> </a:t>
            </a:r>
            <a:r>
              <a:rPr sz="1050" b="0" dirty="0" err="1">
                <a:solidFill>
                  <a:srgbClr val="0B2D3C"/>
                </a:solidFill>
                <a:latin typeface="Aptos"/>
                <a:ea typeface="Aptos"/>
                <a:cs typeface="Aptos"/>
              </a:rPr>
              <a:t>és</a:t>
            </a:r>
            <a:r>
              <a:rPr sz="1050" b="0" dirty="0">
                <a:solidFill>
                  <a:srgbClr val="0B2D3C"/>
                </a:solidFill>
                <a:latin typeface="Aptos"/>
                <a:ea typeface="Aptos"/>
                <a:cs typeface="Aptos"/>
              </a:rPr>
              <a:t> a </a:t>
            </a:r>
            <a:r>
              <a:rPr sz="1050" b="0" dirty="0" err="1">
                <a:solidFill>
                  <a:srgbClr val="0B2D3C"/>
                </a:solidFill>
                <a:latin typeface="Aptos"/>
                <a:ea typeface="Aptos"/>
                <a:cs typeface="Aptos"/>
              </a:rPr>
              <a:t>kivételes</a:t>
            </a:r>
            <a:r>
              <a:rPr sz="1050" b="0" dirty="0">
                <a:solidFill>
                  <a:srgbClr val="0B2D3C"/>
                </a:solidFill>
                <a:latin typeface="Aptos"/>
                <a:ea typeface="Aptos"/>
                <a:cs typeface="Aptos"/>
              </a:rPr>
              <a:t> </a:t>
            </a:r>
            <a:r>
              <a:rPr sz="1050" b="0" dirty="0" err="1">
                <a:solidFill>
                  <a:srgbClr val="0B2D3C"/>
                </a:solidFill>
                <a:latin typeface="Aptos"/>
                <a:ea typeface="Aptos"/>
                <a:cs typeface="Aptos"/>
              </a:rPr>
              <a:t>közérdekű</a:t>
            </a:r>
            <a:r>
              <a:rPr sz="1050" b="0" dirty="0">
                <a:solidFill>
                  <a:srgbClr val="0B2D3C"/>
                </a:solidFill>
                <a:latin typeface="Aptos"/>
                <a:ea typeface="Aptos"/>
                <a:cs typeface="Aptos"/>
              </a:rPr>
              <a:t> </a:t>
            </a:r>
            <a:r>
              <a:rPr sz="1050" b="0" dirty="0" err="1">
                <a:solidFill>
                  <a:srgbClr val="0B2D3C"/>
                </a:solidFill>
                <a:latin typeface="Aptos"/>
                <a:ea typeface="Aptos"/>
                <a:cs typeface="Aptos"/>
              </a:rPr>
              <a:t>hozzáférés</a:t>
            </a:r>
            <a:r>
              <a:rPr sz="1050" b="0" dirty="0">
                <a:solidFill>
                  <a:srgbClr val="0B2D3C"/>
                </a:solidFill>
                <a:latin typeface="Aptos"/>
                <a:ea typeface="Aptos"/>
                <a:cs typeface="Aptos"/>
              </a:rPr>
              <a:t> </a:t>
            </a:r>
            <a:r>
              <a:rPr sz="1050" b="0" dirty="0" err="1">
                <a:solidFill>
                  <a:srgbClr val="0B2D3C"/>
                </a:solidFill>
                <a:latin typeface="Aptos"/>
                <a:ea typeface="Aptos"/>
                <a:cs typeface="Aptos"/>
              </a:rPr>
              <a:t>nemzeti</a:t>
            </a:r>
            <a:r>
              <a:rPr sz="1050" b="0" dirty="0">
                <a:solidFill>
                  <a:srgbClr val="0B2D3C"/>
                </a:solidFill>
                <a:latin typeface="Aptos"/>
                <a:ea typeface="Aptos"/>
                <a:cs typeface="Aptos"/>
              </a:rPr>
              <a:t> </a:t>
            </a:r>
            <a:r>
              <a:rPr sz="1050" b="0" dirty="0" err="1">
                <a:solidFill>
                  <a:srgbClr val="0B2D3C"/>
                </a:solidFill>
                <a:latin typeface="Aptos"/>
                <a:ea typeface="Aptos"/>
                <a:cs typeface="Aptos"/>
              </a:rPr>
              <a:t>szabályai</a:t>
            </a:r>
            <a:r>
              <a:rPr sz="1050" b="0" dirty="0">
                <a:solidFill>
                  <a:srgbClr val="0B2D3C"/>
                </a:solidFill>
                <a:latin typeface="Aptos"/>
                <a:ea typeface="Aptos"/>
                <a:cs typeface="Aptos"/>
              </a:rPr>
              <a:t>.</a:t>
            </a:r>
          </a:p>
        </p:txBody>
      </p:sp>
      <p:sp>
        <p:nvSpPr>
          <p:cNvPr id="80" name="d81-work">
            <a:extLst>
              <a:ext uri="{FF2B5EF4-FFF2-40B4-BE49-F238E27FC236}">
                <a16:creationId xmlns:a16="http://schemas.microsoft.com/office/drawing/2014/main" id="{EB444060-EDF6-455C-BDCA-F8E702972386}"/>
              </a:ext>
            </a:extLst>
          </p:cNvPr>
          <p:cNvSpPr>
            <a:spLocks noGrp="1"/>
          </p:cNvSpPr>
          <p:nvPr/>
        </p:nvSpPr>
        <p:spPr>
          <a:xfrm>
            <a:off x="9944100" y="3609496"/>
            <a:ext cx="4305300" cy="323850"/>
          </a:xfrm>
          <a:prstGeom prst="rect">
            <a:avLst/>
          </a:prstGeom>
          <a:noFill/>
          <a:ln w="0">
            <a:noFill/>
            <a:prstDash val="solid"/>
          </a:ln>
        </p:spPr>
        <p:txBody>
          <a:bodyPr anchor="ctr">
            <a:noAutofit/>
          </a:bodyPr>
          <a:lstStyle/>
          <a:p>
            <a:pPr algn="ctr">
              <a:buNone/>
              <a:defRPr sz="975" b="1">
                <a:solidFill>
                  <a:srgbClr val="2F5BEA"/>
                </a:solidFill>
                <a:latin typeface="Aptos"/>
                <a:ea typeface="Aptos"/>
                <a:cs typeface="Aptos"/>
              </a:defRPr>
            </a:pPr>
            <a:r>
              <a:rPr sz="975" b="1" dirty="0">
                <a:solidFill>
                  <a:srgbClr val="FF0000"/>
                </a:solidFill>
                <a:latin typeface="Aptos"/>
                <a:ea typeface="Aptos"/>
                <a:cs typeface="Aptos"/>
              </a:rPr>
              <a:t>MAGYAR FELADAT: </a:t>
            </a:r>
            <a:r>
              <a:rPr sz="975" b="1" dirty="0" err="1">
                <a:solidFill>
                  <a:srgbClr val="FF0000"/>
                </a:solidFill>
                <a:latin typeface="Aptos"/>
                <a:ea typeface="Aptos"/>
                <a:cs typeface="Aptos"/>
              </a:rPr>
              <a:t>jogszabály</a:t>
            </a:r>
            <a:r>
              <a:rPr sz="975" b="1" dirty="0">
                <a:solidFill>
                  <a:srgbClr val="FF0000"/>
                </a:solidFill>
                <a:latin typeface="Aptos"/>
                <a:ea typeface="Aptos"/>
                <a:cs typeface="Aptos"/>
              </a:rPr>
              <a:t>, </a:t>
            </a:r>
            <a:r>
              <a:rPr sz="975" b="1" dirty="0" err="1">
                <a:solidFill>
                  <a:srgbClr val="FF0000"/>
                </a:solidFill>
                <a:latin typeface="Aptos"/>
                <a:ea typeface="Aptos"/>
                <a:cs typeface="Aptos"/>
              </a:rPr>
              <a:t>országos</a:t>
            </a:r>
            <a:r>
              <a:rPr sz="975" b="1" dirty="0">
                <a:solidFill>
                  <a:srgbClr val="FF0000"/>
                </a:solidFill>
                <a:latin typeface="Aptos"/>
                <a:ea typeface="Aptos"/>
                <a:cs typeface="Aptos"/>
              </a:rPr>
              <a:t> </a:t>
            </a:r>
            <a:r>
              <a:rPr sz="975" b="1" dirty="0" err="1">
                <a:solidFill>
                  <a:srgbClr val="FF0000"/>
                </a:solidFill>
                <a:latin typeface="Aptos"/>
                <a:ea typeface="Aptos"/>
                <a:cs typeface="Aptos"/>
              </a:rPr>
              <a:t>szolgáltatás</a:t>
            </a:r>
            <a:r>
              <a:rPr sz="975" b="1" dirty="0">
                <a:solidFill>
                  <a:srgbClr val="FF0000"/>
                </a:solidFill>
                <a:latin typeface="Aptos"/>
                <a:ea typeface="Aptos"/>
                <a:cs typeface="Aptos"/>
              </a:rPr>
              <a:t> </a:t>
            </a:r>
            <a:r>
              <a:rPr sz="975" b="1" dirty="0" err="1">
                <a:solidFill>
                  <a:srgbClr val="FF0000"/>
                </a:solidFill>
                <a:latin typeface="Aptos"/>
                <a:ea typeface="Aptos"/>
                <a:cs typeface="Aptos"/>
              </a:rPr>
              <a:t>és</a:t>
            </a:r>
            <a:r>
              <a:rPr sz="975" b="1" dirty="0">
                <a:solidFill>
                  <a:srgbClr val="FF0000"/>
                </a:solidFill>
                <a:latin typeface="Aptos"/>
                <a:ea typeface="Aptos"/>
                <a:cs typeface="Aptos"/>
              </a:rPr>
              <a:t> </a:t>
            </a:r>
            <a:r>
              <a:rPr sz="975" b="1" dirty="0" err="1">
                <a:solidFill>
                  <a:srgbClr val="FF0000"/>
                </a:solidFill>
                <a:latin typeface="Aptos"/>
                <a:ea typeface="Aptos"/>
                <a:cs typeface="Aptos"/>
              </a:rPr>
              <a:t>intézményi</a:t>
            </a:r>
            <a:r>
              <a:rPr sz="975" b="1" dirty="0">
                <a:solidFill>
                  <a:srgbClr val="FF0000"/>
                </a:solidFill>
                <a:latin typeface="Aptos"/>
                <a:ea typeface="Aptos"/>
                <a:cs typeface="Aptos"/>
              </a:rPr>
              <a:t> </a:t>
            </a:r>
            <a:r>
              <a:rPr sz="975" b="1" dirty="0" err="1">
                <a:solidFill>
                  <a:srgbClr val="FF0000"/>
                </a:solidFill>
                <a:latin typeface="Aptos"/>
                <a:ea typeface="Aptos"/>
                <a:cs typeface="Aptos"/>
              </a:rPr>
              <a:t>eljárásrend</a:t>
            </a:r>
            <a:endParaRPr sz="975" b="1" dirty="0">
              <a:solidFill>
                <a:srgbClr val="FF0000"/>
              </a:solidFill>
              <a:latin typeface="Aptos"/>
              <a:ea typeface="Aptos"/>
              <a:cs typeface="Aptos"/>
            </a:endParaRPr>
          </a:p>
        </p:txBody>
      </p:sp>
      <p:sp>
        <p:nvSpPr>
          <p:cNvPr id="81" name="d82-card">
            <a:extLst>
              <a:ext uri="{FF2B5EF4-FFF2-40B4-BE49-F238E27FC236}">
                <a16:creationId xmlns:a16="http://schemas.microsoft.com/office/drawing/2014/main" id="{A0FD1E7E-01EE-4078-A82E-2122F4A9DDE5}"/>
              </a:ext>
            </a:extLst>
          </p:cNvPr>
          <p:cNvSpPr>
            <a:spLocks noGrp="1"/>
          </p:cNvSpPr>
          <p:nvPr/>
        </p:nvSpPr>
        <p:spPr>
          <a:xfrm>
            <a:off x="9810750" y="4410891"/>
            <a:ext cx="4800600" cy="2157713"/>
          </a:xfrm>
          <a:prstGeom prst="roundRect">
            <a:avLst>
              <a:gd name="adj" fmla="val 2640"/>
            </a:avLst>
          </a:prstGeom>
          <a:noFill/>
          <a:ln w="9525">
            <a:solidFill>
              <a:srgbClr val="E2B985"/>
            </a:solidFill>
            <a:prstDash val="solid"/>
          </a:ln>
        </p:spPr>
      </p:sp>
      <p:sp>
        <p:nvSpPr>
          <p:cNvPr id="82" name="d82-accent">
            <a:extLst>
              <a:ext uri="{FF2B5EF4-FFF2-40B4-BE49-F238E27FC236}">
                <a16:creationId xmlns:a16="http://schemas.microsoft.com/office/drawing/2014/main" id="{79291DEC-4863-4FB4-BDF3-31596DAD0625}"/>
              </a:ext>
            </a:extLst>
          </p:cNvPr>
          <p:cNvSpPr>
            <a:spLocks noGrp="1"/>
          </p:cNvSpPr>
          <p:nvPr/>
        </p:nvSpPr>
        <p:spPr>
          <a:xfrm>
            <a:off x="9820274" y="4303449"/>
            <a:ext cx="4800600" cy="66675"/>
          </a:xfrm>
          <a:prstGeom prst="rect">
            <a:avLst/>
          </a:prstGeom>
          <a:solidFill>
            <a:srgbClr val="F5A623"/>
          </a:solidFill>
          <a:ln w="0">
            <a:solidFill>
              <a:srgbClr val="F5A623"/>
            </a:solidFill>
            <a:prstDash val="solid"/>
          </a:ln>
        </p:spPr>
      </p:sp>
      <p:sp>
        <p:nvSpPr>
          <p:cNvPr id="83" name="d82-tag">
            <a:extLst>
              <a:ext uri="{FF2B5EF4-FFF2-40B4-BE49-F238E27FC236}">
                <a16:creationId xmlns:a16="http://schemas.microsoft.com/office/drawing/2014/main" id="{97D25551-0E0D-41D6-A661-0EBA0174BD77}"/>
              </a:ext>
            </a:extLst>
          </p:cNvPr>
          <p:cNvSpPr>
            <a:spLocks noGrp="1"/>
          </p:cNvSpPr>
          <p:nvPr/>
        </p:nvSpPr>
        <p:spPr>
          <a:xfrm>
            <a:off x="10058400" y="4552024"/>
            <a:ext cx="1619250" cy="228600"/>
          </a:xfrm>
          <a:prstGeom prst="rect">
            <a:avLst/>
          </a:prstGeom>
          <a:noFill/>
          <a:ln w="0">
            <a:noFill/>
            <a:prstDash val="solid"/>
          </a:ln>
        </p:spPr>
        <p:txBody>
          <a:bodyPr anchor="ctr">
            <a:noAutofit/>
          </a:bodyPr>
          <a:lstStyle/>
          <a:p>
            <a:pPr algn="l">
              <a:buNone/>
              <a:defRPr sz="1125" b="1">
                <a:solidFill>
                  <a:srgbClr val="F5A623"/>
                </a:solidFill>
                <a:latin typeface="Aptos"/>
                <a:ea typeface="Aptos"/>
                <a:cs typeface="Aptos"/>
              </a:defRPr>
            </a:pPr>
            <a:r>
              <a:rPr sz="1125" b="1" dirty="0">
                <a:solidFill>
                  <a:srgbClr val="F5A623"/>
                </a:solidFill>
                <a:latin typeface="Aptos"/>
                <a:ea typeface="Aptos"/>
                <a:cs typeface="Aptos"/>
              </a:rPr>
              <a:t>TEHDAS2 D8.2</a:t>
            </a:r>
          </a:p>
        </p:txBody>
      </p:sp>
      <p:sp>
        <p:nvSpPr>
          <p:cNvPr id="84" name="d82-title">
            <a:extLst>
              <a:ext uri="{FF2B5EF4-FFF2-40B4-BE49-F238E27FC236}">
                <a16:creationId xmlns:a16="http://schemas.microsoft.com/office/drawing/2014/main" id="{D34A0DDE-E67E-432C-ADC3-B1CE6A352DCB}"/>
              </a:ext>
            </a:extLst>
          </p:cNvPr>
          <p:cNvSpPr>
            <a:spLocks noGrp="1"/>
          </p:cNvSpPr>
          <p:nvPr/>
        </p:nvSpPr>
        <p:spPr>
          <a:xfrm>
            <a:off x="10058400" y="4838700"/>
            <a:ext cx="4305300" cy="285750"/>
          </a:xfrm>
          <a:prstGeom prst="rect">
            <a:avLst/>
          </a:prstGeom>
          <a:noFill/>
          <a:ln w="0">
            <a:noFill/>
            <a:prstDash val="solid"/>
          </a:ln>
        </p:spPr>
        <p:txBody>
          <a:bodyPr anchor="ctr">
            <a:noAutofit/>
          </a:bodyPr>
          <a:lstStyle/>
          <a:p>
            <a:pPr algn="l">
              <a:buNone/>
              <a:defRPr sz="1575" b="1">
                <a:solidFill>
                  <a:srgbClr val="0B2D3C"/>
                </a:solidFill>
                <a:latin typeface="Aptos"/>
                <a:ea typeface="Aptos"/>
                <a:cs typeface="Aptos"/>
              </a:defRPr>
            </a:pPr>
            <a:r>
              <a:rPr sz="1575" b="1" dirty="0" err="1">
                <a:solidFill>
                  <a:srgbClr val="0B2D3C"/>
                </a:solidFill>
                <a:latin typeface="Aptos"/>
                <a:ea typeface="Aptos"/>
                <a:cs typeface="Aptos"/>
              </a:rPr>
              <a:t>Klinikailag</a:t>
            </a:r>
            <a:r>
              <a:rPr sz="1575" b="1" dirty="0">
                <a:solidFill>
                  <a:srgbClr val="0B2D3C"/>
                </a:solidFill>
                <a:latin typeface="Aptos"/>
                <a:ea typeface="Aptos"/>
                <a:cs typeface="Aptos"/>
              </a:rPr>
              <a:t> </a:t>
            </a:r>
            <a:r>
              <a:rPr sz="1575" b="1" dirty="0" err="1">
                <a:solidFill>
                  <a:srgbClr val="0B2D3C"/>
                </a:solidFill>
                <a:latin typeface="Aptos"/>
                <a:ea typeface="Aptos"/>
                <a:cs typeface="Aptos"/>
              </a:rPr>
              <a:t>jelentős</a:t>
            </a:r>
            <a:r>
              <a:rPr sz="1575" b="1" dirty="0">
                <a:solidFill>
                  <a:srgbClr val="0B2D3C"/>
                </a:solidFill>
                <a:latin typeface="Aptos"/>
                <a:ea typeface="Aptos"/>
                <a:cs typeface="Aptos"/>
              </a:rPr>
              <a:t> </a:t>
            </a:r>
            <a:r>
              <a:rPr sz="1575" b="1" dirty="0" err="1">
                <a:solidFill>
                  <a:srgbClr val="0B2D3C"/>
                </a:solidFill>
                <a:latin typeface="Aptos"/>
                <a:ea typeface="Aptos"/>
                <a:cs typeface="Aptos"/>
              </a:rPr>
              <a:t>megállapítások</a:t>
            </a:r>
            <a:endParaRPr sz="1575" b="1" dirty="0">
              <a:solidFill>
                <a:srgbClr val="0B2D3C"/>
              </a:solidFill>
              <a:latin typeface="Aptos"/>
              <a:ea typeface="Aptos"/>
              <a:cs typeface="Aptos"/>
            </a:endParaRPr>
          </a:p>
        </p:txBody>
      </p:sp>
      <p:sp>
        <p:nvSpPr>
          <p:cNvPr id="85" name="d82-list">
            <a:extLst>
              <a:ext uri="{FF2B5EF4-FFF2-40B4-BE49-F238E27FC236}">
                <a16:creationId xmlns:a16="http://schemas.microsoft.com/office/drawing/2014/main" id="{41FF2B47-84B9-4196-A7E1-DCC311ACB951}"/>
              </a:ext>
            </a:extLst>
          </p:cNvPr>
          <p:cNvSpPr>
            <a:spLocks noGrp="1"/>
          </p:cNvSpPr>
          <p:nvPr/>
        </p:nvSpPr>
        <p:spPr>
          <a:xfrm>
            <a:off x="10026503" y="5038344"/>
            <a:ext cx="4305300" cy="1438275"/>
          </a:xfrm>
          <a:prstGeom prst="rect">
            <a:avLst/>
          </a:prstGeom>
          <a:noFill/>
          <a:ln w="0">
            <a:noFill/>
            <a:prstDash val="solid"/>
          </a:ln>
        </p:spPr>
        <p:txBody>
          <a:bodyPr anchor="ctr">
            <a:noAutofit/>
          </a:bodyPr>
          <a:lstStyle/>
          <a:p>
            <a:pPr algn="l">
              <a:buNone/>
              <a:defRPr sz="1050" b="0">
                <a:solidFill>
                  <a:srgbClr val="0B2D3C"/>
                </a:solidFill>
                <a:latin typeface="Aptos"/>
                <a:ea typeface="Aptos"/>
                <a:cs typeface="Aptos"/>
              </a:defRPr>
            </a:pPr>
            <a:r>
              <a:rPr sz="1050" b="0" dirty="0">
                <a:solidFill>
                  <a:srgbClr val="0B2D3C"/>
                </a:solidFill>
                <a:latin typeface="Aptos"/>
                <a:ea typeface="Aptos"/>
                <a:cs typeface="Aptos"/>
              </a:rPr>
              <a:t>• A </a:t>
            </a:r>
            <a:r>
              <a:rPr sz="1050" b="0" dirty="0" err="1">
                <a:solidFill>
                  <a:srgbClr val="0B2D3C"/>
                </a:solidFill>
                <a:latin typeface="Aptos"/>
                <a:ea typeface="Aptos"/>
                <a:cs typeface="Aptos"/>
              </a:rPr>
              <a:t>tagállam</a:t>
            </a:r>
            <a:r>
              <a:rPr sz="1050" b="0" dirty="0">
                <a:solidFill>
                  <a:srgbClr val="0B2D3C"/>
                </a:solidFill>
                <a:latin typeface="Aptos"/>
                <a:ea typeface="Aptos"/>
                <a:cs typeface="Aptos"/>
              </a:rPr>
              <a:t> </a:t>
            </a:r>
            <a:r>
              <a:rPr sz="1050" b="0" dirty="0" err="1">
                <a:solidFill>
                  <a:srgbClr val="0B2D3C"/>
                </a:solidFill>
                <a:latin typeface="Aptos"/>
                <a:ea typeface="Aptos"/>
                <a:cs typeface="Aptos"/>
              </a:rPr>
              <a:t>határozza</a:t>
            </a:r>
            <a:r>
              <a:rPr sz="1050" b="0" dirty="0">
                <a:solidFill>
                  <a:srgbClr val="0B2D3C"/>
                </a:solidFill>
                <a:latin typeface="Aptos"/>
                <a:ea typeface="Aptos"/>
                <a:cs typeface="Aptos"/>
              </a:rPr>
              <a:t> meg, mi </a:t>
            </a:r>
            <a:r>
              <a:rPr sz="1050" b="0" dirty="0" err="1">
                <a:solidFill>
                  <a:srgbClr val="0B2D3C"/>
                </a:solidFill>
                <a:latin typeface="Aptos"/>
                <a:ea typeface="Aptos"/>
                <a:cs typeface="Aptos"/>
              </a:rPr>
              <a:t>minősül</a:t>
            </a:r>
            <a:r>
              <a:rPr sz="1050" b="0" dirty="0">
                <a:solidFill>
                  <a:srgbClr val="0B2D3C"/>
                </a:solidFill>
                <a:latin typeface="Aptos"/>
                <a:ea typeface="Aptos"/>
                <a:cs typeface="Aptos"/>
              </a:rPr>
              <a:t> </a:t>
            </a:r>
            <a:r>
              <a:rPr sz="1050" b="0" dirty="0" err="1">
                <a:solidFill>
                  <a:srgbClr val="0B2D3C"/>
                </a:solidFill>
                <a:latin typeface="Aptos"/>
                <a:ea typeface="Aptos"/>
                <a:cs typeface="Aptos"/>
              </a:rPr>
              <a:t>jelentősnek</a:t>
            </a:r>
            <a:r>
              <a:rPr sz="1050" b="0" dirty="0">
                <a:solidFill>
                  <a:srgbClr val="0B2D3C"/>
                </a:solidFill>
                <a:latin typeface="Aptos"/>
                <a:ea typeface="Aptos"/>
                <a:cs typeface="Aptos"/>
              </a:rPr>
              <a:t>, ki </a:t>
            </a:r>
            <a:r>
              <a:rPr sz="1050" b="0" dirty="0" err="1">
                <a:solidFill>
                  <a:srgbClr val="0B2D3C"/>
                </a:solidFill>
                <a:latin typeface="Aptos"/>
                <a:ea typeface="Aptos"/>
                <a:cs typeface="Aptos"/>
              </a:rPr>
              <a:t>validálja</a:t>
            </a:r>
            <a:r>
              <a:rPr sz="1050" b="0" dirty="0">
                <a:solidFill>
                  <a:srgbClr val="0B2D3C"/>
                </a:solidFill>
                <a:latin typeface="Aptos"/>
                <a:ea typeface="Aptos"/>
                <a:cs typeface="Aptos"/>
              </a:rPr>
              <a:t> </a:t>
            </a:r>
            <a:r>
              <a:rPr sz="1050" b="0" dirty="0" err="1">
                <a:solidFill>
                  <a:srgbClr val="0B2D3C"/>
                </a:solidFill>
                <a:latin typeface="Aptos"/>
                <a:ea typeface="Aptos"/>
                <a:cs typeface="Aptos"/>
              </a:rPr>
              <a:t>és</a:t>
            </a:r>
            <a:r>
              <a:rPr sz="1050" b="0" dirty="0">
                <a:solidFill>
                  <a:srgbClr val="0B2D3C"/>
                </a:solidFill>
                <a:latin typeface="Aptos"/>
                <a:ea typeface="Aptos"/>
                <a:cs typeface="Aptos"/>
              </a:rPr>
              <a:t> </a:t>
            </a:r>
            <a:r>
              <a:rPr sz="1050" b="0" dirty="0" err="1">
                <a:solidFill>
                  <a:srgbClr val="0B2D3C"/>
                </a:solidFill>
                <a:latin typeface="Aptos"/>
                <a:ea typeface="Aptos"/>
                <a:cs typeface="Aptos"/>
              </a:rPr>
              <a:t>mikor</a:t>
            </a:r>
            <a:r>
              <a:rPr sz="1050" b="0" dirty="0">
                <a:solidFill>
                  <a:srgbClr val="0B2D3C"/>
                </a:solidFill>
                <a:latin typeface="Aptos"/>
                <a:ea typeface="Aptos"/>
                <a:cs typeface="Aptos"/>
              </a:rPr>
              <a:t> </a:t>
            </a:r>
            <a:r>
              <a:rPr sz="1050" b="0" dirty="0" err="1">
                <a:solidFill>
                  <a:srgbClr val="0B2D3C"/>
                </a:solidFill>
                <a:latin typeface="Aptos"/>
                <a:ea typeface="Aptos"/>
                <a:cs typeface="Aptos"/>
              </a:rPr>
              <a:t>indul</a:t>
            </a:r>
            <a:r>
              <a:rPr sz="1050" b="0" dirty="0">
                <a:solidFill>
                  <a:srgbClr val="0B2D3C"/>
                </a:solidFill>
                <a:latin typeface="Aptos"/>
                <a:ea typeface="Aptos"/>
                <a:cs typeface="Aptos"/>
              </a:rPr>
              <a:t> </a:t>
            </a:r>
            <a:r>
              <a:rPr sz="1050" b="0" dirty="0" err="1">
                <a:solidFill>
                  <a:srgbClr val="0B2D3C"/>
                </a:solidFill>
                <a:latin typeface="Aptos"/>
                <a:ea typeface="Aptos"/>
                <a:cs typeface="Aptos"/>
              </a:rPr>
              <a:t>visszajelzés</a:t>
            </a:r>
            <a:r>
              <a:rPr sz="1050" b="0" dirty="0">
                <a:solidFill>
                  <a:srgbClr val="0B2D3C"/>
                </a:solidFill>
                <a:latin typeface="Aptos"/>
                <a:ea typeface="Aptos"/>
                <a:cs typeface="Aptos"/>
              </a:rPr>
              <a:t>.</a:t>
            </a:r>
          </a:p>
          <a:p>
            <a:pPr algn="l">
              <a:buNone/>
              <a:defRPr sz="1050" b="0">
                <a:solidFill>
                  <a:srgbClr val="0B2D3C"/>
                </a:solidFill>
                <a:latin typeface="Aptos"/>
                <a:ea typeface="Aptos"/>
                <a:cs typeface="Aptos"/>
              </a:defRPr>
            </a:pPr>
            <a:r>
              <a:rPr sz="1050" b="0" dirty="0">
                <a:solidFill>
                  <a:srgbClr val="0B2D3C"/>
                </a:solidFill>
                <a:latin typeface="Aptos"/>
                <a:ea typeface="Aptos"/>
                <a:cs typeface="Aptos"/>
              </a:rPr>
              <a:t>• A </a:t>
            </a:r>
            <a:r>
              <a:rPr sz="1050" b="0" dirty="0" err="1">
                <a:solidFill>
                  <a:srgbClr val="0B2D3C"/>
                </a:solidFill>
                <a:latin typeface="Aptos"/>
                <a:ea typeface="Aptos"/>
                <a:cs typeface="Aptos"/>
              </a:rPr>
              <a:t>pszeudonimizált</a:t>
            </a:r>
            <a:r>
              <a:rPr sz="1050" b="0" dirty="0">
                <a:solidFill>
                  <a:srgbClr val="0B2D3C"/>
                </a:solidFill>
                <a:latin typeface="Aptos"/>
                <a:ea typeface="Aptos"/>
                <a:cs typeface="Aptos"/>
              </a:rPr>
              <a:t> </a:t>
            </a:r>
            <a:r>
              <a:rPr sz="1050" b="0" dirty="0" err="1">
                <a:solidFill>
                  <a:srgbClr val="0B2D3C"/>
                </a:solidFill>
                <a:latin typeface="Aptos"/>
                <a:ea typeface="Aptos"/>
                <a:cs typeface="Aptos"/>
              </a:rPr>
              <a:t>kutatási</a:t>
            </a:r>
            <a:r>
              <a:rPr sz="1050" b="0" dirty="0">
                <a:solidFill>
                  <a:srgbClr val="0B2D3C"/>
                </a:solidFill>
                <a:latin typeface="Aptos"/>
                <a:ea typeface="Aptos"/>
                <a:cs typeface="Aptos"/>
              </a:rPr>
              <a:t> </a:t>
            </a:r>
            <a:r>
              <a:rPr sz="1050" b="0" dirty="0" err="1">
                <a:solidFill>
                  <a:srgbClr val="0B2D3C"/>
                </a:solidFill>
                <a:latin typeface="Aptos"/>
                <a:ea typeface="Aptos"/>
                <a:cs typeface="Aptos"/>
              </a:rPr>
              <a:t>jelzést</a:t>
            </a:r>
            <a:r>
              <a:rPr sz="1050" b="0" dirty="0">
                <a:solidFill>
                  <a:srgbClr val="0B2D3C"/>
                </a:solidFill>
                <a:latin typeface="Aptos"/>
                <a:ea typeface="Aptos"/>
                <a:cs typeface="Aptos"/>
              </a:rPr>
              <a:t> </a:t>
            </a:r>
            <a:r>
              <a:rPr sz="1050" b="0" dirty="0" err="1">
                <a:solidFill>
                  <a:srgbClr val="0B2D3C"/>
                </a:solidFill>
                <a:latin typeface="Aptos"/>
                <a:ea typeface="Aptos"/>
                <a:cs typeface="Aptos"/>
              </a:rPr>
              <a:t>biztonságos</a:t>
            </a:r>
            <a:r>
              <a:rPr sz="1050" b="0" dirty="0">
                <a:solidFill>
                  <a:srgbClr val="0B2D3C"/>
                </a:solidFill>
                <a:latin typeface="Aptos"/>
                <a:ea typeface="Aptos"/>
                <a:cs typeface="Aptos"/>
              </a:rPr>
              <a:t> </a:t>
            </a:r>
            <a:r>
              <a:rPr sz="1050" b="0" dirty="0" err="1">
                <a:solidFill>
                  <a:srgbClr val="0B2D3C"/>
                </a:solidFill>
                <a:latin typeface="Aptos"/>
                <a:ea typeface="Aptos"/>
                <a:cs typeface="Aptos"/>
              </a:rPr>
              <a:t>csatornán</a:t>
            </a:r>
            <a:r>
              <a:rPr sz="1050" b="0" dirty="0">
                <a:solidFill>
                  <a:srgbClr val="0B2D3C"/>
                </a:solidFill>
                <a:latin typeface="Aptos"/>
                <a:ea typeface="Aptos"/>
                <a:cs typeface="Aptos"/>
              </a:rPr>
              <a:t> </a:t>
            </a:r>
            <a:r>
              <a:rPr sz="1050" b="0" dirty="0" err="1">
                <a:solidFill>
                  <a:srgbClr val="0B2D3C"/>
                </a:solidFill>
                <a:latin typeface="Aptos"/>
                <a:ea typeface="Aptos"/>
                <a:cs typeface="Aptos"/>
              </a:rPr>
              <a:t>kell</a:t>
            </a:r>
            <a:r>
              <a:rPr sz="1050" b="0" dirty="0">
                <a:solidFill>
                  <a:srgbClr val="0B2D3C"/>
                </a:solidFill>
                <a:latin typeface="Aptos"/>
                <a:ea typeface="Aptos"/>
                <a:cs typeface="Aptos"/>
              </a:rPr>
              <a:t> </a:t>
            </a:r>
            <a:r>
              <a:rPr sz="1050" b="0" dirty="0" err="1">
                <a:solidFill>
                  <a:srgbClr val="0B2D3C"/>
                </a:solidFill>
                <a:latin typeface="Aptos"/>
                <a:ea typeface="Aptos"/>
                <a:cs typeface="Aptos"/>
              </a:rPr>
              <a:t>összekapcsolni</a:t>
            </a:r>
            <a:r>
              <a:rPr sz="1050" b="0" dirty="0">
                <a:solidFill>
                  <a:srgbClr val="0B2D3C"/>
                </a:solidFill>
                <a:latin typeface="Aptos"/>
                <a:ea typeface="Aptos"/>
                <a:cs typeface="Aptos"/>
              </a:rPr>
              <a:t> </a:t>
            </a:r>
            <a:r>
              <a:rPr sz="1050" b="0" dirty="0" err="1">
                <a:solidFill>
                  <a:srgbClr val="0B2D3C"/>
                </a:solidFill>
                <a:latin typeface="Aptos"/>
                <a:ea typeface="Aptos"/>
                <a:cs typeface="Aptos"/>
              </a:rPr>
              <a:t>az</a:t>
            </a:r>
            <a:r>
              <a:rPr sz="1050" b="0" dirty="0">
                <a:solidFill>
                  <a:srgbClr val="0B2D3C"/>
                </a:solidFill>
                <a:latin typeface="Aptos"/>
                <a:ea typeface="Aptos"/>
                <a:cs typeface="Aptos"/>
              </a:rPr>
              <a:t> </a:t>
            </a:r>
            <a:r>
              <a:rPr sz="1050" b="0" dirty="0" err="1">
                <a:solidFill>
                  <a:srgbClr val="0B2D3C"/>
                </a:solidFill>
                <a:latin typeface="Aptos"/>
                <a:ea typeface="Aptos"/>
                <a:cs typeface="Aptos"/>
              </a:rPr>
              <a:t>ellátással</a:t>
            </a:r>
            <a:r>
              <a:rPr sz="1050" b="0" dirty="0">
                <a:solidFill>
                  <a:srgbClr val="0B2D3C"/>
                </a:solidFill>
                <a:latin typeface="Aptos"/>
                <a:ea typeface="Aptos"/>
                <a:cs typeface="Aptos"/>
              </a:rPr>
              <a:t>.</a:t>
            </a:r>
          </a:p>
          <a:p>
            <a:pPr algn="l">
              <a:buNone/>
              <a:defRPr sz="1050" b="0">
                <a:solidFill>
                  <a:srgbClr val="0B2D3C"/>
                </a:solidFill>
                <a:latin typeface="Aptos"/>
                <a:ea typeface="Aptos"/>
                <a:cs typeface="Aptos"/>
              </a:defRPr>
            </a:pPr>
            <a:r>
              <a:rPr sz="1050" b="0" dirty="0">
                <a:solidFill>
                  <a:srgbClr val="0B2D3C"/>
                </a:solidFill>
                <a:latin typeface="Aptos"/>
                <a:ea typeface="Aptos"/>
                <a:cs typeface="Aptos"/>
              </a:rPr>
              <a:t>• </a:t>
            </a:r>
            <a:r>
              <a:rPr sz="1050" b="0" dirty="0" err="1">
                <a:solidFill>
                  <a:srgbClr val="0B2D3C"/>
                </a:solidFill>
                <a:latin typeface="Aptos"/>
                <a:ea typeface="Aptos"/>
                <a:cs typeface="Aptos"/>
              </a:rPr>
              <a:t>Felelősség</a:t>
            </a:r>
            <a:r>
              <a:rPr sz="1050" b="0" dirty="0">
                <a:solidFill>
                  <a:srgbClr val="0B2D3C"/>
                </a:solidFill>
                <a:latin typeface="Aptos"/>
                <a:ea typeface="Aptos"/>
                <a:cs typeface="Aptos"/>
              </a:rPr>
              <a:t>, </a:t>
            </a:r>
            <a:r>
              <a:rPr sz="1050" b="0" dirty="0" err="1">
                <a:solidFill>
                  <a:srgbClr val="0B2D3C"/>
                </a:solidFill>
                <a:latin typeface="Aptos"/>
                <a:ea typeface="Aptos"/>
                <a:cs typeface="Aptos"/>
              </a:rPr>
              <a:t>határidő</a:t>
            </a:r>
            <a:r>
              <a:rPr sz="1050" b="0" dirty="0">
                <a:solidFill>
                  <a:srgbClr val="0B2D3C"/>
                </a:solidFill>
                <a:latin typeface="Aptos"/>
                <a:ea typeface="Aptos"/>
                <a:cs typeface="Aptos"/>
              </a:rPr>
              <a:t>, </a:t>
            </a:r>
            <a:r>
              <a:rPr sz="1050" b="0" dirty="0" err="1">
                <a:solidFill>
                  <a:srgbClr val="0B2D3C"/>
                </a:solidFill>
                <a:latin typeface="Aptos"/>
                <a:ea typeface="Aptos"/>
                <a:cs typeface="Aptos"/>
              </a:rPr>
              <a:t>dokumentálás</a:t>
            </a:r>
            <a:r>
              <a:rPr sz="1050" b="0" dirty="0">
                <a:solidFill>
                  <a:srgbClr val="0B2D3C"/>
                </a:solidFill>
                <a:latin typeface="Aptos"/>
                <a:ea typeface="Aptos"/>
                <a:cs typeface="Aptos"/>
              </a:rPr>
              <a:t>, </a:t>
            </a:r>
            <a:r>
              <a:rPr sz="1050" b="0" dirty="0" err="1">
                <a:solidFill>
                  <a:srgbClr val="0B2D3C"/>
                </a:solidFill>
                <a:latin typeface="Aptos"/>
                <a:ea typeface="Aptos"/>
                <a:cs typeface="Aptos"/>
              </a:rPr>
              <a:t>betegértesítés</a:t>
            </a:r>
            <a:r>
              <a:rPr sz="1050" b="0" dirty="0">
                <a:solidFill>
                  <a:srgbClr val="0B2D3C"/>
                </a:solidFill>
                <a:latin typeface="Aptos"/>
                <a:ea typeface="Aptos"/>
                <a:cs typeface="Aptos"/>
              </a:rPr>
              <a:t> </a:t>
            </a:r>
            <a:r>
              <a:rPr sz="1050" b="0" dirty="0" err="1">
                <a:solidFill>
                  <a:srgbClr val="0B2D3C"/>
                </a:solidFill>
                <a:latin typeface="Aptos"/>
                <a:ea typeface="Aptos"/>
                <a:cs typeface="Aptos"/>
              </a:rPr>
              <a:t>és</a:t>
            </a:r>
            <a:r>
              <a:rPr sz="1050" b="0" dirty="0">
                <a:solidFill>
                  <a:srgbClr val="0B2D3C"/>
                </a:solidFill>
                <a:latin typeface="Aptos"/>
                <a:ea typeface="Aptos"/>
                <a:cs typeface="Aptos"/>
              </a:rPr>
              <a:t> </a:t>
            </a:r>
            <a:r>
              <a:rPr sz="1050" b="0" dirty="0" err="1">
                <a:solidFill>
                  <a:srgbClr val="0B2D3C"/>
                </a:solidFill>
                <a:latin typeface="Aptos"/>
                <a:ea typeface="Aptos"/>
                <a:cs typeface="Aptos"/>
              </a:rPr>
              <a:t>téves</a:t>
            </a:r>
            <a:r>
              <a:rPr sz="1050" b="0" dirty="0">
                <a:solidFill>
                  <a:srgbClr val="0B2D3C"/>
                </a:solidFill>
                <a:latin typeface="Aptos"/>
                <a:ea typeface="Aptos"/>
                <a:cs typeface="Aptos"/>
              </a:rPr>
              <a:t> </a:t>
            </a:r>
            <a:r>
              <a:rPr sz="1050" b="0" dirty="0" err="1">
                <a:solidFill>
                  <a:srgbClr val="0B2D3C"/>
                </a:solidFill>
                <a:latin typeface="Aptos"/>
                <a:ea typeface="Aptos"/>
                <a:cs typeface="Aptos"/>
              </a:rPr>
              <a:t>pozitív</a:t>
            </a:r>
            <a:r>
              <a:rPr sz="1050" b="0" dirty="0">
                <a:solidFill>
                  <a:srgbClr val="0B2D3C"/>
                </a:solidFill>
                <a:latin typeface="Aptos"/>
                <a:ea typeface="Aptos"/>
                <a:cs typeface="Aptos"/>
              </a:rPr>
              <a:t> </a:t>
            </a:r>
            <a:r>
              <a:rPr sz="1050" b="0" dirty="0" err="1">
                <a:solidFill>
                  <a:srgbClr val="0B2D3C"/>
                </a:solidFill>
                <a:latin typeface="Aptos"/>
                <a:ea typeface="Aptos"/>
                <a:cs typeface="Aptos"/>
              </a:rPr>
              <a:t>eredmények</a:t>
            </a:r>
            <a:r>
              <a:rPr sz="1050" b="0" dirty="0">
                <a:solidFill>
                  <a:srgbClr val="0B2D3C"/>
                </a:solidFill>
                <a:latin typeface="Aptos"/>
                <a:ea typeface="Aptos"/>
                <a:cs typeface="Aptos"/>
              </a:rPr>
              <a:t> </a:t>
            </a:r>
            <a:r>
              <a:rPr sz="1050" b="0" dirty="0" err="1">
                <a:solidFill>
                  <a:srgbClr val="0B2D3C"/>
                </a:solidFill>
                <a:latin typeface="Aptos"/>
                <a:ea typeface="Aptos"/>
                <a:cs typeface="Aptos"/>
              </a:rPr>
              <a:t>kezelése</a:t>
            </a:r>
            <a:r>
              <a:rPr sz="1050" b="0" dirty="0">
                <a:solidFill>
                  <a:srgbClr val="0B2D3C"/>
                </a:solidFill>
                <a:latin typeface="Aptos"/>
                <a:ea typeface="Aptos"/>
                <a:cs typeface="Aptos"/>
              </a:rPr>
              <a:t>.</a:t>
            </a:r>
          </a:p>
        </p:txBody>
      </p:sp>
      <p:sp>
        <p:nvSpPr>
          <p:cNvPr id="2" name="catalog-target">
            <a:extLst>
              <a:ext uri="{FF2B5EF4-FFF2-40B4-BE49-F238E27FC236}">
                <a16:creationId xmlns:a16="http://schemas.microsoft.com/office/drawing/2014/main" id="{74017E4B-D426-D75A-ACCF-2174C8639882}"/>
              </a:ext>
            </a:extLst>
          </p:cNvPr>
          <p:cNvSpPr>
            <a:spLocks noGrp="1"/>
          </p:cNvSpPr>
          <p:nvPr/>
        </p:nvSpPr>
        <p:spPr>
          <a:xfrm>
            <a:off x="6864390" y="3499256"/>
            <a:ext cx="3139610" cy="147447"/>
          </a:xfrm>
          <a:prstGeom prst="rect">
            <a:avLst/>
          </a:prstGeom>
          <a:noFill/>
          <a:ln w="0">
            <a:noFill/>
            <a:prstDash val="solid"/>
          </a:ln>
        </p:spPr>
        <p:txBody>
          <a:bodyPr anchor="ctr">
            <a:noAutofit/>
          </a:bodyPr>
          <a:lstStyle/>
          <a:p>
            <a:pPr algn="ctr">
              <a:buNone/>
              <a:defRPr sz="900" b="1">
                <a:solidFill>
                  <a:srgbClr val="0B2D3C"/>
                </a:solidFill>
                <a:latin typeface="Aptos"/>
                <a:ea typeface="Aptos"/>
                <a:cs typeface="Aptos"/>
              </a:defRPr>
            </a:pPr>
            <a:r>
              <a:rPr sz="1600" b="1" i="0" dirty="0" err="1">
                <a:solidFill>
                  <a:srgbClr val="0A2C3C"/>
                </a:solidFill>
                <a:latin typeface="Aptos"/>
                <a:ea typeface="Aptos"/>
                <a:cs typeface="Aptos"/>
              </a:rPr>
              <a:t>HealthDCAT</a:t>
            </a:r>
            <a:r>
              <a:rPr sz="1600" b="1" i="0" dirty="0">
                <a:solidFill>
                  <a:srgbClr val="0A2C3C"/>
                </a:solidFill>
                <a:latin typeface="Aptos"/>
                <a:ea typeface="Aptos"/>
                <a:cs typeface="Aptos"/>
              </a:rPr>
              <a:t>-AP </a:t>
            </a:r>
          </a:p>
          <a:p>
            <a:pPr algn="ctr">
              <a:buNone/>
              <a:defRPr sz="900" b="1">
                <a:solidFill>
                  <a:srgbClr val="0B2D3C"/>
                </a:solidFill>
                <a:latin typeface="Aptos"/>
                <a:ea typeface="Aptos"/>
                <a:cs typeface="Aptos"/>
              </a:defRPr>
            </a:pPr>
            <a:r>
              <a:rPr sz="1600" b="1" i="0" dirty="0" err="1">
                <a:solidFill>
                  <a:srgbClr val="0A2C3C"/>
                </a:solidFill>
                <a:latin typeface="Aptos"/>
                <a:ea typeface="Aptos"/>
                <a:cs typeface="Aptos"/>
              </a:rPr>
              <a:t>szerinti</a:t>
            </a:r>
            <a:r>
              <a:rPr sz="1600" b="1" i="0" dirty="0">
                <a:solidFill>
                  <a:srgbClr val="0A2C3C"/>
                </a:solidFill>
                <a:latin typeface="Aptos"/>
                <a:ea typeface="Aptos"/>
                <a:cs typeface="Aptos"/>
              </a:rPr>
              <a:t> </a:t>
            </a:r>
            <a:r>
              <a:rPr sz="1600" b="1" i="0" dirty="0" err="1">
                <a:solidFill>
                  <a:srgbClr val="0A2C3C"/>
                </a:solidFill>
                <a:latin typeface="Aptos"/>
                <a:ea typeface="Aptos"/>
                <a:cs typeface="Aptos"/>
              </a:rPr>
              <a:t>egységes</a:t>
            </a:r>
            <a:r>
              <a:rPr sz="1600" b="1" i="0" dirty="0">
                <a:solidFill>
                  <a:srgbClr val="0A2C3C"/>
                </a:solidFill>
                <a:latin typeface="Aptos"/>
                <a:ea typeface="Aptos"/>
                <a:cs typeface="Aptos"/>
              </a:rPr>
              <a:t> </a:t>
            </a:r>
          </a:p>
          <a:p>
            <a:pPr algn="ctr">
              <a:buNone/>
              <a:defRPr sz="900" b="1">
                <a:solidFill>
                  <a:srgbClr val="0B2D3C"/>
                </a:solidFill>
                <a:latin typeface="Aptos"/>
                <a:ea typeface="Aptos"/>
                <a:cs typeface="Aptos"/>
              </a:defRPr>
            </a:pPr>
            <a:r>
              <a:rPr sz="1600" b="1" i="0" dirty="0" err="1">
                <a:solidFill>
                  <a:srgbClr val="0A2C3C"/>
                </a:solidFill>
                <a:latin typeface="Aptos"/>
                <a:ea typeface="Aptos"/>
                <a:cs typeface="Aptos"/>
              </a:rPr>
              <a:t>szerkezetben</a:t>
            </a:r>
            <a:r>
              <a:rPr sz="1600" b="1" i="0" dirty="0">
                <a:solidFill>
                  <a:srgbClr val="0A2C3C"/>
                </a:solidFill>
                <a:latin typeface="Aptos"/>
                <a:ea typeface="Aptos"/>
                <a:cs typeface="Aptos"/>
              </a:rPr>
              <a:t> </a:t>
            </a:r>
            <a:r>
              <a:rPr sz="1600" b="1" i="0" dirty="0" err="1">
                <a:solidFill>
                  <a:srgbClr val="0A2C3C"/>
                </a:solidFill>
                <a:latin typeface="Aptos"/>
                <a:ea typeface="Aptos"/>
                <a:cs typeface="Aptos"/>
              </a:rPr>
              <a:t>szükséges</a:t>
            </a:r>
            <a:r>
              <a:rPr sz="1600" b="1" i="0" dirty="0">
                <a:solidFill>
                  <a:srgbClr val="0A2C3C"/>
                </a:solidFill>
                <a:latin typeface="Aptos"/>
                <a:ea typeface="Aptos"/>
                <a:cs typeface="Aptos"/>
              </a:rPr>
              <a:t> </a:t>
            </a:r>
          </a:p>
          <a:p>
            <a:pPr algn="ctr">
              <a:buNone/>
              <a:defRPr sz="900" b="1">
                <a:solidFill>
                  <a:srgbClr val="0B2D3C"/>
                </a:solidFill>
                <a:latin typeface="Aptos"/>
                <a:ea typeface="Aptos"/>
                <a:cs typeface="Aptos"/>
              </a:defRPr>
            </a:pPr>
            <a:r>
              <a:rPr sz="1600" b="1" i="0" dirty="0" err="1">
                <a:solidFill>
                  <a:srgbClr val="0A2C3C"/>
                </a:solidFill>
                <a:latin typeface="Aptos"/>
                <a:ea typeface="Aptos"/>
                <a:cs typeface="Aptos"/>
              </a:rPr>
              <a:t>közölni</a:t>
            </a:r>
            <a:r>
              <a:rPr sz="1600" b="1" i="0" dirty="0">
                <a:solidFill>
                  <a:srgbClr val="0A2C3C"/>
                </a:solidFill>
                <a:latin typeface="Aptos"/>
                <a:ea typeface="Aptos"/>
                <a:cs typeface="Aptos"/>
              </a:rPr>
              <a:t> </a:t>
            </a:r>
            <a:r>
              <a:rPr sz="1600" b="1" i="0" dirty="0" err="1">
                <a:solidFill>
                  <a:srgbClr val="0A2C3C"/>
                </a:solidFill>
                <a:latin typeface="Aptos"/>
                <a:ea typeface="Aptos"/>
                <a:cs typeface="Aptos"/>
              </a:rPr>
              <a:t>az</a:t>
            </a:r>
            <a:r>
              <a:rPr sz="1600" b="1" i="0" dirty="0">
                <a:solidFill>
                  <a:srgbClr val="0A2C3C"/>
                </a:solidFill>
                <a:latin typeface="Aptos"/>
                <a:ea typeface="Aptos"/>
                <a:cs typeface="Aptos"/>
              </a:rPr>
              <a:t> </a:t>
            </a:r>
            <a:r>
              <a:rPr sz="1600" b="1" i="0" dirty="0" err="1">
                <a:solidFill>
                  <a:srgbClr val="0A2C3C"/>
                </a:solidFill>
                <a:latin typeface="Aptos"/>
                <a:ea typeface="Aptos"/>
                <a:cs typeface="Aptos"/>
              </a:rPr>
              <a:t>adatkészletek</a:t>
            </a:r>
            <a:r>
              <a:rPr sz="1600" b="1" i="0" dirty="0">
                <a:solidFill>
                  <a:srgbClr val="0A2C3C"/>
                </a:solidFill>
                <a:latin typeface="Aptos"/>
                <a:ea typeface="Aptos"/>
                <a:cs typeface="Aptos"/>
              </a:rPr>
              <a:t> </a:t>
            </a:r>
            <a:r>
              <a:rPr sz="1600" b="1" i="0" dirty="0" err="1">
                <a:solidFill>
                  <a:srgbClr val="0A2C3C"/>
                </a:solidFill>
                <a:latin typeface="Aptos"/>
                <a:ea typeface="Aptos"/>
                <a:cs typeface="Aptos"/>
              </a:rPr>
              <a:t>metaadatait</a:t>
            </a:r>
            <a:endParaRPr sz="1600" b="1" dirty="0">
              <a:solidFill>
                <a:srgbClr val="0B2D3C"/>
              </a:solidFill>
              <a:latin typeface="Aptos"/>
              <a:ea typeface="Aptos"/>
              <a:cs typeface="Aptos"/>
            </a:endParaRPr>
          </a:p>
        </p:txBody>
      </p:sp>
      <p:sp>
        <p:nvSpPr>
          <p:cNvPr id="89" name="Téglalap 88">
            <a:extLst>
              <a:ext uri="{FF2B5EF4-FFF2-40B4-BE49-F238E27FC236}">
                <a16:creationId xmlns:a16="http://schemas.microsoft.com/office/drawing/2014/main" id="{7DA7966A-CE15-4EC2-BA8B-E96ACA358F9B}"/>
              </a:ext>
            </a:extLst>
          </p:cNvPr>
          <p:cNvSpPr>
            <a:spLocks noGrp="1"/>
          </p:cNvSpPr>
          <p:nvPr/>
        </p:nvSpPr>
        <p:spPr>
          <a:xfrm>
            <a:off x="10026503" y="6337282"/>
            <a:ext cx="4305300" cy="266700"/>
          </a:xfrm>
          <a:prstGeom prst="rect">
            <a:avLst/>
          </a:prstGeom>
          <a:noFill/>
          <a:ln w="0">
            <a:noFill/>
          </a:ln>
        </p:spPr>
        <p:txBody>
          <a:bodyPr>
            <a:noAutofit/>
          </a:bodyPr>
          <a:lstStyle/>
          <a:p>
            <a:pPr>
              <a:buNone/>
              <a:defRPr sz="750" b="1">
                <a:solidFill>
                  <a:srgbClr val="F2AA2B"/>
                </a:solidFill>
                <a:latin typeface="Arial"/>
                <a:ea typeface="Arial"/>
                <a:cs typeface="Arial"/>
              </a:defRPr>
            </a:pPr>
            <a:r>
              <a:rPr sz="750" b="1" dirty="0">
                <a:solidFill>
                  <a:srgbClr val="FF0000"/>
                </a:solidFill>
                <a:latin typeface="Arial"/>
                <a:ea typeface="Arial"/>
                <a:cs typeface="Arial"/>
              </a:rPr>
              <a:t>MAGYAR FELADAT: </a:t>
            </a:r>
            <a:r>
              <a:rPr sz="750" b="1" dirty="0" err="1">
                <a:solidFill>
                  <a:srgbClr val="FF0000"/>
                </a:solidFill>
                <a:latin typeface="Arial"/>
                <a:ea typeface="Arial"/>
                <a:cs typeface="Arial"/>
              </a:rPr>
              <a:t>ágazati</a:t>
            </a:r>
            <a:r>
              <a:rPr sz="750" b="1" dirty="0">
                <a:solidFill>
                  <a:srgbClr val="FF0000"/>
                </a:solidFill>
                <a:latin typeface="Arial"/>
                <a:ea typeface="Arial"/>
                <a:cs typeface="Arial"/>
              </a:rPr>
              <a:t> </a:t>
            </a:r>
            <a:r>
              <a:rPr sz="750" b="1" dirty="0" err="1">
                <a:solidFill>
                  <a:srgbClr val="FF0000"/>
                </a:solidFill>
                <a:latin typeface="Arial"/>
                <a:ea typeface="Arial"/>
                <a:cs typeface="Arial"/>
              </a:rPr>
              <a:t>szabályok</a:t>
            </a:r>
            <a:r>
              <a:rPr sz="750" b="1" dirty="0">
                <a:solidFill>
                  <a:srgbClr val="FF0000"/>
                </a:solidFill>
                <a:latin typeface="Arial"/>
                <a:ea typeface="Arial"/>
                <a:cs typeface="Arial"/>
              </a:rPr>
              <a:t> </a:t>
            </a:r>
            <a:r>
              <a:rPr sz="750" b="1" dirty="0" err="1">
                <a:solidFill>
                  <a:srgbClr val="FF0000"/>
                </a:solidFill>
                <a:latin typeface="Arial"/>
                <a:ea typeface="Arial"/>
                <a:cs typeface="Arial"/>
              </a:rPr>
              <a:t>és</a:t>
            </a:r>
            <a:r>
              <a:rPr sz="750" b="1" dirty="0">
                <a:solidFill>
                  <a:srgbClr val="FF0000"/>
                </a:solidFill>
                <a:latin typeface="Arial"/>
                <a:ea typeface="Arial"/>
                <a:cs typeface="Arial"/>
              </a:rPr>
              <a:t> </a:t>
            </a:r>
            <a:r>
              <a:rPr sz="750" b="1" dirty="0" err="1">
                <a:solidFill>
                  <a:srgbClr val="FF0000"/>
                </a:solidFill>
                <a:latin typeface="Arial"/>
                <a:ea typeface="Arial"/>
                <a:cs typeface="Arial"/>
              </a:rPr>
              <a:t>szereplőnkénti</a:t>
            </a:r>
            <a:r>
              <a:rPr sz="750" b="1" dirty="0">
                <a:solidFill>
                  <a:srgbClr val="FF0000"/>
                </a:solidFill>
                <a:latin typeface="Arial"/>
                <a:ea typeface="Arial"/>
                <a:cs typeface="Arial"/>
              </a:rPr>
              <a:t> </a:t>
            </a:r>
            <a:r>
              <a:rPr sz="750" b="1" dirty="0" err="1">
                <a:solidFill>
                  <a:srgbClr val="FF0000"/>
                </a:solidFill>
                <a:latin typeface="Arial"/>
                <a:ea typeface="Arial"/>
                <a:cs typeface="Arial"/>
              </a:rPr>
              <a:t>felelősségi</a:t>
            </a:r>
            <a:r>
              <a:rPr sz="750" b="1" dirty="0">
                <a:solidFill>
                  <a:srgbClr val="FF0000"/>
                </a:solidFill>
                <a:latin typeface="Arial"/>
                <a:ea typeface="Arial"/>
                <a:cs typeface="Arial"/>
              </a:rPr>
              <a:t> </a:t>
            </a:r>
            <a:r>
              <a:rPr sz="750" b="1" dirty="0" err="1">
                <a:solidFill>
                  <a:srgbClr val="FF0000"/>
                </a:solidFill>
                <a:latin typeface="Arial"/>
                <a:ea typeface="Arial"/>
                <a:cs typeface="Arial"/>
              </a:rPr>
              <a:t>lánc</a:t>
            </a:r>
            <a:endParaRPr sz="750" b="1" dirty="0">
              <a:solidFill>
                <a:srgbClr val="FF0000"/>
              </a:solidFill>
              <a:latin typeface="Arial"/>
              <a:ea typeface="Arial"/>
              <a:cs typeface="Arial"/>
            </a:endParaRPr>
          </a:p>
        </p:txBody>
      </p:sp>
      <p:sp>
        <p:nvSpPr>
          <p:cNvPr id="90" name="Téglalap 89">
            <a:extLst>
              <a:ext uri="{FF2B5EF4-FFF2-40B4-BE49-F238E27FC236}">
                <a16:creationId xmlns:a16="http://schemas.microsoft.com/office/drawing/2014/main" id="{F0F22BDA-C156-4980-9086-8B0B73112257}"/>
              </a:ext>
            </a:extLst>
          </p:cNvPr>
          <p:cNvSpPr>
            <a:spLocks noGrp="1"/>
          </p:cNvSpPr>
          <p:nvPr/>
        </p:nvSpPr>
        <p:spPr>
          <a:xfrm>
            <a:off x="600074" y="6758668"/>
            <a:ext cx="14020800" cy="895350"/>
          </a:xfrm>
          <a:prstGeom prst="rect">
            <a:avLst/>
          </a:prstGeom>
          <a:solidFill>
            <a:srgbClr val="FFFFFF"/>
          </a:solidFill>
          <a:ln w="9525">
            <a:solidFill>
              <a:srgbClr val="C4D7DF"/>
            </a:solidFill>
          </a:ln>
        </p:spPr>
        <p:txBody>
          <a:bodyPr/>
          <a:lstStyle/>
          <a:p>
            <a:endParaRPr lang="hu-HU" dirty="0"/>
          </a:p>
        </p:txBody>
      </p:sp>
      <p:sp>
        <p:nvSpPr>
          <p:cNvPr id="91" name="Téglalap 90">
            <a:extLst>
              <a:ext uri="{FF2B5EF4-FFF2-40B4-BE49-F238E27FC236}">
                <a16:creationId xmlns:a16="http://schemas.microsoft.com/office/drawing/2014/main" id="{A869F898-1F80-4C1E-AC28-D0D1D3ACFD9E}"/>
              </a:ext>
            </a:extLst>
          </p:cNvPr>
          <p:cNvSpPr>
            <a:spLocks noGrp="1"/>
          </p:cNvSpPr>
          <p:nvPr/>
        </p:nvSpPr>
        <p:spPr>
          <a:xfrm>
            <a:off x="609600" y="6751374"/>
            <a:ext cx="14020800" cy="47625"/>
          </a:xfrm>
          <a:prstGeom prst="rect">
            <a:avLst/>
          </a:prstGeom>
          <a:solidFill>
            <a:srgbClr val="00A4A6"/>
          </a:solidFill>
          <a:ln w="0">
            <a:noFill/>
          </a:ln>
        </p:spPr>
      </p:sp>
      <p:sp>
        <p:nvSpPr>
          <p:cNvPr id="92" name="Téglalap 91">
            <a:extLst>
              <a:ext uri="{FF2B5EF4-FFF2-40B4-BE49-F238E27FC236}">
                <a16:creationId xmlns:a16="http://schemas.microsoft.com/office/drawing/2014/main" id="{00EDFE8F-8EE7-4461-8805-91F6D9C4FD5B}"/>
              </a:ext>
            </a:extLst>
          </p:cNvPr>
          <p:cNvSpPr>
            <a:spLocks noGrp="1"/>
          </p:cNvSpPr>
          <p:nvPr/>
        </p:nvSpPr>
        <p:spPr>
          <a:xfrm>
            <a:off x="590548" y="6822811"/>
            <a:ext cx="5838826" cy="242698"/>
          </a:xfrm>
          <a:prstGeom prst="rect">
            <a:avLst/>
          </a:prstGeom>
          <a:noFill/>
          <a:ln w="0">
            <a:noFill/>
          </a:ln>
        </p:spPr>
        <p:txBody>
          <a:bodyPr>
            <a:noAutofit/>
          </a:bodyPr>
          <a:lstStyle/>
          <a:p>
            <a:pPr>
              <a:buNone/>
              <a:defRPr sz="975" b="1">
                <a:solidFill>
                  <a:srgbClr val="00A4A6"/>
                </a:solidFill>
                <a:latin typeface="Arial"/>
                <a:ea typeface="Arial"/>
                <a:cs typeface="Arial"/>
              </a:defRPr>
            </a:pPr>
            <a:r>
              <a:rPr sz="1600" b="1" dirty="0">
                <a:solidFill>
                  <a:srgbClr val="FF0000"/>
                </a:solidFill>
                <a:latin typeface="Arial"/>
                <a:ea typeface="Arial"/>
                <a:cs typeface="Arial"/>
              </a:rPr>
              <a:t>ÖT </a:t>
            </a:r>
            <a:r>
              <a:rPr lang="hu-HU" sz="1600" b="1" dirty="0">
                <a:solidFill>
                  <a:srgbClr val="FF0000"/>
                </a:solidFill>
                <a:latin typeface="Arial"/>
                <a:ea typeface="Arial"/>
                <a:cs typeface="Arial"/>
              </a:rPr>
              <a:t>FŐBB </a:t>
            </a:r>
            <a:r>
              <a:rPr sz="1600" b="1" dirty="0">
                <a:solidFill>
                  <a:srgbClr val="FF0000"/>
                </a:solidFill>
                <a:latin typeface="Arial"/>
                <a:ea typeface="Arial"/>
                <a:cs typeface="Arial"/>
              </a:rPr>
              <a:t>KÓRHÁZI FELKÉSZÜLÉSI TERÜLET</a:t>
            </a:r>
            <a:r>
              <a:rPr lang="hu-HU" sz="1600" b="1" dirty="0">
                <a:solidFill>
                  <a:srgbClr val="FF0000"/>
                </a:solidFill>
                <a:latin typeface="Arial"/>
                <a:ea typeface="Arial"/>
                <a:cs typeface="Arial"/>
              </a:rPr>
              <a:t> 2027-2028</a:t>
            </a:r>
            <a:endParaRPr sz="1600" b="1" dirty="0">
              <a:solidFill>
                <a:srgbClr val="FF0000"/>
              </a:solidFill>
              <a:latin typeface="Arial"/>
              <a:ea typeface="Arial"/>
              <a:cs typeface="Arial"/>
            </a:endParaRPr>
          </a:p>
        </p:txBody>
      </p:sp>
      <p:sp>
        <p:nvSpPr>
          <p:cNvPr id="94" name="Téglalap 93">
            <a:extLst>
              <a:ext uri="{FF2B5EF4-FFF2-40B4-BE49-F238E27FC236}">
                <a16:creationId xmlns:a16="http://schemas.microsoft.com/office/drawing/2014/main" id="{33BB39A9-60CC-41CC-83C8-91E46DC47E91}"/>
              </a:ext>
            </a:extLst>
          </p:cNvPr>
          <p:cNvSpPr>
            <a:spLocks noGrp="1"/>
          </p:cNvSpPr>
          <p:nvPr/>
        </p:nvSpPr>
        <p:spPr>
          <a:xfrm>
            <a:off x="781050" y="7191375"/>
            <a:ext cx="228600" cy="228600"/>
          </a:xfrm>
          <a:prstGeom prst="rect">
            <a:avLst/>
          </a:prstGeom>
          <a:solidFill>
            <a:srgbClr val="00A4A6"/>
          </a:solidFill>
          <a:ln w="0">
            <a:noFill/>
          </a:ln>
        </p:spPr>
      </p:sp>
      <p:sp>
        <p:nvSpPr>
          <p:cNvPr id="95" name="Téglalap 94">
            <a:extLst>
              <a:ext uri="{FF2B5EF4-FFF2-40B4-BE49-F238E27FC236}">
                <a16:creationId xmlns:a16="http://schemas.microsoft.com/office/drawing/2014/main" id="{82ABEA49-9242-4042-A791-24A29E66E353}"/>
              </a:ext>
            </a:extLst>
          </p:cNvPr>
          <p:cNvSpPr>
            <a:spLocks noGrp="1"/>
          </p:cNvSpPr>
          <p:nvPr/>
        </p:nvSpPr>
        <p:spPr>
          <a:xfrm>
            <a:off x="781050" y="7191375"/>
            <a:ext cx="228600" cy="228600"/>
          </a:xfrm>
          <a:prstGeom prst="rect">
            <a:avLst/>
          </a:prstGeom>
          <a:noFill/>
          <a:ln w="0">
            <a:noFill/>
          </a:ln>
        </p:spPr>
        <p:txBody>
          <a:bodyPr>
            <a:noAutofit/>
          </a:bodyPr>
          <a:lstStyle/>
          <a:p>
            <a:pPr>
              <a:buNone/>
              <a:defRPr sz="750" b="1">
                <a:solidFill>
                  <a:srgbClr val="FFFFFF"/>
                </a:solidFill>
                <a:latin typeface="Arial"/>
                <a:ea typeface="Arial"/>
                <a:cs typeface="Arial"/>
              </a:defRPr>
            </a:pPr>
            <a:r>
              <a:rPr sz="750" b="1">
                <a:solidFill>
                  <a:srgbClr val="FFFFFF"/>
                </a:solidFill>
                <a:latin typeface="Arial"/>
                <a:ea typeface="Arial"/>
                <a:cs typeface="Arial"/>
              </a:rPr>
              <a:t>1</a:t>
            </a:r>
          </a:p>
        </p:txBody>
      </p:sp>
      <p:sp>
        <p:nvSpPr>
          <p:cNvPr id="96" name="Téglalap 95">
            <a:extLst>
              <a:ext uri="{FF2B5EF4-FFF2-40B4-BE49-F238E27FC236}">
                <a16:creationId xmlns:a16="http://schemas.microsoft.com/office/drawing/2014/main" id="{FB88AF43-D0D4-433C-BAD8-996917A54B2B}"/>
              </a:ext>
            </a:extLst>
          </p:cNvPr>
          <p:cNvSpPr>
            <a:spLocks noGrp="1"/>
          </p:cNvSpPr>
          <p:nvPr/>
        </p:nvSpPr>
        <p:spPr>
          <a:xfrm>
            <a:off x="1076325" y="7143750"/>
            <a:ext cx="2390775" cy="257175"/>
          </a:xfrm>
          <a:prstGeom prst="rect">
            <a:avLst/>
          </a:prstGeom>
          <a:noFill/>
          <a:ln w="0">
            <a:noFill/>
          </a:ln>
        </p:spPr>
        <p:txBody>
          <a:bodyPr>
            <a:noAutofit/>
          </a:bodyPr>
          <a:lstStyle/>
          <a:p>
            <a:pPr>
              <a:buNone/>
              <a:defRPr sz="750" b="1">
                <a:solidFill>
                  <a:srgbClr val="0B2F40"/>
                </a:solidFill>
                <a:latin typeface="Arial"/>
                <a:ea typeface="Arial"/>
                <a:cs typeface="Arial"/>
              </a:defRPr>
            </a:pPr>
            <a:r>
              <a:rPr sz="1200" b="1" dirty="0" err="1">
                <a:solidFill>
                  <a:srgbClr val="0B2F40"/>
                </a:solidFill>
                <a:latin typeface="Arial"/>
                <a:ea typeface="Arial"/>
                <a:cs typeface="Arial"/>
              </a:rPr>
              <a:t>Alkalmazás</a:t>
            </a:r>
            <a:r>
              <a:rPr sz="1200" b="1" dirty="0">
                <a:solidFill>
                  <a:srgbClr val="0B2F40"/>
                </a:solidFill>
                <a:latin typeface="Arial"/>
                <a:ea typeface="Arial"/>
                <a:cs typeface="Arial"/>
              </a:rPr>
              <a:t>- </a:t>
            </a:r>
            <a:r>
              <a:rPr sz="1200" b="1" dirty="0" err="1">
                <a:solidFill>
                  <a:srgbClr val="0B2F40"/>
                </a:solidFill>
                <a:latin typeface="Arial"/>
                <a:ea typeface="Arial"/>
                <a:cs typeface="Arial"/>
              </a:rPr>
              <a:t>és</a:t>
            </a:r>
            <a:r>
              <a:rPr sz="1200" b="1" dirty="0">
                <a:solidFill>
                  <a:srgbClr val="0B2F40"/>
                </a:solidFill>
                <a:latin typeface="Arial"/>
                <a:ea typeface="Arial"/>
                <a:cs typeface="Arial"/>
              </a:rPr>
              <a:t> </a:t>
            </a:r>
            <a:r>
              <a:rPr sz="1200" b="1" dirty="0" err="1">
                <a:solidFill>
                  <a:srgbClr val="0B2F40"/>
                </a:solidFill>
                <a:latin typeface="Arial"/>
                <a:ea typeface="Arial"/>
                <a:cs typeface="Arial"/>
              </a:rPr>
              <a:t>adatleltár</a:t>
            </a:r>
            <a:endParaRPr sz="1200" b="1" dirty="0">
              <a:solidFill>
                <a:srgbClr val="0B2F40"/>
              </a:solidFill>
              <a:latin typeface="Arial"/>
              <a:ea typeface="Arial"/>
              <a:cs typeface="Arial"/>
            </a:endParaRPr>
          </a:p>
        </p:txBody>
      </p:sp>
      <p:sp>
        <p:nvSpPr>
          <p:cNvPr id="97" name="Téglalap 96">
            <a:extLst>
              <a:ext uri="{FF2B5EF4-FFF2-40B4-BE49-F238E27FC236}">
                <a16:creationId xmlns:a16="http://schemas.microsoft.com/office/drawing/2014/main" id="{88C31D2B-08CC-42BE-B591-2D0B2002F046}"/>
              </a:ext>
            </a:extLst>
          </p:cNvPr>
          <p:cNvSpPr>
            <a:spLocks noGrp="1"/>
          </p:cNvSpPr>
          <p:nvPr/>
        </p:nvSpPr>
        <p:spPr>
          <a:xfrm>
            <a:off x="1076325" y="7391400"/>
            <a:ext cx="2390775" cy="285750"/>
          </a:xfrm>
          <a:prstGeom prst="rect">
            <a:avLst/>
          </a:prstGeom>
          <a:noFill/>
          <a:ln w="0">
            <a:noFill/>
          </a:ln>
        </p:spPr>
        <p:txBody>
          <a:bodyPr>
            <a:noAutofit/>
          </a:bodyPr>
          <a:lstStyle/>
          <a:p>
            <a:pPr>
              <a:buNone/>
              <a:defRPr sz="600" b="0">
                <a:solidFill>
                  <a:srgbClr val="5C7180"/>
                </a:solidFill>
                <a:latin typeface="Arial"/>
                <a:ea typeface="Arial"/>
                <a:cs typeface="Arial"/>
              </a:defRPr>
            </a:pPr>
            <a:r>
              <a:rPr sz="1000" b="0" dirty="0">
                <a:solidFill>
                  <a:srgbClr val="5C7180"/>
                </a:solidFill>
                <a:latin typeface="Arial"/>
                <a:ea typeface="Arial"/>
                <a:cs typeface="Arial"/>
              </a:rPr>
              <a:t>HIS, LIS, RIS, PACS, </a:t>
            </a:r>
            <a:r>
              <a:rPr sz="1000" b="0" dirty="0" err="1">
                <a:solidFill>
                  <a:srgbClr val="5C7180"/>
                </a:solidFill>
                <a:latin typeface="Arial"/>
                <a:ea typeface="Arial"/>
                <a:cs typeface="Arial"/>
              </a:rPr>
              <a:t>portálok</a:t>
            </a:r>
            <a:r>
              <a:rPr sz="1000" b="0" dirty="0">
                <a:solidFill>
                  <a:srgbClr val="5C7180"/>
                </a:solidFill>
                <a:latin typeface="Arial"/>
                <a:ea typeface="Arial"/>
                <a:cs typeface="Arial"/>
              </a:rPr>
              <a:t>, </a:t>
            </a:r>
            <a:r>
              <a:rPr sz="1000" b="0" dirty="0" err="1">
                <a:solidFill>
                  <a:srgbClr val="5C7180"/>
                </a:solidFill>
                <a:latin typeface="Arial"/>
                <a:ea typeface="Arial"/>
                <a:cs typeface="Arial"/>
              </a:rPr>
              <a:t>eszközök</a:t>
            </a:r>
            <a:r>
              <a:rPr sz="1000" b="0" dirty="0">
                <a:solidFill>
                  <a:srgbClr val="5C7180"/>
                </a:solidFill>
                <a:latin typeface="Arial"/>
                <a:ea typeface="Arial"/>
                <a:cs typeface="Arial"/>
              </a:rPr>
              <a:t> </a:t>
            </a:r>
            <a:r>
              <a:rPr sz="1000" b="0" dirty="0" err="1">
                <a:solidFill>
                  <a:srgbClr val="5C7180"/>
                </a:solidFill>
                <a:latin typeface="Arial"/>
                <a:ea typeface="Arial"/>
                <a:cs typeface="Arial"/>
              </a:rPr>
              <a:t>és</a:t>
            </a:r>
            <a:r>
              <a:rPr sz="1000" b="0" dirty="0">
                <a:solidFill>
                  <a:srgbClr val="5C7180"/>
                </a:solidFill>
                <a:latin typeface="Arial"/>
                <a:ea typeface="Arial"/>
                <a:cs typeface="Arial"/>
              </a:rPr>
              <a:t> legacy </a:t>
            </a:r>
            <a:r>
              <a:rPr sz="1000" b="0" dirty="0" err="1">
                <a:solidFill>
                  <a:srgbClr val="5C7180"/>
                </a:solidFill>
                <a:latin typeface="Arial"/>
                <a:ea typeface="Arial"/>
                <a:cs typeface="Arial"/>
              </a:rPr>
              <a:t>rendszerek</a:t>
            </a:r>
            <a:endParaRPr sz="1000" b="0" dirty="0">
              <a:solidFill>
                <a:srgbClr val="5C7180"/>
              </a:solidFill>
              <a:latin typeface="Arial"/>
              <a:ea typeface="Arial"/>
              <a:cs typeface="Arial"/>
            </a:endParaRPr>
          </a:p>
        </p:txBody>
      </p:sp>
      <p:sp>
        <p:nvSpPr>
          <p:cNvPr id="98" name="Téglalap 97">
            <a:extLst>
              <a:ext uri="{FF2B5EF4-FFF2-40B4-BE49-F238E27FC236}">
                <a16:creationId xmlns:a16="http://schemas.microsoft.com/office/drawing/2014/main" id="{4702D6BF-D62F-437E-8572-98B44748D0B6}"/>
              </a:ext>
            </a:extLst>
          </p:cNvPr>
          <p:cNvSpPr>
            <a:spLocks noGrp="1"/>
          </p:cNvSpPr>
          <p:nvPr/>
        </p:nvSpPr>
        <p:spPr>
          <a:xfrm>
            <a:off x="3552825" y="7191375"/>
            <a:ext cx="228600" cy="228600"/>
          </a:xfrm>
          <a:prstGeom prst="rect">
            <a:avLst/>
          </a:prstGeom>
          <a:solidFill>
            <a:srgbClr val="00A4A6"/>
          </a:solidFill>
          <a:ln w="0">
            <a:noFill/>
          </a:ln>
        </p:spPr>
      </p:sp>
      <p:sp>
        <p:nvSpPr>
          <p:cNvPr id="99" name="Téglalap 98">
            <a:extLst>
              <a:ext uri="{FF2B5EF4-FFF2-40B4-BE49-F238E27FC236}">
                <a16:creationId xmlns:a16="http://schemas.microsoft.com/office/drawing/2014/main" id="{3B134C56-CF8A-4D52-BBA6-B4B8BEBEC258}"/>
              </a:ext>
            </a:extLst>
          </p:cNvPr>
          <p:cNvSpPr>
            <a:spLocks noGrp="1"/>
          </p:cNvSpPr>
          <p:nvPr/>
        </p:nvSpPr>
        <p:spPr>
          <a:xfrm>
            <a:off x="3552825" y="7191375"/>
            <a:ext cx="228600" cy="228600"/>
          </a:xfrm>
          <a:prstGeom prst="rect">
            <a:avLst/>
          </a:prstGeom>
          <a:noFill/>
          <a:ln w="0">
            <a:noFill/>
          </a:ln>
        </p:spPr>
        <p:txBody>
          <a:bodyPr>
            <a:noAutofit/>
          </a:bodyPr>
          <a:lstStyle/>
          <a:p>
            <a:pPr>
              <a:buNone/>
              <a:defRPr sz="750" b="1">
                <a:solidFill>
                  <a:srgbClr val="FFFFFF"/>
                </a:solidFill>
                <a:latin typeface="Arial"/>
                <a:ea typeface="Arial"/>
                <a:cs typeface="Arial"/>
              </a:defRPr>
            </a:pPr>
            <a:r>
              <a:rPr sz="750" b="1">
                <a:solidFill>
                  <a:srgbClr val="FFFFFF"/>
                </a:solidFill>
                <a:latin typeface="Arial"/>
                <a:ea typeface="Arial"/>
                <a:cs typeface="Arial"/>
              </a:rPr>
              <a:t>2</a:t>
            </a:r>
          </a:p>
        </p:txBody>
      </p:sp>
      <p:sp>
        <p:nvSpPr>
          <p:cNvPr id="100" name="Téglalap 99">
            <a:extLst>
              <a:ext uri="{FF2B5EF4-FFF2-40B4-BE49-F238E27FC236}">
                <a16:creationId xmlns:a16="http://schemas.microsoft.com/office/drawing/2014/main" id="{9EE44FC2-37A5-4258-8CC5-14EF6E254905}"/>
              </a:ext>
            </a:extLst>
          </p:cNvPr>
          <p:cNvSpPr>
            <a:spLocks noGrp="1"/>
          </p:cNvSpPr>
          <p:nvPr/>
        </p:nvSpPr>
        <p:spPr>
          <a:xfrm>
            <a:off x="3848100" y="7143750"/>
            <a:ext cx="2705100" cy="316802"/>
          </a:xfrm>
          <a:prstGeom prst="rect">
            <a:avLst/>
          </a:prstGeom>
          <a:noFill/>
          <a:ln w="0">
            <a:noFill/>
          </a:ln>
        </p:spPr>
        <p:txBody>
          <a:bodyPr>
            <a:noAutofit/>
          </a:bodyPr>
          <a:lstStyle/>
          <a:p>
            <a:pPr>
              <a:buNone/>
              <a:defRPr sz="750" b="1">
                <a:solidFill>
                  <a:srgbClr val="0B2F40"/>
                </a:solidFill>
                <a:latin typeface="Arial"/>
                <a:ea typeface="Arial"/>
                <a:cs typeface="Arial"/>
              </a:defRPr>
            </a:pPr>
            <a:r>
              <a:rPr sz="1200" b="1" dirty="0" err="1">
                <a:solidFill>
                  <a:srgbClr val="0B2F40"/>
                </a:solidFill>
                <a:latin typeface="Arial"/>
                <a:ea typeface="Arial"/>
                <a:cs typeface="Arial"/>
              </a:rPr>
              <a:t>Adatútvonal</a:t>
            </a:r>
            <a:r>
              <a:rPr sz="1200" b="1" dirty="0">
                <a:solidFill>
                  <a:srgbClr val="0B2F40"/>
                </a:solidFill>
                <a:latin typeface="Arial"/>
                <a:ea typeface="Arial"/>
                <a:cs typeface="Arial"/>
              </a:rPr>
              <a:t> </a:t>
            </a:r>
            <a:r>
              <a:rPr sz="1200" b="1" dirty="0" err="1">
                <a:solidFill>
                  <a:srgbClr val="0B2F40"/>
                </a:solidFill>
                <a:latin typeface="Arial"/>
                <a:ea typeface="Arial"/>
                <a:cs typeface="Arial"/>
              </a:rPr>
              <a:t>és</a:t>
            </a:r>
            <a:r>
              <a:rPr sz="1200" b="1" dirty="0">
                <a:solidFill>
                  <a:srgbClr val="0B2F40"/>
                </a:solidFill>
                <a:latin typeface="Arial"/>
                <a:ea typeface="Arial"/>
                <a:cs typeface="Arial"/>
              </a:rPr>
              <a:t> </a:t>
            </a:r>
            <a:r>
              <a:rPr sz="1200" b="1" dirty="0" err="1">
                <a:solidFill>
                  <a:srgbClr val="0B2F40"/>
                </a:solidFill>
                <a:latin typeface="Arial"/>
                <a:ea typeface="Arial"/>
                <a:cs typeface="Arial"/>
              </a:rPr>
              <a:t>forrásfelelősség</a:t>
            </a:r>
            <a:endParaRPr sz="1200" b="1" dirty="0">
              <a:solidFill>
                <a:srgbClr val="0B2F40"/>
              </a:solidFill>
              <a:latin typeface="Arial"/>
              <a:ea typeface="Arial"/>
              <a:cs typeface="Arial"/>
            </a:endParaRPr>
          </a:p>
        </p:txBody>
      </p:sp>
      <p:sp>
        <p:nvSpPr>
          <p:cNvPr id="101" name="Téglalap 100">
            <a:extLst>
              <a:ext uri="{FF2B5EF4-FFF2-40B4-BE49-F238E27FC236}">
                <a16:creationId xmlns:a16="http://schemas.microsoft.com/office/drawing/2014/main" id="{7165C05E-119F-492A-8514-F2ED9655DB74}"/>
              </a:ext>
            </a:extLst>
          </p:cNvPr>
          <p:cNvSpPr>
            <a:spLocks noGrp="1"/>
          </p:cNvSpPr>
          <p:nvPr/>
        </p:nvSpPr>
        <p:spPr>
          <a:xfrm>
            <a:off x="3848100" y="7391400"/>
            <a:ext cx="2390775" cy="285750"/>
          </a:xfrm>
          <a:prstGeom prst="rect">
            <a:avLst/>
          </a:prstGeom>
          <a:noFill/>
          <a:ln w="0">
            <a:noFill/>
          </a:ln>
        </p:spPr>
        <p:txBody>
          <a:bodyPr>
            <a:noAutofit/>
          </a:bodyPr>
          <a:lstStyle/>
          <a:p>
            <a:pPr>
              <a:buNone/>
              <a:defRPr sz="600" b="0">
                <a:solidFill>
                  <a:srgbClr val="5C7180"/>
                </a:solidFill>
                <a:latin typeface="Arial"/>
                <a:ea typeface="Arial"/>
                <a:cs typeface="Arial"/>
              </a:defRPr>
            </a:pPr>
            <a:r>
              <a:rPr sz="1050" b="0" dirty="0" err="1">
                <a:solidFill>
                  <a:srgbClr val="5C7180"/>
                </a:solidFill>
                <a:latin typeface="Arial"/>
                <a:ea typeface="Arial"/>
                <a:cs typeface="Arial"/>
              </a:rPr>
              <a:t>Keletkezés</a:t>
            </a:r>
            <a:r>
              <a:rPr sz="1050" b="0" dirty="0">
                <a:solidFill>
                  <a:srgbClr val="5C7180"/>
                </a:solidFill>
                <a:latin typeface="Arial"/>
                <a:ea typeface="Arial"/>
                <a:cs typeface="Arial"/>
              </a:rPr>
              <a:t>, </a:t>
            </a:r>
            <a:r>
              <a:rPr sz="1050" b="0" dirty="0" err="1">
                <a:solidFill>
                  <a:srgbClr val="5C7180"/>
                </a:solidFill>
                <a:latin typeface="Arial"/>
                <a:ea typeface="Arial"/>
                <a:cs typeface="Arial"/>
              </a:rPr>
              <a:t>átalakulás</a:t>
            </a:r>
            <a:r>
              <a:rPr sz="1050" b="0" dirty="0">
                <a:solidFill>
                  <a:srgbClr val="5C7180"/>
                </a:solidFill>
                <a:latin typeface="Arial"/>
                <a:ea typeface="Arial"/>
                <a:cs typeface="Arial"/>
              </a:rPr>
              <a:t>, </a:t>
            </a:r>
            <a:r>
              <a:rPr sz="1050" b="0" dirty="0" err="1">
                <a:solidFill>
                  <a:srgbClr val="5C7180"/>
                </a:solidFill>
                <a:latin typeface="Arial"/>
                <a:ea typeface="Arial"/>
                <a:cs typeface="Arial"/>
              </a:rPr>
              <a:t>adatgazda</a:t>
            </a:r>
            <a:r>
              <a:rPr sz="1050" b="0" dirty="0">
                <a:solidFill>
                  <a:srgbClr val="5C7180"/>
                </a:solidFill>
                <a:latin typeface="Arial"/>
                <a:ea typeface="Arial"/>
                <a:cs typeface="Arial"/>
              </a:rPr>
              <a:t> </a:t>
            </a:r>
            <a:r>
              <a:rPr sz="1050" b="0" dirty="0" err="1">
                <a:solidFill>
                  <a:srgbClr val="5C7180"/>
                </a:solidFill>
                <a:latin typeface="Arial"/>
                <a:ea typeface="Arial"/>
                <a:cs typeface="Arial"/>
              </a:rPr>
              <a:t>és</a:t>
            </a:r>
            <a:r>
              <a:rPr sz="1050" b="0" dirty="0">
                <a:solidFill>
                  <a:srgbClr val="5C7180"/>
                </a:solidFill>
                <a:latin typeface="Arial"/>
                <a:ea typeface="Arial"/>
                <a:cs typeface="Arial"/>
              </a:rPr>
              <a:t> </a:t>
            </a:r>
            <a:r>
              <a:rPr sz="1050" b="0" dirty="0" err="1">
                <a:solidFill>
                  <a:srgbClr val="5C7180"/>
                </a:solidFill>
                <a:latin typeface="Arial"/>
                <a:ea typeface="Arial"/>
                <a:cs typeface="Arial"/>
              </a:rPr>
              <a:t>felelősségi</a:t>
            </a:r>
            <a:r>
              <a:rPr sz="1050" b="0" dirty="0">
                <a:solidFill>
                  <a:srgbClr val="5C7180"/>
                </a:solidFill>
                <a:latin typeface="Arial"/>
                <a:ea typeface="Arial"/>
                <a:cs typeface="Arial"/>
              </a:rPr>
              <a:t> </a:t>
            </a:r>
            <a:r>
              <a:rPr sz="1050" b="0" dirty="0" err="1">
                <a:solidFill>
                  <a:srgbClr val="5C7180"/>
                </a:solidFill>
                <a:latin typeface="Arial"/>
                <a:ea typeface="Arial"/>
                <a:cs typeface="Arial"/>
              </a:rPr>
              <a:t>határ</a:t>
            </a:r>
            <a:endParaRPr sz="1050" b="0" dirty="0">
              <a:solidFill>
                <a:srgbClr val="5C7180"/>
              </a:solidFill>
              <a:latin typeface="Arial"/>
              <a:ea typeface="Arial"/>
              <a:cs typeface="Arial"/>
            </a:endParaRPr>
          </a:p>
        </p:txBody>
      </p:sp>
      <p:sp>
        <p:nvSpPr>
          <p:cNvPr id="102" name="Téglalap 101">
            <a:extLst>
              <a:ext uri="{FF2B5EF4-FFF2-40B4-BE49-F238E27FC236}">
                <a16:creationId xmlns:a16="http://schemas.microsoft.com/office/drawing/2014/main" id="{D1598C49-9BCE-4FE9-B5FA-04A9B9DFB47D}"/>
              </a:ext>
            </a:extLst>
          </p:cNvPr>
          <p:cNvSpPr>
            <a:spLocks noGrp="1"/>
          </p:cNvSpPr>
          <p:nvPr/>
        </p:nvSpPr>
        <p:spPr>
          <a:xfrm>
            <a:off x="6324600" y="7191375"/>
            <a:ext cx="228600" cy="228600"/>
          </a:xfrm>
          <a:prstGeom prst="rect">
            <a:avLst/>
          </a:prstGeom>
          <a:solidFill>
            <a:srgbClr val="00A4A6"/>
          </a:solidFill>
          <a:ln w="0">
            <a:noFill/>
          </a:ln>
        </p:spPr>
      </p:sp>
      <p:sp>
        <p:nvSpPr>
          <p:cNvPr id="103" name="Téglalap 102">
            <a:extLst>
              <a:ext uri="{FF2B5EF4-FFF2-40B4-BE49-F238E27FC236}">
                <a16:creationId xmlns:a16="http://schemas.microsoft.com/office/drawing/2014/main" id="{533ADE03-2D9F-4153-8202-610738C466F5}"/>
              </a:ext>
            </a:extLst>
          </p:cNvPr>
          <p:cNvSpPr>
            <a:spLocks noGrp="1"/>
          </p:cNvSpPr>
          <p:nvPr/>
        </p:nvSpPr>
        <p:spPr>
          <a:xfrm>
            <a:off x="6324600" y="7191375"/>
            <a:ext cx="228600" cy="228600"/>
          </a:xfrm>
          <a:prstGeom prst="rect">
            <a:avLst/>
          </a:prstGeom>
          <a:noFill/>
          <a:ln w="0">
            <a:noFill/>
          </a:ln>
        </p:spPr>
        <p:txBody>
          <a:bodyPr>
            <a:noAutofit/>
          </a:bodyPr>
          <a:lstStyle/>
          <a:p>
            <a:pPr>
              <a:buNone/>
              <a:defRPr sz="750" b="1">
                <a:solidFill>
                  <a:srgbClr val="FFFFFF"/>
                </a:solidFill>
                <a:latin typeface="Arial"/>
                <a:ea typeface="Arial"/>
                <a:cs typeface="Arial"/>
              </a:defRPr>
            </a:pPr>
            <a:r>
              <a:rPr sz="750" b="1">
                <a:solidFill>
                  <a:srgbClr val="FFFFFF"/>
                </a:solidFill>
                <a:latin typeface="Arial"/>
                <a:ea typeface="Arial"/>
                <a:cs typeface="Arial"/>
              </a:rPr>
              <a:t>3</a:t>
            </a:r>
          </a:p>
        </p:txBody>
      </p:sp>
      <p:sp>
        <p:nvSpPr>
          <p:cNvPr id="104" name="Téglalap 103">
            <a:extLst>
              <a:ext uri="{FF2B5EF4-FFF2-40B4-BE49-F238E27FC236}">
                <a16:creationId xmlns:a16="http://schemas.microsoft.com/office/drawing/2014/main" id="{73D3E9CB-AE6E-4829-84AD-D389B3469B67}"/>
              </a:ext>
            </a:extLst>
          </p:cNvPr>
          <p:cNvSpPr>
            <a:spLocks noGrp="1"/>
          </p:cNvSpPr>
          <p:nvPr/>
        </p:nvSpPr>
        <p:spPr>
          <a:xfrm>
            <a:off x="6619875" y="7143750"/>
            <a:ext cx="2390775" cy="257175"/>
          </a:xfrm>
          <a:prstGeom prst="rect">
            <a:avLst/>
          </a:prstGeom>
          <a:noFill/>
          <a:ln w="0">
            <a:noFill/>
          </a:ln>
        </p:spPr>
        <p:txBody>
          <a:bodyPr>
            <a:noAutofit/>
          </a:bodyPr>
          <a:lstStyle/>
          <a:p>
            <a:pPr>
              <a:buNone/>
              <a:defRPr sz="750" b="1">
                <a:solidFill>
                  <a:srgbClr val="0B2F40"/>
                </a:solidFill>
                <a:latin typeface="Arial"/>
                <a:ea typeface="Arial"/>
                <a:cs typeface="Arial"/>
              </a:defRPr>
            </a:pPr>
            <a:r>
              <a:rPr sz="1200" b="1" dirty="0" err="1">
                <a:solidFill>
                  <a:srgbClr val="0B2F40"/>
                </a:solidFill>
                <a:latin typeface="Arial"/>
                <a:ea typeface="Arial"/>
                <a:cs typeface="Arial"/>
              </a:rPr>
              <a:t>Négy</a:t>
            </a:r>
            <a:r>
              <a:rPr sz="1200" b="1" dirty="0">
                <a:solidFill>
                  <a:srgbClr val="0B2F40"/>
                </a:solidFill>
                <a:latin typeface="Arial"/>
                <a:ea typeface="Arial"/>
                <a:cs typeface="Arial"/>
              </a:rPr>
              <a:t> </a:t>
            </a:r>
            <a:r>
              <a:rPr sz="1200" b="1" dirty="0" err="1">
                <a:solidFill>
                  <a:srgbClr val="0B2F40"/>
                </a:solidFill>
                <a:latin typeface="Arial"/>
                <a:ea typeface="Arial"/>
                <a:cs typeface="Arial"/>
              </a:rPr>
              <a:t>rétegű</a:t>
            </a:r>
            <a:r>
              <a:rPr sz="1200" b="1" dirty="0">
                <a:solidFill>
                  <a:srgbClr val="0B2F40"/>
                </a:solidFill>
                <a:latin typeface="Arial"/>
                <a:ea typeface="Arial"/>
                <a:cs typeface="Arial"/>
              </a:rPr>
              <a:t> EHDS-</a:t>
            </a:r>
            <a:r>
              <a:rPr sz="1200" b="1" dirty="0" err="1">
                <a:solidFill>
                  <a:srgbClr val="0B2F40"/>
                </a:solidFill>
                <a:latin typeface="Arial"/>
                <a:ea typeface="Arial"/>
                <a:cs typeface="Arial"/>
              </a:rPr>
              <a:t>érettség</a:t>
            </a:r>
            <a:endParaRPr sz="1200" b="1" dirty="0">
              <a:solidFill>
                <a:srgbClr val="0B2F40"/>
              </a:solidFill>
              <a:latin typeface="Arial"/>
              <a:ea typeface="Arial"/>
              <a:cs typeface="Arial"/>
            </a:endParaRPr>
          </a:p>
        </p:txBody>
      </p:sp>
      <p:sp>
        <p:nvSpPr>
          <p:cNvPr id="105" name="Téglalap 104">
            <a:extLst>
              <a:ext uri="{FF2B5EF4-FFF2-40B4-BE49-F238E27FC236}">
                <a16:creationId xmlns:a16="http://schemas.microsoft.com/office/drawing/2014/main" id="{A9DB34FF-9862-4179-A4F6-8DF724B47501}"/>
              </a:ext>
            </a:extLst>
          </p:cNvPr>
          <p:cNvSpPr>
            <a:spLocks noGrp="1"/>
          </p:cNvSpPr>
          <p:nvPr/>
        </p:nvSpPr>
        <p:spPr>
          <a:xfrm>
            <a:off x="6619875" y="7391400"/>
            <a:ext cx="2390775" cy="285750"/>
          </a:xfrm>
          <a:prstGeom prst="rect">
            <a:avLst/>
          </a:prstGeom>
          <a:noFill/>
          <a:ln w="0">
            <a:noFill/>
          </a:ln>
        </p:spPr>
        <p:txBody>
          <a:bodyPr>
            <a:noAutofit/>
          </a:bodyPr>
          <a:lstStyle/>
          <a:p>
            <a:pPr>
              <a:buNone/>
              <a:defRPr sz="600" b="0">
                <a:solidFill>
                  <a:srgbClr val="5C7180"/>
                </a:solidFill>
                <a:latin typeface="Arial"/>
                <a:ea typeface="Arial"/>
                <a:cs typeface="Arial"/>
              </a:defRPr>
            </a:pPr>
            <a:r>
              <a:rPr sz="1050" b="0" dirty="0" err="1">
                <a:solidFill>
                  <a:srgbClr val="5C7180"/>
                </a:solidFill>
                <a:latin typeface="Arial"/>
                <a:ea typeface="Arial"/>
                <a:cs typeface="Arial"/>
              </a:rPr>
              <a:t>Dokumentáció</a:t>
            </a:r>
            <a:r>
              <a:rPr sz="1050" b="0" dirty="0">
                <a:solidFill>
                  <a:srgbClr val="5C7180"/>
                </a:solidFill>
                <a:latin typeface="Arial"/>
                <a:ea typeface="Arial"/>
                <a:cs typeface="Arial"/>
              </a:rPr>
              <a:t> • </a:t>
            </a:r>
            <a:r>
              <a:rPr sz="1050" b="0" dirty="0" err="1">
                <a:solidFill>
                  <a:srgbClr val="5C7180"/>
                </a:solidFill>
                <a:latin typeface="Arial"/>
                <a:ea typeface="Arial"/>
                <a:cs typeface="Arial"/>
              </a:rPr>
              <a:t>szemantika</a:t>
            </a:r>
            <a:r>
              <a:rPr sz="1050" b="0" dirty="0">
                <a:solidFill>
                  <a:srgbClr val="5C7180"/>
                </a:solidFill>
                <a:latin typeface="Arial"/>
                <a:ea typeface="Arial"/>
                <a:cs typeface="Arial"/>
              </a:rPr>
              <a:t> • </a:t>
            </a:r>
            <a:r>
              <a:rPr sz="1050" b="0" dirty="0" err="1">
                <a:solidFill>
                  <a:srgbClr val="5C7180"/>
                </a:solidFill>
                <a:latin typeface="Arial"/>
                <a:ea typeface="Arial"/>
                <a:cs typeface="Arial"/>
              </a:rPr>
              <a:t>EEHRxF</a:t>
            </a:r>
            <a:r>
              <a:rPr sz="1050" b="0" dirty="0">
                <a:solidFill>
                  <a:srgbClr val="5C7180"/>
                </a:solidFill>
                <a:latin typeface="Arial"/>
                <a:ea typeface="Arial"/>
                <a:cs typeface="Arial"/>
              </a:rPr>
              <a:t>-export • </a:t>
            </a:r>
            <a:r>
              <a:rPr sz="1050" b="0" dirty="0" err="1">
                <a:solidFill>
                  <a:srgbClr val="5C7180"/>
                </a:solidFill>
                <a:latin typeface="Arial"/>
                <a:ea typeface="Arial"/>
                <a:cs typeface="Arial"/>
              </a:rPr>
              <a:t>felelősség</a:t>
            </a:r>
            <a:endParaRPr sz="1050" b="0" dirty="0">
              <a:solidFill>
                <a:srgbClr val="5C7180"/>
              </a:solidFill>
              <a:latin typeface="Arial"/>
              <a:ea typeface="Arial"/>
              <a:cs typeface="Arial"/>
            </a:endParaRPr>
          </a:p>
        </p:txBody>
      </p:sp>
      <p:sp>
        <p:nvSpPr>
          <p:cNvPr id="106" name="Téglalap 105">
            <a:extLst>
              <a:ext uri="{FF2B5EF4-FFF2-40B4-BE49-F238E27FC236}">
                <a16:creationId xmlns:a16="http://schemas.microsoft.com/office/drawing/2014/main" id="{31B18237-6A84-4AF2-A0DD-25F82C69E6BA}"/>
              </a:ext>
            </a:extLst>
          </p:cNvPr>
          <p:cNvSpPr>
            <a:spLocks noGrp="1"/>
          </p:cNvSpPr>
          <p:nvPr/>
        </p:nvSpPr>
        <p:spPr>
          <a:xfrm>
            <a:off x="9096375" y="7191375"/>
            <a:ext cx="228600" cy="228600"/>
          </a:xfrm>
          <a:prstGeom prst="rect">
            <a:avLst/>
          </a:prstGeom>
          <a:solidFill>
            <a:srgbClr val="F2AA2B"/>
          </a:solidFill>
          <a:ln w="0">
            <a:noFill/>
          </a:ln>
        </p:spPr>
      </p:sp>
      <p:sp>
        <p:nvSpPr>
          <p:cNvPr id="107" name="Téglalap 106">
            <a:extLst>
              <a:ext uri="{FF2B5EF4-FFF2-40B4-BE49-F238E27FC236}">
                <a16:creationId xmlns:a16="http://schemas.microsoft.com/office/drawing/2014/main" id="{6AE65324-CFCE-46C0-B8D3-A3DA1220E059}"/>
              </a:ext>
            </a:extLst>
          </p:cNvPr>
          <p:cNvSpPr>
            <a:spLocks noGrp="1"/>
          </p:cNvSpPr>
          <p:nvPr/>
        </p:nvSpPr>
        <p:spPr>
          <a:xfrm>
            <a:off x="9096375" y="7191375"/>
            <a:ext cx="228600" cy="228600"/>
          </a:xfrm>
          <a:prstGeom prst="rect">
            <a:avLst/>
          </a:prstGeom>
          <a:noFill/>
          <a:ln w="0">
            <a:noFill/>
          </a:ln>
        </p:spPr>
        <p:txBody>
          <a:bodyPr>
            <a:noAutofit/>
          </a:bodyPr>
          <a:lstStyle/>
          <a:p>
            <a:pPr>
              <a:buNone/>
              <a:defRPr sz="750" b="1">
                <a:solidFill>
                  <a:srgbClr val="FFFFFF"/>
                </a:solidFill>
                <a:latin typeface="Arial"/>
                <a:ea typeface="Arial"/>
                <a:cs typeface="Arial"/>
              </a:defRPr>
            </a:pPr>
            <a:r>
              <a:rPr sz="750" b="1">
                <a:solidFill>
                  <a:srgbClr val="FFFFFF"/>
                </a:solidFill>
                <a:latin typeface="Arial"/>
                <a:ea typeface="Arial"/>
                <a:cs typeface="Arial"/>
              </a:rPr>
              <a:t>4</a:t>
            </a:r>
          </a:p>
        </p:txBody>
      </p:sp>
      <p:sp>
        <p:nvSpPr>
          <p:cNvPr id="108" name="Téglalap 107">
            <a:extLst>
              <a:ext uri="{FF2B5EF4-FFF2-40B4-BE49-F238E27FC236}">
                <a16:creationId xmlns:a16="http://schemas.microsoft.com/office/drawing/2014/main" id="{008C9DBC-7E44-43C8-9D07-2E5AA44571F3}"/>
              </a:ext>
            </a:extLst>
          </p:cNvPr>
          <p:cNvSpPr>
            <a:spLocks noGrp="1"/>
          </p:cNvSpPr>
          <p:nvPr/>
        </p:nvSpPr>
        <p:spPr>
          <a:xfrm>
            <a:off x="9391650" y="7143750"/>
            <a:ext cx="2574247" cy="228219"/>
          </a:xfrm>
          <a:prstGeom prst="rect">
            <a:avLst/>
          </a:prstGeom>
          <a:noFill/>
          <a:ln w="0">
            <a:noFill/>
          </a:ln>
        </p:spPr>
        <p:txBody>
          <a:bodyPr>
            <a:noAutofit/>
          </a:bodyPr>
          <a:lstStyle/>
          <a:p>
            <a:pPr>
              <a:buNone/>
              <a:defRPr sz="750" b="1">
                <a:solidFill>
                  <a:srgbClr val="0B2F40"/>
                </a:solidFill>
                <a:latin typeface="Arial"/>
                <a:ea typeface="Arial"/>
                <a:cs typeface="Arial"/>
              </a:defRPr>
            </a:pPr>
            <a:r>
              <a:rPr sz="1200" b="1" dirty="0" err="1">
                <a:solidFill>
                  <a:srgbClr val="0B2F40"/>
                </a:solidFill>
                <a:latin typeface="Arial"/>
                <a:ea typeface="Arial"/>
                <a:cs typeface="Arial"/>
              </a:rPr>
              <a:t>Szállítói</a:t>
            </a:r>
            <a:r>
              <a:rPr sz="1200" b="1" dirty="0">
                <a:solidFill>
                  <a:srgbClr val="0B2F40"/>
                </a:solidFill>
                <a:latin typeface="Arial"/>
                <a:ea typeface="Arial"/>
                <a:cs typeface="Arial"/>
              </a:rPr>
              <a:t> </a:t>
            </a:r>
            <a:r>
              <a:rPr sz="1200" b="1" dirty="0" err="1">
                <a:solidFill>
                  <a:srgbClr val="0B2F40"/>
                </a:solidFill>
                <a:latin typeface="Arial"/>
                <a:ea typeface="Arial"/>
                <a:cs typeface="Arial"/>
              </a:rPr>
              <a:t>szerződés</a:t>
            </a:r>
            <a:r>
              <a:rPr sz="1200" b="1" dirty="0">
                <a:solidFill>
                  <a:srgbClr val="0B2F40"/>
                </a:solidFill>
                <a:latin typeface="Arial"/>
                <a:ea typeface="Arial"/>
                <a:cs typeface="Arial"/>
              </a:rPr>
              <a:t> </a:t>
            </a:r>
            <a:r>
              <a:rPr sz="1200" b="1" dirty="0" err="1">
                <a:solidFill>
                  <a:srgbClr val="0B2F40"/>
                </a:solidFill>
                <a:latin typeface="Arial"/>
                <a:ea typeface="Arial"/>
                <a:cs typeface="Arial"/>
              </a:rPr>
              <a:t>és</a:t>
            </a:r>
            <a:r>
              <a:rPr sz="1200" b="1" dirty="0">
                <a:solidFill>
                  <a:srgbClr val="0B2F40"/>
                </a:solidFill>
                <a:latin typeface="Arial"/>
                <a:ea typeface="Arial"/>
                <a:cs typeface="Arial"/>
              </a:rPr>
              <a:t> </a:t>
            </a:r>
            <a:r>
              <a:rPr sz="1200" b="1" dirty="0" err="1">
                <a:solidFill>
                  <a:srgbClr val="0B2F40"/>
                </a:solidFill>
                <a:latin typeface="Arial"/>
                <a:ea typeface="Arial"/>
                <a:cs typeface="Arial"/>
              </a:rPr>
              <a:t>beszerzés</a:t>
            </a:r>
            <a:endParaRPr sz="1200" b="1" dirty="0">
              <a:solidFill>
                <a:srgbClr val="0B2F40"/>
              </a:solidFill>
              <a:latin typeface="Arial"/>
              <a:ea typeface="Arial"/>
              <a:cs typeface="Arial"/>
            </a:endParaRPr>
          </a:p>
        </p:txBody>
      </p:sp>
      <p:sp>
        <p:nvSpPr>
          <p:cNvPr id="109" name="Téglalap 108">
            <a:extLst>
              <a:ext uri="{FF2B5EF4-FFF2-40B4-BE49-F238E27FC236}">
                <a16:creationId xmlns:a16="http://schemas.microsoft.com/office/drawing/2014/main" id="{5C7E98F6-7768-4795-8A4D-32C5E9CD8BC3}"/>
              </a:ext>
            </a:extLst>
          </p:cNvPr>
          <p:cNvSpPr>
            <a:spLocks noGrp="1"/>
          </p:cNvSpPr>
          <p:nvPr/>
        </p:nvSpPr>
        <p:spPr>
          <a:xfrm>
            <a:off x="9391650" y="7391400"/>
            <a:ext cx="2390775" cy="285750"/>
          </a:xfrm>
          <a:prstGeom prst="rect">
            <a:avLst/>
          </a:prstGeom>
          <a:noFill/>
          <a:ln w="0">
            <a:noFill/>
          </a:ln>
        </p:spPr>
        <p:txBody>
          <a:bodyPr>
            <a:noAutofit/>
          </a:bodyPr>
          <a:lstStyle/>
          <a:p>
            <a:pPr>
              <a:buNone/>
              <a:defRPr sz="600" b="0">
                <a:solidFill>
                  <a:srgbClr val="5C7180"/>
                </a:solidFill>
                <a:latin typeface="Arial"/>
                <a:ea typeface="Arial"/>
                <a:cs typeface="Arial"/>
              </a:defRPr>
            </a:pPr>
            <a:r>
              <a:rPr sz="1050" b="0" dirty="0" err="1">
                <a:solidFill>
                  <a:srgbClr val="5C7180"/>
                </a:solidFill>
                <a:latin typeface="Arial"/>
                <a:ea typeface="Arial"/>
                <a:cs typeface="Arial"/>
              </a:rPr>
              <a:t>Interoperabilitás</a:t>
            </a:r>
            <a:r>
              <a:rPr sz="1050" b="0" dirty="0">
                <a:solidFill>
                  <a:srgbClr val="5C7180"/>
                </a:solidFill>
                <a:latin typeface="Arial"/>
                <a:ea typeface="Arial"/>
                <a:cs typeface="Arial"/>
              </a:rPr>
              <a:t>, </a:t>
            </a:r>
            <a:r>
              <a:rPr sz="1050" b="0" dirty="0" err="1">
                <a:solidFill>
                  <a:srgbClr val="5C7180"/>
                </a:solidFill>
                <a:latin typeface="Arial"/>
                <a:ea typeface="Arial"/>
                <a:cs typeface="Arial"/>
              </a:rPr>
              <a:t>portabilitás</a:t>
            </a:r>
            <a:r>
              <a:rPr sz="1050" b="0" dirty="0">
                <a:solidFill>
                  <a:srgbClr val="5C7180"/>
                </a:solidFill>
                <a:latin typeface="Arial"/>
                <a:ea typeface="Arial"/>
                <a:cs typeface="Arial"/>
              </a:rPr>
              <a:t>, </a:t>
            </a:r>
            <a:r>
              <a:rPr sz="1050" b="0" dirty="0" err="1">
                <a:solidFill>
                  <a:srgbClr val="5C7180"/>
                </a:solidFill>
                <a:latin typeface="Arial"/>
                <a:ea typeface="Arial"/>
                <a:cs typeface="Arial"/>
              </a:rPr>
              <a:t>tesztelés</a:t>
            </a:r>
            <a:r>
              <a:rPr sz="1050" b="0" dirty="0">
                <a:solidFill>
                  <a:srgbClr val="5C7180"/>
                </a:solidFill>
                <a:latin typeface="Arial"/>
                <a:ea typeface="Arial"/>
                <a:cs typeface="Arial"/>
              </a:rPr>
              <a:t>, </a:t>
            </a:r>
            <a:r>
              <a:rPr sz="1050" b="0" dirty="0" err="1">
                <a:solidFill>
                  <a:srgbClr val="5C7180"/>
                </a:solidFill>
                <a:latin typeface="Arial"/>
                <a:ea typeface="Arial"/>
                <a:cs typeface="Arial"/>
              </a:rPr>
              <a:t>változáskövetés</a:t>
            </a:r>
            <a:endParaRPr sz="1050" b="0" dirty="0">
              <a:solidFill>
                <a:srgbClr val="5C7180"/>
              </a:solidFill>
              <a:latin typeface="Arial"/>
              <a:ea typeface="Arial"/>
              <a:cs typeface="Arial"/>
            </a:endParaRPr>
          </a:p>
        </p:txBody>
      </p:sp>
      <p:sp>
        <p:nvSpPr>
          <p:cNvPr id="110" name="Téglalap 109">
            <a:extLst>
              <a:ext uri="{FF2B5EF4-FFF2-40B4-BE49-F238E27FC236}">
                <a16:creationId xmlns:a16="http://schemas.microsoft.com/office/drawing/2014/main" id="{EE1F5D41-6007-4AC0-A4D8-229A42E186BA}"/>
              </a:ext>
            </a:extLst>
          </p:cNvPr>
          <p:cNvSpPr>
            <a:spLocks noGrp="1"/>
          </p:cNvSpPr>
          <p:nvPr/>
        </p:nvSpPr>
        <p:spPr>
          <a:xfrm>
            <a:off x="11868150" y="7191375"/>
            <a:ext cx="228600" cy="228600"/>
          </a:xfrm>
          <a:prstGeom prst="rect">
            <a:avLst/>
          </a:prstGeom>
          <a:solidFill>
            <a:srgbClr val="00A4A6"/>
          </a:solidFill>
          <a:ln w="0">
            <a:noFill/>
          </a:ln>
        </p:spPr>
      </p:sp>
      <p:sp>
        <p:nvSpPr>
          <p:cNvPr id="111" name="Téglalap 110">
            <a:extLst>
              <a:ext uri="{FF2B5EF4-FFF2-40B4-BE49-F238E27FC236}">
                <a16:creationId xmlns:a16="http://schemas.microsoft.com/office/drawing/2014/main" id="{4BF24D04-9B42-48B6-8C51-50A6316C3F07}"/>
              </a:ext>
            </a:extLst>
          </p:cNvPr>
          <p:cNvSpPr>
            <a:spLocks noGrp="1"/>
          </p:cNvSpPr>
          <p:nvPr/>
        </p:nvSpPr>
        <p:spPr>
          <a:xfrm>
            <a:off x="11868150" y="7191375"/>
            <a:ext cx="228600" cy="228600"/>
          </a:xfrm>
          <a:prstGeom prst="rect">
            <a:avLst/>
          </a:prstGeom>
          <a:noFill/>
          <a:ln w="0">
            <a:noFill/>
          </a:ln>
        </p:spPr>
        <p:txBody>
          <a:bodyPr>
            <a:noAutofit/>
          </a:bodyPr>
          <a:lstStyle/>
          <a:p>
            <a:pPr>
              <a:buNone/>
              <a:defRPr sz="750" b="1">
                <a:solidFill>
                  <a:srgbClr val="FFFFFF"/>
                </a:solidFill>
                <a:latin typeface="Arial"/>
                <a:ea typeface="Arial"/>
                <a:cs typeface="Arial"/>
              </a:defRPr>
            </a:pPr>
            <a:r>
              <a:rPr sz="750" b="1">
                <a:solidFill>
                  <a:srgbClr val="FFFFFF"/>
                </a:solidFill>
                <a:latin typeface="Arial"/>
                <a:ea typeface="Arial"/>
                <a:cs typeface="Arial"/>
              </a:rPr>
              <a:t>5</a:t>
            </a:r>
          </a:p>
        </p:txBody>
      </p:sp>
      <p:sp>
        <p:nvSpPr>
          <p:cNvPr id="112" name="Téglalap 111">
            <a:extLst>
              <a:ext uri="{FF2B5EF4-FFF2-40B4-BE49-F238E27FC236}">
                <a16:creationId xmlns:a16="http://schemas.microsoft.com/office/drawing/2014/main" id="{25D200EC-1FAC-4FF1-964A-FC4ED0CB7DCE}"/>
              </a:ext>
            </a:extLst>
          </p:cNvPr>
          <p:cNvSpPr>
            <a:spLocks noGrp="1"/>
          </p:cNvSpPr>
          <p:nvPr/>
        </p:nvSpPr>
        <p:spPr>
          <a:xfrm>
            <a:off x="12163425" y="7143750"/>
            <a:ext cx="2390775" cy="257175"/>
          </a:xfrm>
          <a:prstGeom prst="rect">
            <a:avLst/>
          </a:prstGeom>
          <a:noFill/>
          <a:ln w="0">
            <a:noFill/>
          </a:ln>
        </p:spPr>
        <p:txBody>
          <a:bodyPr>
            <a:noAutofit/>
          </a:bodyPr>
          <a:lstStyle/>
          <a:p>
            <a:pPr>
              <a:buNone/>
              <a:defRPr sz="750" b="1">
                <a:solidFill>
                  <a:srgbClr val="0B2F40"/>
                </a:solidFill>
                <a:latin typeface="Arial"/>
                <a:ea typeface="Arial"/>
                <a:cs typeface="Arial"/>
              </a:defRPr>
            </a:pPr>
            <a:r>
              <a:rPr sz="1200" b="1" dirty="0" err="1">
                <a:solidFill>
                  <a:srgbClr val="0B2F40"/>
                </a:solidFill>
                <a:latin typeface="Arial"/>
                <a:ea typeface="Arial"/>
                <a:cs typeface="Arial"/>
              </a:rPr>
              <a:t>Közös</a:t>
            </a:r>
            <a:r>
              <a:rPr sz="1200" b="1" dirty="0">
                <a:solidFill>
                  <a:srgbClr val="0B2F40"/>
                </a:solidFill>
                <a:latin typeface="Arial"/>
                <a:ea typeface="Arial"/>
                <a:cs typeface="Arial"/>
              </a:rPr>
              <a:t> </a:t>
            </a:r>
            <a:r>
              <a:rPr sz="1200" b="1" dirty="0" err="1">
                <a:solidFill>
                  <a:srgbClr val="0B2F40"/>
                </a:solidFill>
                <a:latin typeface="Arial"/>
                <a:ea typeface="Arial"/>
                <a:cs typeface="Arial"/>
              </a:rPr>
              <a:t>nemzeti</a:t>
            </a:r>
            <a:r>
              <a:rPr sz="1200" b="1" dirty="0">
                <a:solidFill>
                  <a:srgbClr val="0B2F40"/>
                </a:solidFill>
                <a:latin typeface="Arial"/>
                <a:ea typeface="Arial"/>
                <a:cs typeface="Arial"/>
              </a:rPr>
              <a:t> </a:t>
            </a:r>
            <a:r>
              <a:rPr sz="1200" b="1" dirty="0" err="1">
                <a:solidFill>
                  <a:srgbClr val="0B2F40"/>
                </a:solidFill>
                <a:latin typeface="Arial"/>
                <a:ea typeface="Arial"/>
                <a:cs typeface="Arial"/>
              </a:rPr>
              <a:t>felkészülés</a:t>
            </a:r>
            <a:endParaRPr sz="1200" b="1" dirty="0">
              <a:solidFill>
                <a:srgbClr val="0B2F40"/>
              </a:solidFill>
              <a:latin typeface="Arial"/>
              <a:ea typeface="Arial"/>
              <a:cs typeface="Arial"/>
            </a:endParaRPr>
          </a:p>
        </p:txBody>
      </p:sp>
      <p:sp>
        <p:nvSpPr>
          <p:cNvPr id="113" name="Téglalap 112">
            <a:extLst>
              <a:ext uri="{FF2B5EF4-FFF2-40B4-BE49-F238E27FC236}">
                <a16:creationId xmlns:a16="http://schemas.microsoft.com/office/drawing/2014/main" id="{80092078-481C-4FB7-B4B9-5D3D3A6E268C}"/>
              </a:ext>
            </a:extLst>
          </p:cNvPr>
          <p:cNvSpPr>
            <a:spLocks noGrp="1"/>
          </p:cNvSpPr>
          <p:nvPr/>
        </p:nvSpPr>
        <p:spPr>
          <a:xfrm>
            <a:off x="12163425" y="7391400"/>
            <a:ext cx="2390775" cy="285750"/>
          </a:xfrm>
          <a:prstGeom prst="rect">
            <a:avLst/>
          </a:prstGeom>
          <a:noFill/>
          <a:ln w="0">
            <a:noFill/>
          </a:ln>
        </p:spPr>
        <p:txBody>
          <a:bodyPr>
            <a:noAutofit/>
          </a:bodyPr>
          <a:lstStyle/>
          <a:p>
            <a:pPr>
              <a:buNone/>
              <a:defRPr sz="600" b="0">
                <a:solidFill>
                  <a:srgbClr val="5C7180"/>
                </a:solidFill>
                <a:latin typeface="Arial"/>
                <a:ea typeface="Arial"/>
                <a:cs typeface="Arial"/>
              </a:defRPr>
            </a:pPr>
            <a:r>
              <a:rPr sz="1050" b="0" dirty="0">
                <a:solidFill>
                  <a:srgbClr val="5C7180"/>
                </a:solidFill>
                <a:latin typeface="Arial"/>
                <a:ea typeface="Arial"/>
                <a:cs typeface="Arial"/>
              </a:rPr>
              <a:t>Pilot, </a:t>
            </a:r>
            <a:r>
              <a:rPr sz="1050" b="0" dirty="0" err="1">
                <a:solidFill>
                  <a:srgbClr val="5C7180"/>
                </a:solidFill>
                <a:latin typeface="Arial"/>
                <a:ea typeface="Arial"/>
                <a:cs typeface="Arial"/>
              </a:rPr>
              <a:t>módszertan</a:t>
            </a:r>
            <a:r>
              <a:rPr sz="1050" b="0" dirty="0">
                <a:solidFill>
                  <a:srgbClr val="5C7180"/>
                </a:solidFill>
                <a:latin typeface="Arial"/>
                <a:ea typeface="Arial"/>
                <a:cs typeface="Arial"/>
              </a:rPr>
              <a:t>, </a:t>
            </a:r>
            <a:r>
              <a:rPr sz="1050" b="0" dirty="0" err="1">
                <a:solidFill>
                  <a:srgbClr val="5C7180"/>
                </a:solidFill>
                <a:latin typeface="Arial"/>
                <a:ea typeface="Arial"/>
                <a:cs typeface="Arial"/>
              </a:rPr>
              <a:t>képzés</a:t>
            </a:r>
            <a:r>
              <a:rPr sz="1050" b="0" dirty="0">
                <a:solidFill>
                  <a:srgbClr val="5C7180"/>
                </a:solidFill>
                <a:latin typeface="Arial"/>
                <a:ea typeface="Arial"/>
                <a:cs typeface="Arial"/>
              </a:rPr>
              <a:t>, </a:t>
            </a:r>
            <a:r>
              <a:rPr sz="1050" b="0" dirty="0" err="1">
                <a:solidFill>
                  <a:srgbClr val="5C7180"/>
                </a:solidFill>
                <a:latin typeface="Arial"/>
                <a:ea typeface="Arial"/>
                <a:cs typeface="Arial"/>
              </a:rPr>
              <a:t>koordináció</a:t>
            </a:r>
            <a:r>
              <a:rPr sz="1050" b="0" dirty="0">
                <a:solidFill>
                  <a:srgbClr val="5C7180"/>
                </a:solidFill>
                <a:latin typeface="Arial"/>
                <a:ea typeface="Arial"/>
                <a:cs typeface="Arial"/>
              </a:rPr>
              <a:t> </a:t>
            </a:r>
            <a:r>
              <a:rPr sz="1050" b="0" dirty="0" err="1">
                <a:solidFill>
                  <a:srgbClr val="5C7180"/>
                </a:solidFill>
                <a:latin typeface="Arial"/>
                <a:ea typeface="Arial"/>
                <a:cs typeface="Arial"/>
              </a:rPr>
              <a:t>és</a:t>
            </a:r>
            <a:r>
              <a:rPr sz="1050" b="0" dirty="0">
                <a:solidFill>
                  <a:srgbClr val="5C7180"/>
                </a:solidFill>
                <a:latin typeface="Arial"/>
                <a:ea typeface="Arial"/>
                <a:cs typeface="Arial"/>
              </a:rPr>
              <a:t> </a:t>
            </a:r>
            <a:r>
              <a:rPr sz="1050" b="0" dirty="0" err="1">
                <a:solidFill>
                  <a:srgbClr val="5C7180"/>
                </a:solidFill>
                <a:latin typeface="Arial"/>
                <a:ea typeface="Arial"/>
                <a:cs typeface="Arial"/>
              </a:rPr>
              <a:t>visszacsatolás</a:t>
            </a:r>
            <a:endParaRPr sz="1050" b="0" dirty="0">
              <a:solidFill>
                <a:srgbClr val="5C7180"/>
              </a:solidFill>
              <a:latin typeface="Arial"/>
              <a:ea typeface="Arial"/>
              <a:cs typeface="Arial"/>
            </a:endParaRPr>
          </a:p>
        </p:txBody>
      </p:sp>
      <p:sp>
        <p:nvSpPr>
          <p:cNvPr id="3" name="catalog-target">
            <a:extLst>
              <a:ext uri="{FF2B5EF4-FFF2-40B4-BE49-F238E27FC236}">
                <a16:creationId xmlns:a16="http://schemas.microsoft.com/office/drawing/2014/main" id="{22A9BDF7-AFFD-9E73-F619-91777D062756}"/>
              </a:ext>
            </a:extLst>
          </p:cNvPr>
          <p:cNvSpPr>
            <a:spLocks noGrp="1"/>
          </p:cNvSpPr>
          <p:nvPr/>
        </p:nvSpPr>
        <p:spPr>
          <a:xfrm>
            <a:off x="7090306" y="2286856"/>
            <a:ext cx="2701394" cy="102299"/>
          </a:xfrm>
          <a:prstGeom prst="rect">
            <a:avLst/>
          </a:prstGeom>
          <a:noFill/>
          <a:ln w="0">
            <a:noFill/>
            <a:prstDash val="solid"/>
          </a:ln>
        </p:spPr>
        <p:txBody>
          <a:bodyPr anchor="ctr">
            <a:noAutofit/>
          </a:bodyPr>
          <a:lstStyle/>
          <a:p>
            <a:pPr algn="ctr">
              <a:buNone/>
              <a:defRPr sz="900" b="1">
                <a:solidFill>
                  <a:srgbClr val="0B2D3C"/>
                </a:solidFill>
                <a:latin typeface="Aptos"/>
                <a:ea typeface="Aptos"/>
                <a:cs typeface="Aptos"/>
              </a:defRPr>
            </a:pPr>
            <a:r>
              <a:rPr sz="1200" b="1" i="0" dirty="0">
                <a:solidFill>
                  <a:srgbClr val="0A2C3C"/>
                </a:solidFill>
                <a:latin typeface="Aptos"/>
                <a:ea typeface="Aptos"/>
                <a:cs typeface="Aptos"/>
              </a:rPr>
              <a:t> </a:t>
            </a:r>
          </a:p>
          <a:p>
            <a:pPr algn="ctr">
              <a:buNone/>
              <a:defRPr sz="900" b="1">
                <a:solidFill>
                  <a:srgbClr val="0B2D3C"/>
                </a:solidFill>
                <a:latin typeface="Aptos"/>
                <a:ea typeface="Aptos"/>
                <a:cs typeface="Aptos"/>
              </a:defRPr>
            </a:pPr>
            <a:endParaRPr sz="1200" b="1" i="0" dirty="0">
              <a:solidFill>
                <a:srgbClr val="0A2C3C"/>
              </a:solidFill>
              <a:latin typeface="Aptos"/>
              <a:ea typeface="Aptos"/>
              <a:cs typeface="Aptos"/>
            </a:endParaRPr>
          </a:p>
          <a:p>
            <a:pPr algn="ctr">
              <a:buNone/>
              <a:defRPr sz="900" b="1">
                <a:solidFill>
                  <a:srgbClr val="0B2D3C"/>
                </a:solidFill>
                <a:latin typeface="Aptos"/>
                <a:ea typeface="Aptos"/>
                <a:cs typeface="Aptos"/>
              </a:defRPr>
            </a:pPr>
            <a:r>
              <a:rPr lang="hu-HU" sz="1200" b="1" i="0" dirty="0">
                <a:solidFill>
                  <a:srgbClr val="0A2C3C"/>
                </a:solidFill>
                <a:latin typeface="Aptos"/>
                <a:ea typeface="Aptos"/>
                <a:cs typeface="Aptos"/>
              </a:rPr>
              <a:t>Előkészítés alatt: DAAMS</a:t>
            </a:r>
          </a:p>
          <a:p>
            <a:pPr algn="ctr">
              <a:buNone/>
              <a:defRPr sz="900" b="1">
                <a:solidFill>
                  <a:srgbClr val="0B2D3C"/>
                </a:solidFill>
                <a:latin typeface="Aptos"/>
                <a:ea typeface="Aptos"/>
                <a:cs typeface="Aptos"/>
              </a:defRPr>
            </a:pPr>
            <a:r>
              <a:rPr lang="hu-HU" sz="1200" b="1" i="0" dirty="0">
                <a:solidFill>
                  <a:srgbClr val="0A2C3C"/>
                </a:solidFill>
                <a:latin typeface="Aptos"/>
                <a:ea typeface="Aptos"/>
                <a:cs typeface="Aptos"/>
              </a:rPr>
              <a:t>Data Access </a:t>
            </a:r>
            <a:r>
              <a:rPr lang="hu-HU" sz="1200" b="1" i="0" dirty="0" err="1">
                <a:solidFill>
                  <a:srgbClr val="0A2C3C"/>
                </a:solidFill>
                <a:latin typeface="Aptos"/>
                <a:ea typeface="Aptos"/>
                <a:cs typeface="Aptos"/>
              </a:rPr>
              <a:t>Application</a:t>
            </a:r>
            <a:r>
              <a:rPr lang="hu-HU" sz="1200" b="1" i="0" dirty="0">
                <a:solidFill>
                  <a:srgbClr val="0A2C3C"/>
                </a:solidFill>
                <a:latin typeface="Aptos"/>
                <a:ea typeface="Aptos"/>
                <a:cs typeface="Aptos"/>
              </a:rPr>
              <a:t> Management System</a:t>
            </a:r>
            <a:endParaRPr sz="1200" b="1" dirty="0">
              <a:solidFill>
                <a:srgbClr val="0B2D3C"/>
              </a:solidFill>
              <a:latin typeface="Aptos"/>
              <a:ea typeface="Aptos"/>
              <a:cs typeface="Aptos"/>
            </a:endParaRPr>
          </a:p>
        </p:txBody>
      </p:sp>
      <p:sp>
        <p:nvSpPr>
          <p:cNvPr id="6" name="Nyíl: jobbra mutató 5">
            <a:extLst>
              <a:ext uri="{FF2B5EF4-FFF2-40B4-BE49-F238E27FC236}">
                <a16:creationId xmlns:a16="http://schemas.microsoft.com/office/drawing/2014/main" id="{90DC40D0-8163-40C1-C3F4-23784DAF6F04}"/>
              </a:ext>
            </a:extLst>
          </p:cNvPr>
          <p:cNvSpPr/>
          <p:nvPr/>
        </p:nvSpPr>
        <p:spPr>
          <a:xfrm rot="10800000">
            <a:off x="7135051" y="3048366"/>
            <a:ext cx="475423" cy="3693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Nyíl: jobbra mutató 6">
            <a:extLst>
              <a:ext uri="{FF2B5EF4-FFF2-40B4-BE49-F238E27FC236}">
                <a16:creationId xmlns:a16="http://schemas.microsoft.com/office/drawing/2014/main" id="{57A143C6-94FB-7BDD-F890-FB7B3CF891FD}"/>
              </a:ext>
            </a:extLst>
          </p:cNvPr>
          <p:cNvSpPr/>
          <p:nvPr/>
        </p:nvSpPr>
        <p:spPr>
          <a:xfrm rot="10800000">
            <a:off x="7135051" y="5320107"/>
            <a:ext cx="351819" cy="39978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Nyíl: jobbra mutató 7">
            <a:extLst>
              <a:ext uri="{FF2B5EF4-FFF2-40B4-BE49-F238E27FC236}">
                <a16:creationId xmlns:a16="http://schemas.microsoft.com/office/drawing/2014/main" id="{9774635C-F2B2-E4E6-32BB-4E70ED8A8938}"/>
              </a:ext>
            </a:extLst>
          </p:cNvPr>
          <p:cNvSpPr/>
          <p:nvPr/>
        </p:nvSpPr>
        <p:spPr>
          <a:xfrm>
            <a:off x="2635675" y="3169592"/>
            <a:ext cx="333906" cy="3693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9" name="Nyíl: jobbra mutató 8">
            <a:extLst>
              <a:ext uri="{FF2B5EF4-FFF2-40B4-BE49-F238E27FC236}">
                <a16:creationId xmlns:a16="http://schemas.microsoft.com/office/drawing/2014/main" id="{53B12A15-2120-A086-8A5D-313E38A1BEEE}"/>
              </a:ext>
            </a:extLst>
          </p:cNvPr>
          <p:cNvSpPr/>
          <p:nvPr/>
        </p:nvSpPr>
        <p:spPr>
          <a:xfrm>
            <a:off x="2624663" y="4473068"/>
            <a:ext cx="333906" cy="3693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858886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mplate-footer-line">
            <a:extLst>
              <a:ext uri="{FF2B5EF4-FFF2-40B4-BE49-F238E27FC236}">
                <a16:creationId xmlns:a16="http://schemas.microsoft.com/office/drawing/2014/main" id="{3454A2DA-CE24-4BB7-A1CD-9988B566A551}"/>
              </a:ext>
            </a:extLst>
          </p:cNvPr>
          <p:cNvSpPr>
            <a:spLocks noGrp="1"/>
          </p:cNvSpPr>
          <p:nvPr/>
        </p:nvSpPr>
        <p:spPr>
          <a:xfrm>
            <a:off x="0" y="7810500"/>
            <a:ext cx="15240000" cy="47625"/>
          </a:xfrm>
          <a:prstGeom prst="rect">
            <a:avLst/>
          </a:prstGeom>
          <a:solidFill>
            <a:srgbClr val="26A9D5"/>
          </a:solidFill>
          <a:ln w="0">
            <a:noFill/>
            <a:prstDash val="solid"/>
          </a:ln>
        </p:spPr>
      </p:sp>
      <p:sp>
        <p:nvSpPr>
          <p:cNvPr id="34" name="okfo-mark">
            <a:extLst>
              <a:ext uri="{FF2B5EF4-FFF2-40B4-BE49-F238E27FC236}">
                <a16:creationId xmlns:a16="http://schemas.microsoft.com/office/drawing/2014/main" id="{645FCFA1-D990-4211-91E5-1C507134809C}"/>
              </a:ext>
            </a:extLst>
          </p:cNvPr>
          <p:cNvSpPr>
            <a:spLocks noGrp="1"/>
          </p:cNvSpPr>
          <p:nvPr/>
        </p:nvSpPr>
        <p:spPr>
          <a:xfrm>
            <a:off x="609600" y="7972425"/>
            <a:ext cx="723900" cy="285750"/>
          </a:xfrm>
          <a:prstGeom prst="rect">
            <a:avLst/>
          </a:prstGeom>
          <a:noFill/>
          <a:ln w="0">
            <a:noFill/>
          </a:ln>
        </p:spPr>
        <p:txBody>
          <a:bodyPr wrap="square" lIns="0" tIns="0" rIns="0" bIns="0" anchor="ctr">
            <a:noAutofit/>
          </a:bodyPr>
          <a:lstStyle/>
          <a:p>
            <a:pPr algn="l">
              <a:buNone/>
              <a:defRPr sz="1650" b="1">
                <a:solidFill>
                  <a:srgbClr val="2E6F95"/>
                </a:solidFill>
                <a:latin typeface="Aptos"/>
                <a:ea typeface="Aptos"/>
                <a:cs typeface="Aptos"/>
              </a:defRPr>
            </a:pPr>
            <a:r>
              <a:rPr sz="1650" b="1">
                <a:solidFill>
                  <a:srgbClr val="2E6F95"/>
                </a:solidFill>
                <a:latin typeface="Aptos"/>
                <a:ea typeface="Aptos"/>
                <a:cs typeface="Aptos"/>
              </a:rPr>
              <a:t>OKFŐ</a:t>
            </a:r>
          </a:p>
        </p:txBody>
      </p:sp>
      <p:sp>
        <p:nvSpPr>
          <p:cNvPr id="35" name="okfo-name">
            <a:extLst>
              <a:ext uri="{FF2B5EF4-FFF2-40B4-BE49-F238E27FC236}">
                <a16:creationId xmlns:a16="http://schemas.microsoft.com/office/drawing/2014/main" id="{584A7E3C-55B7-4A4A-8A4B-1BA903FCCA81}"/>
              </a:ext>
            </a:extLst>
          </p:cNvPr>
          <p:cNvSpPr>
            <a:spLocks noGrp="1"/>
          </p:cNvSpPr>
          <p:nvPr/>
        </p:nvSpPr>
        <p:spPr>
          <a:xfrm>
            <a:off x="1381125" y="7991475"/>
            <a:ext cx="2667000" cy="257175"/>
          </a:xfrm>
          <a:prstGeom prst="rect">
            <a:avLst/>
          </a:prstGeom>
          <a:noFill/>
          <a:ln w="0">
            <a:noFill/>
          </a:ln>
        </p:spPr>
        <p:txBody>
          <a:bodyPr wrap="square" lIns="0" tIns="0" rIns="0" bIns="0" anchor="ctr">
            <a:noAutofit/>
          </a:bodyPr>
          <a:lstStyle/>
          <a:p>
            <a:pPr algn="l">
              <a:buNone/>
              <a:defRPr sz="975" b="0">
                <a:solidFill>
                  <a:srgbClr val="10242E"/>
                </a:solidFill>
                <a:latin typeface="Aptos"/>
                <a:ea typeface="Aptos"/>
                <a:cs typeface="Aptos"/>
              </a:defRPr>
            </a:pPr>
            <a:r>
              <a:rPr sz="975" b="0">
                <a:solidFill>
                  <a:srgbClr val="10242E"/>
                </a:solidFill>
                <a:latin typeface="Aptos"/>
                <a:ea typeface="Aptos"/>
                <a:cs typeface="Aptos"/>
              </a:rPr>
              <a:t>ORSZÁGOS KÓRHÁZI FŐIGAZGATÓSÁG</a:t>
            </a:r>
          </a:p>
        </p:txBody>
      </p:sp>
      <p:sp>
        <p:nvSpPr>
          <p:cNvPr id="36" name="source">
            <a:extLst>
              <a:ext uri="{FF2B5EF4-FFF2-40B4-BE49-F238E27FC236}">
                <a16:creationId xmlns:a16="http://schemas.microsoft.com/office/drawing/2014/main" id="{F6FD409D-60C6-4667-A758-B770AF5F0ED1}"/>
              </a:ext>
            </a:extLst>
          </p:cNvPr>
          <p:cNvSpPr>
            <a:spLocks noGrp="1"/>
          </p:cNvSpPr>
          <p:nvPr/>
        </p:nvSpPr>
        <p:spPr>
          <a:xfrm>
            <a:off x="4095750" y="8020050"/>
            <a:ext cx="7524750" cy="247650"/>
          </a:xfrm>
          <a:prstGeom prst="rect">
            <a:avLst/>
          </a:prstGeom>
          <a:noFill/>
          <a:ln w="0">
            <a:noFill/>
          </a:ln>
        </p:spPr>
        <p:txBody>
          <a:bodyPr wrap="square" lIns="0" tIns="0" rIns="0" bIns="0" anchor="ctr">
            <a:normAutofit/>
          </a:bodyPr>
          <a:lstStyle/>
          <a:p>
            <a:pPr algn="l">
              <a:buNone/>
              <a:defRPr sz="840" b="0">
                <a:solidFill>
                  <a:srgbClr val="536873"/>
                </a:solidFill>
                <a:latin typeface="Aptos"/>
                <a:ea typeface="Aptos"/>
                <a:cs typeface="Aptos"/>
              </a:defRPr>
            </a:pPr>
            <a:r>
              <a:t>Tervezett időpont és program. A részletek a szervezés előrehaladásával pontosodnak.</a:t>
            </a:r>
          </a:p>
        </p:txBody>
      </p:sp>
      <p:sp>
        <p:nvSpPr>
          <p:cNvPr id="37" name="presenter">
            <a:extLst>
              <a:ext uri="{FF2B5EF4-FFF2-40B4-BE49-F238E27FC236}">
                <a16:creationId xmlns:a16="http://schemas.microsoft.com/office/drawing/2014/main" id="{0979673B-F31D-4F91-81C9-D668924FD3C4}"/>
              </a:ext>
            </a:extLst>
          </p:cNvPr>
          <p:cNvSpPr>
            <a:spLocks noGrp="1"/>
          </p:cNvSpPr>
          <p:nvPr/>
        </p:nvSpPr>
        <p:spPr>
          <a:xfrm>
            <a:off x="11811000" y="8020050"/>
            <a:ext cx="2819400" cy="247650"/>
          </a:xfrm>
          <a:prstGeom prst="rect">
            <a:avLst/>
          </a:prstGeom>
          <a:noFill/>
          <a:ln w="0">
            <a:noFill/>
          </a:ln>
        </p:spPr>
        <p:txBody>
          <a:bodyPr wrap="square" lIns="0" tIns="0" rIns="0" bIns="0" anchor="ctr">
            <a:noAutofit/>
          </a:bodyPr>
          <a:lstStyle/>
          <a:p>
            <a:pPr algn="r">
              <a:buNone/>
              <a:defRPr sz="975" b="1">
                <a:solidFill>
                  <a:srgbClr val="092D3E"/>
                </a:solidFill>
                <a:latin typeface="Aptos"/>
                <a:ea typeface="Aptos"/>
                <a:cs typeface="Aptos"/>
              </a:defRPr>
            </a:pPr>
            <a:r>
              <a:rPr sz="975" b="1">
                <a:solidFill>
                  <a:srgbClr val="092D3E"/>
                </a:solidFill>
                <a:latin typeface="Aptos"/>
                <a:ea typeface="Aptos"/>
                <a:cs typeface="Aptos"/>
              </a:rPr>
              <a:t>Dr. Misek János  •  2026. szeptember 16.</a:t>
            </a:r>
          </a:p>
        </p:txBody>
      </p:sp>
      <p:sp>
        <p:nvSpPr>
          <p:cNvPr id="40" name="eyebrow-fixed-04">
            <a:extLst>
              <a:ext uri="{FF2B5EF4-FFF2-40B4-BE49-F238E27FC236}">
                <a16:creationId xmlns:a16="http://schemas.microsoft.com/office/drawing/2014/main" id="{38FF0005-A6F0-4585-9024-0389CC203270}"/>
              </a:ext>
            </a:extLst>
          </p:cNvPr>
          <p:cNvSpPr>
            <a:spLocks noGrp="1"/>
          </p:cNvSpPr>
          <p:nvPr/>
        </p:nvSpPr>
        <p:spPr>
          <a:xfrm>
            <a:off x="609600" y="238125"/>
            <a:ext cx="12858750" cy="266700"/>
          </a:xfrm>
          <a:prstGeom prst="rect">
            <a:avLst/>
          </a:prstGeom>
          <a:noFill/>
          <a:ln w="0">
            <a:noFill/>
            <a:prstDash val="solid"/>
          </a:ln>
        </p:spPr>
        <p:txBody>
          <a:bodyPr wrap="square" lIns="0" tIns="0" rIns="0" bIns="0" anchor="ctr">
            <a:normAutofit/>
          </a:bodyPr>
          <a:lstStyle/>
          <a:p>
            <a:pPr algn="l">
              <a:buNone/>
              <a:defRPr sz="1275" b="1">
                <a:solidFill>
                  <a:srgbClr val="536873"/>
                </a:solidFill>
                <a:latin typeface="Aptos"/>
                <a:ea typeface="Aptos"/>
                <a:cs typeface="Aptos"/>
              </a:defRPr>
            </a:pPr>
            <a:r>
              <a:rPr sz="1275" b="1">
                <a:solidFill>
                  <a:srgbClr val="536873"/>
                </a:solidFill>
                <a:latin typeface="Aptos"/>
                <a:ea typeface="Aptos"/>
                <a:cs typeface="Aptos"/>
              </a:rPr>
              <a:t>MAGYAR KÓRHÁZSZÖVETSÉG XXXVIII. KONGRESSZUS  •  OKFŐ</a:t>
            </a:r>
          </a:p>
        </p:txBody>
      </p:sp>
      <p:sp>
        <p:nvSpPr>
          <p:cNvPr id="41" name="number-fixed-04">
            <a:extLst>
              <a:ext uri="{FF2B5EF4-FFF2-40B4-BE49-F238E27FC236}">
                <a16:creationId xmlns:a16="http://schemas.microsoft.com/office/drawing/2014/main" id="{22967501-2017-4E67-9996-79148B00CB2F}"/>
              </a:ext>
            </a:extLst>
          </p:cNvPr>
          <p:cNvSpPr>
            <a:spLocks noGrp="1"/>
          </p:cNvSpPr>
          <p:nvPr/>
        </p:nvSpPr>
        <p:spPr>
          <a:xfrm>
            <a:off x="14097000" y="219075"/>
            <a:ext cx="533400" cy="285750"/>
          </a:xfrm>
          <a:prstGeom prst="rect">
            <a:avLst/>
          </a:prstGeom>
          <a:noFill/>
          <a:ln w="0">
            <a:noFill/>
            <a:prstDash val="solid"/>
          </a:ln>
        </p:spPr>
        <p:txBody>
          <a:bodyPr wrap="square" lIns="0" tIns="0" rIns="0" bIns="0" anchor="ctr">
            <a:normAutofit/>
          </a:bodyPr>
          <a:lstStyle/>
          <a:p>
            <a:pPr algn="r">
              <a:buNone/>
              <a:defRPr sz="1200" b="1">
                <a:solidFill>
                  <a:srgbClr val="2E6F95"/>
                </a:solidFill>
                <a:latin typeface="Aptos"/>
                <a:ea typeface="Aptos"/>
                <a:cs typeface="Aptos"/>
              </a:defRPr>
            </a:pPr>
            <a:r>
              <a:rPr sz="1200" b="1" dirty="0">
                <a:solidFill>
                  <a:srgbClr val="2E6F95"/>
                </a:solidFill>
                <a:latin typeface="Aptos"/>
                <a:ea typeface="Aptos"/>
                <a:cs typeface="Aptos"/>
              </a:rPr>
              <a:t>0</a:t>
            </a:r>
            <a:r>
              <a:rPr lang="hu-HU" sz="1200" b="1" dirty="0">
                <a:solidFill>
                  <a:srgbClr val="2E6F95"/>
                </a:solidFill>
                <a:latin typeface="Aptos"/>
                <a:ea typeface="Aptos"/>
                <a:cs typeface="Aptos"/>
              </a:rPr>
              <a:t>7</a:t>
            </a:r>
            <a:endParaRPr sz="1200" b="1" dirty="0">
              <a:solidFill>
                <a:srgbClr val="2E6F95"/>
              </a:solidFill>
              <a:latin typeface="Aptos"/>
              <a:ea typeface="Aptos"/>
              <a:cs typeface="Aptos"/>
            </a:endParaRPr>
          </a:p>
        </p:txBody>
      </p:sp>
      <p:sp>
        <p:nvSpPr>
          <p:cNvPr id="42" name="slide05-title">
            <a:extLst>
              <a:ext uri="{FF2B5EF4-FFF2-40B4-BE49-F238E27FC236}">
                <a16:creationId xmlns:a16="http://schemas.microsoft.com/office/drawing/2014/main" id="{C078A322-0CDE-4065-AB3C-8E741BA70562}"/>
              </a:ext>
            </a:extLst>
          </p:cNvPr>
          <p:cNvSpPr>
            <a:spLocks noGrp="1"/>
          </p:cNvSpPr>
          <p:nvPr/>
        </p:nvSpPr>
        <p:spPr>
          <a:xfrm>
            <a:off x="609600" y="590550"/>
            <a:ext cx="14020800" cy="438150"/>
          </a:xfrm>
          <a:prstGeom prst="rect">
            <a:avLst/>
          </a:prstGeom>
          <a:noFill/>
          <a:ln w="0">
            <a:noFill/>
            <a:prstDash val="solid"/>
          </a:ln>
        </p:spPr>
        <p:txBody>
          <a:bodyPr wrap="square" lIns="0" tIns="0" rIns="0" bIns="0" anchor="ctr">
            <a:normAutofit/>
          </a:bodyPr>
          <a:lstStyle/>
          <a:p>
            <a:pPr algn="l">
              <a:buNone/>
              <a:defRPr sz="2325" b="1">
                <a:solidFill>
                  <a:srgbClr val="092D3E"/>
                </a:solidFill>
                <a:latin typeface="Aptos"/>
                <a:ea typeface="Aptos"/>
                <a:cs typeface="Aptos"/>
              </a:defRPr>
            </a:pPr>
            <a:r>
              <a:t>EHDS-konferencia az OKFŐ és az ESZFK szervezésében</a:t>
            </a:r>
          </a:p>
        </p:txBody>
      </p:sp>
      <p:sp>
        <p:nvSpPr>
          <p:cNvPr id="43" name="slide05-subtitle">
            <a:extLst>
              <a:ext uri="{FF2B5EF4-FFF2-40B4-BE49-F238E27FC236}">
                <a16:creationId xmlns:a16="http://schemas.microsoft.com/office/drawing/2014/main" id="{DD8E8C21-8D60-42C1-B567-8CD6A29F7950}"/>
              </a:ext>
            </a:extLst>
          </p:cNvPr>
          <p:cNvSpPr>
            <a:spLocks noGrp="1"/>
          </p:cNvSpPr>
          <p:nvPr/>
        </p:nvSpPr>
        <p:spPr>
          <a:xfrm>
            <a:off x="609600" y="1066800"/>
            <a:ext cx="14020800" cy="323850"/>
          </a:xfrm>
          <a:prstGeom prst="rect">
            <a:avLst/>
          </a:prstGeom>
          <a:noFill/>
          <a:ln w="0">
            <a:noFill/>
            <a:prstDash val="solid"/>
          </a:ln>
        </p:spPr>
        <p:txBody>
          <a:bodyPr wrap="square" lIns="0" tIns="0" rIns="0" bIns="0" anchor="ctr">
            <a:normAutofit/>
          </a:bodyPr>
          <a:lstStyle/>
          <a:p>
            <a:pPr algn="l">
              <a:buNone/>
              <a:defRPr sz="1238" b="0">
                <a:solidFill>
                  <a:srgbClr val="536873"/>
                </a:solidFill>
                <a:latin typeface="Aptos"/>
                <a:ea typeface="Aptos"/>
                <a:cs typeface="Aptos"/>
              </a:defRPr>
            </a:pPr>
            <a:r>
              <a:t>Előzetes program és felhívás az ágazati szereplők számára</a:t>
            </a:r>
          </a:p>
        </p:txBody>
      </p:sp>
      <p:pic>
        <p:nvPicPr>
          <p:cNvPr id="90" name="Kép 89"/>
          <p:cNvPicPr>
            <a:picLocks noChangeAspect="1"/>
          </p:cNvPicPr>
          <p:nvPr/>
        </p:nvPicPr>
        <p:blipFill>
          <a:blip r:embed="rId3"/>
          <a:srcRect t="12798" b="12798"/>
          <a:stretch>
            <a:fillRect/>
          </a:stretch>
        </p:blipFill>
        <p:spPr>
          <a:xfrm>
            <a:off x="0" y="1428750"/>
            <a:ext cx="15240000" cy="6381750"/>
          </a:xfrm>
          <a:prstGeom prst="rect">
            <a:avLst/>
          </a:prstGeom>
        </p:spPr>
      </p:pic>
      <p:sp>
        <p:nvSpPr>
          <p:cNvPr id="45" name="reading-surface">
            <a:extLst>
              <a:ext uri="{FF2B5EF4-FFF2-40B4-BE49-F238E27FC236}">
                <a16:creationId xmlns:a16="http://schemas.microsoft.com/office/drawing/2014/main" id="{C98E57DD-0AB6-46C9-AD7D-71D9DBC3DECE}"/>
              </a:ext>
            </a:extLst>
          </p:cNvPr>
          <p:cNvSpPr>
            <a:spLocks noGrp="1"/>
          </p:cNvSpPr>
          <p:nvPr/>
        </p:nvSpPr>
        <p:spPr>
          <a:xfrm>
            <a:off x="400050" y="1562100"/>
            <a:ext cx="10001250" cy="6000750"/>
          </a:xfrm>
          <a:prstGeom prst="roundRect">
            <a:avLst>
              <a:gd name="adj" fmla="val 1270"/>
            </a:avLst>
          </a:prstGeom>
          <a:solidFill>
            <a:srgbClr val="FFFFFF"/>
          </a:solidFill>
          <a:ln w="9525">
            <a:solidFill>
              <a:srgbClr val="FFFFFF"/>
            </a:solidFill>
            <a:prstDash val="solid"/>
          </a:ln>
        </p:spPr>
      </p:sp>
      <p:sp>
        <p:nvSpPr>
          <p:cNvPr id="46" name="visual-caption-bg">
            <a:extLst>
              <a:ext uri="{FF2B5EF4-FFF2-40B4-BE49-F238E27FC236}">
                <a16:creationId xmlns:a16="http://schemas.microsoft.com/office/drawing/2014/main" id="{0BEA3E7A-B9E8-41EB-9C29-E9FAD3CFDC38}"/>
              </a:ext>
            </a:extLst>
          </p:cNvPr>
          <p:cNvSpPr>
            <a:spLocks noGrp="1"/>
          </p:cNvSpPr>
          <p:nvPr/>
        </p:nvSpPr>
        <p:spPr>
          <a:xfrm>
            <a:off x="10648950" y="6524625"/>
            <a:ext cx="3714750" cy="790575"/>
          </a:xfrm>
          <a:prstGeom prst="roundRect">
            <a:avLst>
              <a:gd name="adj" fmla="val 9639"/>
            </a:avLst>
          </a:prstGeom>
          <a:solidFill>
            <a:srgbClr val="0B2D3C"/>
          </a:solidFill>
          <a:ln w="9525">
            <a:solidFill>
              <a:srgbClr val="0B2D3C"/>
            </a:solidFill>
            <a:prstDash val="solid"/>
          </a:ln>
        </p:spPr>
      </p:sp>
      <p:sp>
        <p:nvSpPr>
          <p:cNvPr id="47" name="visual-caption">
            <a:extLst>
              <a:ext uri="{FF2B5EF4-FFF2-40B4-BE49-F238E27FC236}">
                <a16:creationId xmlns:a16="http://schemas.microsoft.com/office/drawing/2014/main" id="{E084B3CB-EB5C-4375-81B4-C2BBE13F0C60}"/>
              </a:ext>
            </a:extLst>
          </p:cNvPr>
          <p:cNvSpPr>
            <a:spLocks noGrp="1"/>
          </p:cNvSpPr>
          <p:nvPr/>
        </p:nvSpPr>
        <p:spPr>
          <a:xfrm>
            <a:off x="10877550" y="6667500"/>
            <a:ext cx="3257550" cy="247650"/>
          </a:xfrm>
          <a:prstGeom prst="rect">
            <a:avLst/>
          </a:prstGeom>
          <a:noFill/>
          <a:ln w="0">
            <a:noFill/>
            <a:prstDash val="solid"/>
          </a:ln>
        </p:spPr>
        <p:txBody>
          <a:bodyPr anchor="ctr">
            <a:noAutofit/>
          </a:bodyPr>
          <a:lstStyle/>
          <a:p>
            <a:pPr algn="ctr">
              <a:buNone/>
              <a:defRPr sz="1275" b="1">
                <a:solidFill>
                  <a:srgbClr val="FFFFFF"/>
                </a:solidFill>
                <a:latin typeface="Aptos"/>
                <a:ea typeface="Aptos"/>
                <a:cs typeface="Aptos"/>
              </a:defRPr>
            </a:pPr>
            <a:r>
              <a:rPr sz="1275" b="1">
                <a:solidFill>
                  <a:srgbClr val="FFFFFF"/>
                </a:solidFill>
                <a:latin typeface="Aptos"/>
                <a:ea typeface="Aptos"/>
                <a:cs typeface="Aptos"/>
              </a:rPr>
              <a:t>Budapest és online közvetítés</a:t>
            </a:r>
          </a:p>
        </p:txBody>
      </p:sp>
      <p:sp>
        <p:nvSpPr>
          <p:cNvPr id="48" name="visual-caption-sub">
            <a:extLst>
              <a:ext uri="{FF2B5EF4-FFF2-40B4-BE49-F238E27FC236}">
                <a16:creationId xmlns:a16="http://schemas.microsoft.com/office/drawing/2014/main" id="{65012F78-4EA7-4033-9ACA-45170681F3D5}"/>
              </a:ext>
            </a:extLst>
          </p:cNvPr>
          <p:cNvSpPr>
            <a:spLocks noGrp="1"/>
          </p:cNvSpPr>
          <p:nvPr/>
        </p:nvSpPr>
        <p:spPr>
          <a:xfrm>
            <a:off x="10877550" y="6962775"/>
            <a:ext cx="3257550" cy="190500"/>
          </a:xfrm>
          <a:prstGeom prst="rect">
            <a:avLst/>
          </a:prstGeom>
          <a:noFill/>
          <a:ln w="0">
            <a:noFill/>
            <a:prstDash val="solid"/>
          </a:ln>
        </p:spPr>
        <p:txBody>
          <a:bodyPr anchor="ctr">
            <a:noAutofit/>
          </a:bodyPr>
          <a:lstStyle/>
          <a:p>
            <a:pPr algn="ctr">
              <a:buNone/>
              <a:defRPr sz="900" b="0">
                <a:solidFill>
                  <a:srgbClr val="CDEAF3"/>
                </a:solidFill>
                <a:latin typeface="Aptos"/>
                <a:ea typeface="Aptos"/>
                <a:cs typeface="Aptos"/>
              </a:defRPr>
            </a:pPr>
            <a:r>
              <a:rPr sz="900" b="0">
                <a:solidFill>
                  <a:srgbClr val="CDEAF3"/>
                </a:solidFill>
                <a:latin typeface="Aptos"/>
                <a:ea typeface="Aptos"/>
                <a:cs typeface="Aptos"/>
              </a:rPr>
              <a:t>Részletes program és regisztráció hamarosan</a:t>
            </a:r>
          </a:p>
        </p:txBody>
      </p:sp>
      <p:sp>
        <p:nvSpPr>
          <p:cNvPr id="49" name="date-strip">
            <a:extLst>
              <a:ext uri="{FF2B5EF4-FFF2-40B4-BE49-F238E27FC236}">
                <a16:creationId xmlns:a16="http://schemas.microsoft.com/office/drawing/2014/main" id="{D974245F-D41E-41C4-A8AA-0A7FD4D6F8C1}"/>
              </a:ext>
            </a:extLst>
          </p:cNvPr>
          <p:cNvSpPr>
            <a:spLocks noGrp="1"/>
          </p:cNvSpPr>
          <p:nvPr/>
        </p:nvSpPr>
        <p:spPr>
          <a:xfrm>
            <a:off x="609600" y="1695450"/>
            <a:ext cx="9582150" cy="685800"/>
          </a:xfrm>
          <a:prstGeom prst="roundRect">
            <a:avLst>
              <a:gd name="adj" fmla="val 11111"/>
            </a:avLst>
          </a:prstGeom>
          <a:solidFill>
            <a:srgbClr val="EEF3FF"/>
          </a:solidFill>
          <a:ln w="9525">
            <a:solidFill>
              <a:srgbClr val="B8C7FA"/>
            </a:solidFill>
            <a:prstDash val="solid"/>
          </a:ln>
        </p:spPr>
      </p:sp>
      <p:sp>
        <p:nvSpPr>
          <p:cNvPr id="50" name="date">
            <a:extLst>
              <a:ext uri="{FF2B5EF4-FFF2-40B4-BE49-F238E27FC236}">
                <a16:creationId xmlns:a16="http://schemas.microsoft.com/office/drawing/2014/main" id="{5F3C4C6D-6D18-4185-9A32-916E87774AB7}"/>
              </a:ext>
            </a:extLst>
          </p:cNvPr>
          <p:cNvSpPr>
            <a:spLocks noGrp="1"/>
          </p:cNvSpPr>
          <p:nvPr/>
        </p:nvSpPr>
        <p:spPr>
          <a:xfrm>
            <a:off x="838200" y="1809750"/>
            <a:ext cx="3857625" cy="228600"/>
          </a:xfrm>
          <a:prstGeom prst="rect">
            <a:avLst/>
          </a:prstGeom>
          <a:noFill/>
          <a:ln w="0">
            <a:noFill/>
            <a:prstDash val="solid"/>
          </a:ln>
        </p:spPr>
        <p:txBody>
          <a:bodyPr anchor="ctr">
            <a:noAutofit/>
          </a:bodyPr>
          <a:lstStyle/>
          <a:p>
            <a:pPr algn="l">
              <a:buNone/>
              <a:defRPr sz="1350" b="1">
                <a:solidFill>
                  <a:srgbClr val="2F5BEA"/>
                </a:solidFill>
                <a:latin typeface="Aptos"/>
                <a:ea typeface="Aptos"/>
                <a:cs typeface="Aptos"/>
              </a:defRPr>
            </a:pPr>
            <a:r>
              <a:rPr sz="1350" b="1">
                <a:solidFill>
                  <a:srgbClr val="2F5BEA"/>
                </a:solidFill>
                <a:latin typeface="Aptos"/>
                <a:ea typeface="Aptos"/>
                <a:cs typeface="Aptos"/>
              </a:rPr>
              <a:t>VÁRHATÓAN 2026. NOVEMBER 17.</a:t>
            </a:r>
          </a:p>
        </p:txBody>
      </p:sp>
      <p:sp>
        <p:nvSpPr>
          <p:cNvPr id="51" name="mode">
            <a:extLst>
              <a:ext uri="{FF2B5EF4-FFF2-40B4-BE49-F238E27FC236}">
                <a16:creationId xmlns:a16="http://schemas.microsoft.com/office/drawing/2014/main" id="{412ACBC0-63B0-4EAB-AFCD-A2AC633CB3B0}"/>
              </a:ext>
            </a:extLst>
          </p:cNvPr>
          <p:cNvSpPr>
            <a:spLocks noGrp="1"/>
          </p:cNvSpPr>
          <p:nvPr/>
        </p:nvSpPr>
        <p:spPr>
          <a:xfrm>
            <a:off x="5143500" y="1809750"/>
            <a:ext cx="4762500" cy="228600"/>
          </a:xfrm>
          <a:prstGeom prst="rect">
            <a:avLst/>
          </a:prstGeom>
          <a:noFill/>
          <a:ln w="0">
            <a:noFill/>
            <a:prstDash val="solid"/>
          </a:ln>
        </p:spPr>
        <p:txBody>
          <a:bodyPr anchor="ctr">
            <a:noAutofit/>
          </a:bodyPr>
          <a:lstStyle/>
          <a:p>
            <a:pPr algn="r">
              <a:buNone/>
              <a:defRPr sz="1350" b="1">
                <a:solidFill>
                  <a:srgbClr val="0B2D3C"/>
                </a:solidFill>
                <a:latin typeface="Aptos"/>
                <a:ea typeface="Aptos"/>
                <a:cs typeface="Aptos"/>
              </a:defRPr>
            </a:pPr>
            <a:r>
              <a:rPr sz="1350" b="1">
                <a:solidFill>
                  <a:srgbClr val="0B2D3C"/>
                </a:solidFill>
                <a:latin typeface="Aptos"/>
                <a:ea typeface="Aptos"/>
                <a:cs typeface="Aptos"/>
              </a:rPr>
              <a:t>BUDAPEST  +  ONLINE KÖZVETÍTÉS</a:t>
            </a:r>
          </a:p>
        </p:txBody>
      </p:sp>
      <p:sp>
        <p:nvSpPr>
          <p:cNvPr id="52" name="host">
            <a:extLst>
              <a:ext uri="{FF2B5EF4-FFF2-40B4-BE49-F238E27FC236}">
                <a16:creationId xmlns:a16="http://schemas.microsoft.com/office/drawing/2014/main" id="{C0663487-6F44-47A2-9EF8-41284BAF6810}"/>
              </a:ext>
            </a:extLst>
          </p:cNvPr>
          <p:cNvSpPr>
            <a:spLocks noGrp="1"/>
          </p:cNvSpPr>
          <p:nvPr/>
        </p:nvSpPr>
        <p:spPr>
          <a:xfrm>
            <a:off x="838200" y="2085975"/>
            <a:ext cx="9067800" cy="190500"/>
          </a:xfrm>
          <a:prstGeom prst="rect">
            <a:avLst/>
          </a:prstGeom>
          <a:noFill/>
          <a:ln w="0">
            <a:noFill/>
            <a:prstDash val="solid"/>
          </a:ln>
        </p:spPr>
        <p:txBody>
          <a:bodyPr anchor="ctr">
            <a:noAutofit/>
          </a:bodyPr>
          <a:lstStyle/>
          <a:p>
            <a:pPr algn="l">
              <a:buNone/>
              <a:defRPr sz="1050" b="0">
                <a:solidFill>
                  <a:srgbClr val="587180"/>
                </a:solidFill>
                <a:latin typeface="Aptos"/>
                <a:ea typeface="Aptos"/>
                <a:cs typeface="Aptos"/>
              </a:defRPr>
            </a:pPr>
            <a:r>
              <a:rPr sz="1050" b="0">
                <a:solidFill>
                  <a:srgbClr val="587180"/>
                </a:solidFill>
                <a:latin typeface="Aptos"/>
                <a:ea typeface="Aptos"/>
                <a:cs typeface="Aptos"/>
              </a:rPr>
              <a:t>OKFŐ–ESZFK közös szakmai konferencia</a:t>
            </a:r>
          </a:p>
        </p:txBody>
      </p:sp>
      <p:sp>
        <p:nvSpPr>
          <p:cNvPr id="53" name="opening">
            <a:extLst>
              <a:ext uri="{FF2B5EF4-FFF2-40B4-BE49-F238E27FC236}">
                <a16:creationId xmlns:a16="http://schemas.microsoft.com/office/drawing/2014/main" id="{A91C721E-B0FC-4D91-9D48-96311296B2A5}"/>
              </a:ext>
            </a:extLst>
          </p:cNvPr>
          <p:cNvSpPr>
            <a:spLocks noGrp="1"/>
          </p:cNvSpPr>
          <p:nvPr/>
        </p:nvSpPr>
        <p:spPr>
          <a:xfrm>
            <a:off x="609600" y="2552700"/>
            <a:ext cx="9582150" cy="628650"/>
          </a:xfrm>
          <a:prstGeom prst="roundRect">
            <a:avLst>
              <a:gd name="adj" fmla="val 12121"/>
            </a:avLst>
          </a:prstGeom>
          <a:solidFill>
            <a:srgbClr val="EAF7F8"/>
          </a:solidFill>
          <a:ln w="9525">
            <a:solidFill>
              <a:srgbClr val="A7D9D5"/>
            </a:solidFill>
            <a:prstDash val="solid"/>
          </a:ln>
        </p:spPr>
      </p:sp>
      <p:sp>
        <p:nvSpPr>
          <p:cNvPr id="54" name="opening-kicker">
            <a:extLst>
              <a:ext uri="{FF2B5EF4-FFF2-40B4-BE49-F238E27FC236}">
                <a16:creationId xmlns:a16="http://schemas.microsoft.com/office/drawing/2014/main" id="{9A07747E-C4FB-4709-AEBB-E7AD727060E5}"/>
              </a:ext>
            </a:extLst>
          </p:cNvPr>
          <p:cNvSpPr>
            <a:spLocks noGrp="1"/>
          </p:cNvSpPr>
          <p:nvPr/>
        </p:nvSpPr>
        <p:spPr>
          <a:xfrm>
            <a:off x="819150" y="2657475"/>
            <a:ext cx="1714500" cy="190500"/>
          </a:xfrm>
          <a:prstGeom prst="rect">
            <a:avLst/>
          </a:prstGeom>
          <a:noFill/>
          <a:ln w="0">
            <a:noFill/>
            <a:prstDash val="solid"/>
          </a:ln>
        </p:spPr>
        <p:txBody>
          <a:bodyPr anchor="ctr">
            <a:noAutofit/>
          </a:bodyPr>
          <a:lstStyle/>
          <a:p>
            <a:pPr algn="l">
              <a:buNone/>
              <a:defRPr sz="975" b="1">
                <a:solidFill>
                  <a:srgbClr val="009DA6"/>
                </a:solidFill>
                <a:latin typeface="Aptos"/>
                <a:ea typeface="Aptos"/>
                <a:cs typeface="Aptos"/>
              </a:defRPr>
            </a:pPr>
            <a:r>
              <a:rPr sz="975" b="1">
                <a:solidFill>
                  <a:srgbClr val="009DA6"/>
                </a:solidFill>
                <a:latin typeface="Aptos"/>
                <a:ea typeface="Aptos"/>
                <a:cs typeface="Aptos"/>
              </a:rPr>
              <a:t>NYITÓ ELŐADÁS</a:t>
            </a:r>
          </a:p>
        </p:txBody>
      </p:sp>
      <p:sp>
        <p:nvSpPr>
          <p:cNvPr id="55" name="opening-title">
            <a:extLst>
              <a:ext uri="{FF2B5EF4-FFF2-40B4-BE49-F238E27FC236}">
                <a16:creationId xmlns:a16="http://schemas.microsoft.com/office/drawing/2014/main" id="{A750382C-D908-4D69-97A5-2D51556DC6A7}"/>
              </a:ext>
            </a:extLst>
          </p:cNvPr>
          <p:cNvSpPr>
            <a:spLocks noGrp="1"/>
          </p:cNvSpPr>
          <p:nvPr/>
        </p:nvSpPr>
        <p:spPr>
          <a:xfrm>
            <a:off x="2476500" y="2628900"/>
            <a:ext cx="7429500" cy="266700"/>
          </a:xfrm>
          <a:prstGeom prst="rect">
            <a:avLst/>
          </a:prstGeom>
          <a:noFill/>
          <a:ln w="0">
            <a:noFill/>
            <a:prstDash val="solid"/>
          </a:ln>
        </p:spPr>
        <p:txBody>
          <a:bodyPr anchor="ctr">
            <a:noAutofit/>
          </a:bodyPr>
          <a:lstStyle/>
          <a:p>
            <a:pPr algn="l">
              <a:buNone/>
              <a:defRPr sz="1500" b="1">
                <a:solidFill>
                  <a:srgbClr val="0B2D3C"/>
                </a:solidFill>
                <a:latin typeface="Aptos"/>
                <a:ea typeface="Aptos"/>
                <a:cs typeface="Aptos"/>
              </a:defRPr>
            </a:pPr>
            <a:r>
              <a:rPr sz="1500" b="1">
                <a:solidFill>
                  <a:srgbClr val="0B2D3C"/>
                </a:solidFill>
                <a:latin typeface="Aptos"/>
                <a:ea typeface="Aptos"/>
                <a:cs typeface="Aptos"/>
              </a:rPr>
              <a:t>Az EHDS mint közös ágazati átalakulási program</a:t>
            </a:r>
          </a:p>
        </p:txBody>
      </p:sp>
      <p:sp>
        <p:nvSpPr>
          <p:cNvPr id="56" name="opening-note">
            <a:extLst>
              <a:ext uri="{FF2B5EF4-FFF2-40B4-BE49-F238E27FC236}">
                <a16:creationId xmlns:a16="http://schemas.microsoft.com/office/drawing/2014/main" id="{D07F3BCB-F6B1-4855-BEF4-3AF9BEFCE409}"/>
              </a:ext>
            </a:extLst>
          </p:cNvPr>
          <p:cNvSpPr>
            <a:spLocks noGrp="1"/>
          </p:cNvSpPr>
          <p:nvPr/>
        </p:nvSpPr>
        <p:spPr>
          <a:xfrm>
            <a:off x="2476500" y="2905125"/>
            <a:ext cx="7429500" cy="171450"/>
          </a:xfrm>
          <a:prstGeom prst="rect">
            <a:avLst/>
          </a:prstGeom>
          <a:noFill/>
          <a:ln w="0">
            <a:noFill/>
            <a:prstDash val="solid"/>
          </a:ln>
        </p:spPr>
        <p:txBody>
          <a:bodyPr anchor="ctr">
            <a:noAutofit/>
          </a:bodyPr>
          <a:lstStyle/>
          <a:p>
            <a:pPr algn="l">
              <a:buNone/>
              <a:defRPr sz="975" b="0">
                <a:solidFill>
                  <a:srgbClr val="587180"/>
                </a:solidFill>
                <a:latin typeface="Aptos"/>
                <a:ea typeface="Aptos"/>
                <a:cs typeface="Aptos"/>
              </a:defRPr>
            </a:pPr>
            <a:r>
              <a:rPr sz="975" b="0">
                <a:solidFill>
                  <a:srgbClr val="587180"/>
                </a:solidFill>
                <a:latin typeface="Aptos"/>
                <a:ea typeface="Aptos"/>
                <a:cs typeface="Aptos"/>
              </a:rPr>
              <a:t>Közös irány a 2026–2031 közötti felkészüléshez és végrehajtáshoz</a:t>
            </a:r>
          </a:p>
        </p:txBody>
      </p:sp>
      <p:sp>
        <p:nvSpPr>
          <p:cNvPr id="57" name="blocks-head">
            <a:extLst>
              <a:ext uri="{FF2B5EF4-FFF2-40B4-BE49-F238E27FC236}">
                <a16:creationId xmlns:a16="http://schemas.microsoft.com/office/drawing/2014/main" id="{77402CB5-2361-4DF0-A4D0-33729C570EBD}"/>
              </a:ext>
            </a:extLst>
          </p:cNvPr>
          <p:cNvSpPr>
            <a:spLocks noGrp="1"/>
          </p:cNvSpPr>
          <p:nvPr/>
        </p:nvSpPr>
        <p:spPr>
          <a:xfrm>
            <a:off x="609600" y="3371850"/>
            <a:ext cx="4476750" cy="238125"/>
          </a:xfrm>
          <a:prstGeom prst="rect">
            <a:avLst/>
          </a:prstGeom>
          <a:noFill/>
          <a:ln w="0">
            <a:noFill/>
            <a:prstDash val="solid"/>
          </a:ln>
        </p:spPr>
        <p:txBody>
          <a:bodyPr anchor="ctr">
            <a:noAutofit/>
          </a:bodyPr>
          <a:lstStyle/>
          <a:p>
            <a:pPr algn="l">
              <a:buNone/>
              <a:defRPr sz="1050" b="1">
                <a:solidFill>
                  <a:srgbClr val="2F5BEA"/>
                </a:solidFill>
                <a:latin typeface="Aptos"/>
                <a:ea typeface="Aptos"/>
                <a:cs typeface="Aptos"/>
              </a:defRPr>
            </a:pPr>
            <a:r>
              <a:rPr sz="1050" b="1">
                <a:solidFill>
                  <a:srgbClr val="2F5BEA"/>
                </a:solidFill>
                <a:latin typeface="Aptos"/>
                <a:ea typeface="Aptos"/>
                <a:cs typeface="Aptos"/>
              </a:rPr>
              <a:t>SZAKMAI BLOKKOK</a:t>
            </a:r>
          </a:p>
        </p:txBody>
      </p:sp>
      <p:sp>
        <p:nvSpPr>
          <p:cNvPr id="58" name="roundtables-head">
            <a:extLst>
              <a:ext uri="{FF2B5EF4-FFF2-40B4-BE49-F238E27FC236}">
                <a16:creationId xmlns:a16="http://schemas.microsoft.com/office/drawing/2014/main" id="{2D701F9F-79C9-4619-A9A8-1060A75ADF6E}"/>
              </a:ext>
            </a:extLst>
          </p:cNvPr>
          <p:cNvSpPr>
            <a:spLocks noGrp="1"/>
          </p:cNvSpPr>
          <p:nvPr/>
        </p:nvSpPr>
        <p:spPr>
          <a:xfrm>
            <a:off x="5334000" y="3371850"/>
            <a:ext cx="4857750" cy="238125"/>
          </a:xfrm>
          <a:prstGeom prst="rect">
            <a:avLst/>
          </a:prstGeom>
          <a:noFill/>
          <a:ln w="0">
            <a:noFill/>
            <a:prstDash val="solid"/>
          </a:ln>
        </p:spPr>
        <p:txBody>
          <a:bodyPr anchor="ctr">
            <a:noAutofit/>
          </a:bodyPr>
          <a:lstStyle/>
          <a:p>
            <a:pPr algn="l">
              <a:buNone/>
              <a:defRPr sz="1050" b="1">
                <a:solidFill>
                  <a:srgbClr val="009DA6"/>
                </a:solidFill>
                <a:latin typeface="Aptos"/>
                <a:ea typeface="Aptos"/>
                <a:cs typeface="Aptos"/>
              </a:defRPr>
            </a:pPr>
            <a:r>
              <a:rPr sz="1050" b="1">
                <a:solidFill>
                  <a:srgbClr val="009DA6"/>
                </a:solidFill>
                <a:latin typeface="Aptos"/>
                <a:ea typeface="Aptos"/>
                <a:cs typeface="Aptos"/>
              </a:rPr>
              <a:t>KEREKASZTALOK</a:t>
            </a:r>
          </a:p>
        </p:txBody>
      </p:sp>
      <p:sp>
        <p:nvSpPr>
          <p:cNvPr id="59" name="col-divider">
            <a:extLst>
              <a:ext uri="{FF2B5EF4-FFF2-40B4-BE49-F238E27FC236}">
                <a16:creationId xmlns:a16="http://schemas.microsoft.com/office/drawing/2014/main" id="{72210DB4-1112-4BA2-BD94-A893EAF24E94}"/>
              </a:ext>
            </a:extLst>
          </p:cNvPr>
          <p:cNvSpPr>
            <a:spLocks noGrp="1"/>
          </p:cNvSpPr>
          <p:nvPr/>
        </p:nvSpPr>
        <p:spPr>
          <a:xfrm>
            <a:off x="5105400" y="3400425"/>
            <a:ext cx="19050" cy="3333750"/>
          </a:xfrm>
          <a:prstGeom prst="rect">
            <a:avLst/>
          </a:prstGeom>
          <a:solidFill>
            <a:srgbClr val="C7D9DF"/>
          </a:solidFill>
          <a:ln w="0">
            <a:solidFill>
              <a:srgbClr val="C7D9DF"/>
            </a:solidFill>
            <a:prstDash val="solid"/>
          </a:ln>
        </p:spPr>
      </p:sp>
      <p:sp>
        <p:nvSpPr>
          <p:cNvPr id="60" name="block1-num">
            <a:extLst>
              <a:ext uri="{FF2B5EF4-FFF2-40B4-BE49-F238E27FC236}">
                <a16:creationId xmlns:a16="http://schemas.microsoft.com/office/drawing/2014/main" id="{D72809D4-C940-4E9D-94A9-8C9B060B7FBF}"/>
              </a:ext>
            </a:extLst>
          </p:cNvPr>
          <p:cNvSpPr>
            <a:spLocks noGrp="1"/>
          </p:cNvSpPr>
          <p:nvPr/>
        </p:nvSpPr>
        <p:spPr>
          <a:xfrm>
            <a:off x="609600" y="3733800"/>
            <a:ext cx="400050" cy="400050"/>
          </a:xfrm>
          <a:prstGeom prst="ellipse">
            <a:avLst/>
          </a:prstGeom>
          <a:solidFill>
            <a:srgbClr val="2F5BEA"/>
          </a:solidFill>
          <a:ln w="9525">
            <a:solidFill>
              <a:srgbClr val="2F5BEA"/>
            </a:solidFill>
            <a:prstDash val="solid"/>
          </a:ln>
        </p:spPr>
      </p:sp>
      <p:sp>
        <p:nvSpPr>
          <p:cNvPr id="61" name="block1-num-t">
            <a:extLst>
              <a:ext uri="{FF2B5EF4-FFF2-40B4-BE49-F238E27FC236}">
                <a16:creationId xmlns:a16="http://schemas.microsoft.com/office/drawing/2014/main" id="{6A5ED79D-2786-4710-8514-2FDAAF850BE5}"/>
              </a:ext>
            </a:extLst>
          </p:cNvPr>
          <p:cNvSpPr>
            <a:spLocks noGrp="1"/>
          </p:cNvSpPr>
          <p:nvPr/>
        </p:nvSpPr>
        <p:spPr>
          <a:xfrm>
            <a:off x="609600" y="3733800"/>
            <a:ext cx="400050" cy="400050"/>
          </a:xfrm>
          <a:prstGeom prst="rect">
            <a:avLst/>
          </a:prstGeom>
          <a:noFill/>
          <a:ln w="0">
            <a:noFill/>
            <a:prstDash val="solid"/>
          </a:ln>
        </p:spPr>
        <p:txBody>
          <a:bodyPr anchor="ctr">
            <a:noAutofit/>
          </a:bodyPr>
          <a:lstStyle/>
          <a:p>
            <a:pPr algn="ctr">
              <a:buNone/>
              <a:defRPr sz="1125" b="1">
                <a:solidFill>
                  <a:srgbClr val="FFFFFF"/>
                </a:solidFill>
                <a:latin typeface="Aptos"/>
                <a:ea typeface="Aptos"/>
                <a:cs typeface="Aptos"/>
              </a:defRPr>
            </a:pPr>
            <a:r>
              <a:rPr sz="1125" b="1">
                <a:solidFill>
                  <a:srgbClr val="FFFFFF"/>
                </a:solidFill>
                <a:latin typeface="Aptos"/>
                <a:ea typeface="Aptos"/>
                <a:cs typeface="Aptos"/>
              </a:rPr>
              <a:t>I</a:t>
            </a:r>
          </a:p>
        </p:txBody>
      </p:sp>
      <p:sp>
        <p:nvSpPr>
          <p:cNvPr id="62" name="block1-title">
            <a:extLst>
              <a:ext uri="{FF2B5EF4-FFF2-40B4-BE49-F238E27FC236}">
                <a16:creationId xmlns:a16="http://schemas.microsoft.com/office/drawing/2014/main" id="{B0241243-B24A-4E4C-A2E6-AC54F6DAAF85}"/>
              </a:ext>
            </a:extLst>
          </p:cNvPr>
          <p:cNvSpPr>
            <a:spLocks noGrp="1"/>
          </p:cNvSpPr>
          <p:nvPr/>
        </p:nvSpPr>
        <p:spPr>
          <a:xfrm>
            <a:off x="1143000" y="3714750"/>
            <a:ext cx="3771900" cy="438150"/>
          </a:xfrm>
          <a:prstGeom prst="rect">
            <a:avLst/>
          </a:prstGeom>
          <a:noFill/>
          <a:ln w="0">
            <a:noFill/>
            <a:prstDash val="solid"/>
          </a:ln>
        </p:spPr>
        <p:txBody>
          <a:bodyPr anchor="ctr">
            <a:noAutofit/>
          </a:bodyPr>
          <a:lstStyle/>
          <a:p>
            <a:pPr algn="l">
              <a:buNone/>
              <a:defRPr sz="1200" b="1">
                <a:solidFill>
                  <a:srgbClr val="0B2D3C"/>
                </a:solidFill>
                <a:latin typeface="Aptos"/>
                <a:ea typeface="Aptos"/>
                <a:cs typeface="Aptos"/>
              </a:defRPr>
            </a:pPr>
            <a:r>
              <a:rPr sz="1200" b="1">
                <a:solidFill>
                  <a:srgbClr val="0B2D3C"/>
                </a:solidFill>
                <a:latin typeface="Aptos"/>
                <a:ea typeface="Aptos"/>
                <a:cs typeface="Aptos"/>
              </a:rPr>
              <a:t>Az EHDS magyar implementációs térképe, 2026–2031</a:t>
            </a:r>
          </a:p>
        </p:txBody>
      </p:sp>
      <p:sp>
        <p:nvSpPr>
          <p:cNvPr id="63" name="block2-num">
            <a:extLst>
              <a:ext uri="{FF2B5EF4-FFF2-40B4-BE49-F238E27FC236}">
                <a16:creationId xmlns:a16="http://schemas.microsoft.com/office/drawing/2014/main" id="{03351D5A-17E9-4771-A0A5-E895DD2638F3}"/>
              </a:ext>
            </a:extLst>
          </p:cNvPr>
          <p:cNvSpPr>
            <a:spLocks noGrp="1"/>
          </p:cNvSpPr>
          <p:nvPr/>
        </p:nvSpPr>
        <p:spPr>
          <a:xfrm>
            <a:off x="609600" y="4591050"/>
            <a:ext cx="400050" cy="400050"/>
          </a:xfrm>
          <a:prstGeom prst="ellipse">
            <a:avLst/>
          </a:prstGeom>
          <a:solidFill>
            <a:srgbClr val="2F5BEA"/>
          </a:solidFill>
          <a:ln w="9525">
            <a:solidFill>
              <a:srgbClr val="2F5BEA"/>
            </a:solidFill>
            <a:prstDash val="solid"/>
          </a:ln>
        </p:spPr>
      </p:sp>
      <p:sp>
        <p:nvSpPr>
          <p:cNvPr id="64" name="block2-num-t">
            <a:extLst>
              <a:ext uri="{FF2B5EF4-FFF2-40B4-BE49-F238E27FC236}">
                <a16:creationId xmlns:a16="http://schemas.microsoft.com/office/drawing/2014/main" id="{23E06671-A49F-460D-9E57-9A696C97F526}"/>
              </a:ext>
            </a:extLst>
          </p:cNvPr>
          <p:cNvSpPr>
            <a:spLocks noGrp="1"/>
          </p:cNvSpPr>
          <p:nvPr/>
        </p:nvSpPr>
        <p:spPr>
          <a:xfrm>
            <a:off x="609600" y="4591050"/>
            <a:ext cx="400050" cy="400050"/>
          </a:xfrm>
          <a:prstGeom prst="rect">
            <a:avLst/>
          </a:prstGeom>
          <a:noFill/>
          <a:ln w="0">
            <a:noFill/>
            <a:prstDash val="solid"/>
          </a:ln>
        </p:spPr>
        <p:txBody>
          <a:bodyPr anchor="ctr">
            <a:noAutofit/>
          </a:bodyPr>
          <a:lstStyle/>
          <a:p>
            <a:pPr algn="ctr">
              <a:buNone/>
              <a:defRPr sz="1125" b="1">
                <a:solidFill>
                  <a:srgbClr val="FFFFFF"/>
                </a:solidFill>
                <a:latin typeface="Aptos"/>
                <a:ea typeface="Aptos"/>
                <a:cs typeface="Aptos"/>
              </a:defRPr>
            </a:pPr>
            <a:r>
              <a:rPr sz="1125" b="1">
                <a:solidFill>
                  <a:srgbClr val="FFFFFF"/>
                </a:solidFill>
                <a:latin typeface="Aptos"/>
                <a:ea typeface="Aptos"/>
                <a:cs typeface="Aptos"/>
              </a:rPr>
              <a:t>II</a:t>
            </a:r>
          </a:p>
        </p:txBody>
      </p:sp>
      <p:sp>
        <p:nvSpPr>
          <p:cNvPr id="65" name="block2-title">
            <a:extLst>
              <a:ext uri="{FF2B5EF4-FFF2-40B4-BE49-F238E27FC236}">
                <a16:creationId xmlns:a16="http://schemas.microsoft.com/office/drawing/2014/main" id="{CBFA918D-7BDD-4263-BC43-516BB74819CC}"/>
              </a:ext>
            </a:extLst>
          </p:cNvPr>
          <p:cNvSpPr>
            <a:spLocks noGrp="1"/>
          </p:cNvSpPr>
          <p:nvPr/>
        </p:nvSpPr>
        <p:spPr>
          <a:xfrm>
            <a:off x="1143000" y="4572000"/>
            <a:ext cx="3771900" cy="438150"/>
          </a:xfrm>
          <a:prstGeom prst="rect">
            <a:avLst/>
          </a:prstGeom>
          <a:noFill/>
          <a:ln w="0">
            <a:noFill/>
            <a:prstDash val="solid"/>
          </a:ln>
        </p:spPr>
        <p:txBody>
          <a:bodyPr anchor="ctr">
            <a:noAutofit/>
          </a:bodyPr>
          <a:lstStyle/>
          <a:p>
            <a:pPr algn="l">
              <a:buNone/>
              <a:defRPr sz="1200" b="1">
                <a:solidFill>
                  <a:srgbClr val="0B2D3C"/>
                </a:solidFill>
                <a:latin typeface="Aptos"/>
                <a:ea typeface="Aptos"/>
                <a:cs typeface="Aptos"/>
              </a:defRPr>
            </a:pPr>
            <a:r>
              <a:rPr sz="1200" b="1">
                <a:solidFill>
                  <a:srgbClr val="0B2D3C"/>
                </a:solidFill>
                <a:latin typeface="Aptos"/>
                <a:ea typeface="Aptos"/>
                <a:cs typeface="Aptos"/>
              </a:rPr>
              <a:t>Elsődleges felhasználás: interoperabilitás, EESZT és határon átnyúló adatcsere</a:t>
            </a:r>
          </a:p>
        </p:txBody>
      </p:sp>
      <p:sp>
        <p:nvSpPr>
          <p:cNvPr id="66" name="block3-num">
            <a:extLst>
              <a:ext uri="{FF2B5EF4-FFF2-40B4-BE49-F238E27FC236}">
                <a16:creationId xmlns:a16="http://schemas.microsoft.com/office/drawing/2014/main" id="{ED75EA05-13BF-4AB3-B858-2F09FE7C384D}"/>
              </a:ext>
            </a:extLst>
          </p:cNvPr>
          <p:cNvSpPr>
            <a:spLocks noGrp="1"/>
          </p:cNvSpPr>
          <p:nvPr/>
        </p:nvSpPr>
        <p:spPr>
          <a:xfrm>
            <a:off x="609600" y="5619750"/>
            <a:ext cx="400050" cy="400050"/>
          </a:xfrm>
          <a:prstGeom prst="ellipse">
            <a:avLst/>
          </a:prstGeom>
          <a:solidFill>
            <a:srgbClr val="2F5BEA"/>
          </a:solidFill>
          <a:ln w="9525">
            <a:solidFill>
              <a:srgbClr val="2F5BEA"/>
            </a:solidFill>
            <a:prstDash val="solid"/>
          </a:ln>
        </p:spPr>
      </p:sp>
      <p:sp>
        <p:nvSpPr>
          <p:cNvPr id="67" name="block3-num-t">
            <a:extLst>
              <a:ext uri="{FF2B5EF4-FFF2-40B4-BE49-F238E27FC236}">
                <a16:creationId xmlns:a16="http://schemas.microsoft.com/office/drawing/2014/main" id="{1B12FB48-C28C-425F-84B8-CB3FE70BBF48}"/>
              </a:ext>
            </a:extLst>
          </p:cNvPr>
          <p:cNvSpPr>
            <a:spLocks noGrp="1"/>
          </p:cNvSpPr>
          <p:nvPr/>
        </p:nvSpPr>
        <p:spPr>
          <a:xfrm>
            <a:off x="609600" y="5619750"/>
            <a:ext cx="400050" cy="400050"/>
          </a:xfrm>
          <a:prstGeom prst="rect">
            <a:avLst/>
          </a:prstGeom>
          <a:noFill/>
          <a:ln w="0">
            <a:noFill/>
            <a:prstDash val="solid"/>
          </a:ln>
        </p:spPr>
        <p:txBody>
          <a:bodyPr anchor="ctr">
            <a:noAutofit/>
          </a:bodyPr>
          <a:lstStyle/>
          <a:p>
            <a:pPr algn="ctr">
              <a:buNone/>
              <a:defRPr sz="1125" b="1">
                <a:solidFill>
                  <a:srgbClr val="FFFFFF"/>
                </a:solidFill>
                <a:latin typeface="Aptos"/>
                <a:ea typeface="Aptos"/>
                <a:cs typeface="Aptos"/>
              </a:defRPr>
            </a:pPr>
            <a:r>
              <a:rPr sz="1125" b="1">
                <a:solidFill>
                  <a:srgbClr val="FFFFFF"/>
                </a:solidFill>
                <a:latin typeface="Aptos"/>
                <a:ea typeface="Aptos"/>
                <a:cs typeface="Aptos"/>
              </a:rPr>
              <a:t>III</a:t>
            </a:r>
          </a:p>
        </p:txBody>
      </p:sp>
      <p:sp>
        <p:nvSpPr>
          <p:cNvPr id="68" name="block3-title">
            <a:extLst>
              <a:ext uri="{FF2B5EF4-FFF2-40B4-BE49-F238E27FC236}">
                <a16:creationId xmlns:a16="http://schemas.microsoft.com/office/drawing/2014/main" id="{1A562B3E-9786-4CEC-80BA-AAB14CB35B79}"/>
              </a:ext>
            </a:extLst>
          </p:cNvPr>
          <p:cNvSpPr>
            <a:spLocks noGrp="1"/>
          </p:cNvSpPr>
          <p:nvPr/>
        </p:nvSpPr>
        <p:spPr>
          <a:xfrm>
            <a:off x="1143000" y="5600700"/>
            <a:ext cx="3771900" cy="438150"/>
          </a:xfrm>
          <a:prstGeom prst="rect">
            <a:avLst/>
          </a:prstGeom>
          <a:noFill/>
          <a:ln w="0">
            <a:noFill/>
            <a:prstDash val="solid"/>
          </a:ln>
        </p:spPr>
        <p:txBody>
          <a:bodyPr anchor="ctr">
            <a:noAutofit/>
          </a:bodyPr>
          <a:lstStyle/>
          <a:p>
            <a:pPr algn="l">
              <a:buNone/>
              <a:defRPr sz="1200" b="1">
                <a:solidFill>
                  <a:srgbClr val="0B2D3C"/>
                </a:solidFill>
                <a:latin typeface="Aptos"/>
                <a:ea typeface="Aptos"/>
                <a:cs typeface="Aptos"/>
              </a:defRPr>
            </a:pPr>
            <a:r>
              <a:rPr sz="1200" b="1">
                <a:solidFill>
                  <a:srgbClr val="0B2D3C"/>
                </a:solidFill>
                <a:latin typeface="Aptos"/>
                <a:ea typeface="Aptos"/>
                <a:cs typeface="Aptos"/>
              </a:rPr>
              <a:t>Másodlagos felhasználás: a HDAB-tól a biztonságos feldolgozási környezetig</a:t>
            </a:r>
          </a:p>
        </p:txBody>
      </p:sp>
      <p:sp>
        <p:nvSpPr>
          <p:cNvPr id="69" name="round1-num">
            <a:extLst>
              <a:ext uri="{FF2B5EF4-FFF2-40B4-BE49-F238E27FC236}">
                <a16:creationId xmlns:a16="http://schemas.microsoft.com/office/drawing/2014/main" id="{B6DFDE70-2F61-4E47-9668-C6A8DC1C0BB3}"/>
              </a:ext>
            </a:extLst>
          </p:cNvPr>
          <p:cNvSpPr>
            <a:spLocks noGrp="1"/>
          </p:cNvSpPr>
          <p:nvPr/>
        </p:nvSpPr>
        <p:spPr>
          <a:xfrm>
            <a:off x="5334000" y="3733800"/>
            <a:ext cx="400050" cy="400050"/>
          </a:xfrm>
          <a:prstGeom prst="ellipse">
            <a:avLst/>
          </a:prstGeom>
          <a:solidFill>
            <a:srgbClr val="009DA6"/>
          </a:solidFill>
          <a:ln w="9525">
            <a:solidFill>
              <a:srgbClr val="009DA6"/>
            </a:solidFill>
            <a:prstDash val="solid"/>
          </a:ln>
        </p:spPr>
      </p:sp>
      <p:sp>
        <p:nvSpPr>
          <p:cNvPr id="70" name="round1-num-t">
            <a:extLst>
              <a:ext uri="{FF2B5EF4-FFF2-40B4-BE49-F238E27FC236}">
                <a16:creationId xmlns:a16="http://schemas.microsoft.com/office/drawing/2014/main" id="{EA3533D4-3F31-4198-912A-15A1B0C4C318}"/>
              </a:ext>
            </a:extLst>
          </p:cNvPr>
          <p:cNvSpPr>
            <a:spLocks noGrp="1"/>
          </p:cNvSpPr>
          <p:nvPr/>
        </p:nvSpPr>
        <p:spPr>
          <a:xfrm>
            <a:off x="5334000" y="3733800"/>
            <a:ext cx="400050" cy="400050"/>
          </a:xfrm>
          <a:prstGeom prst="rect">
            <a:avLst/>
          </a:prstGeom>
          <a:noFill/>
          <a:ln w="0">
            <a:noFill/>
            <a:prstDash val="solid"/>
          </a:ln>
        </p:spPr>
        <p:txBody>
          <a:bodyPr anchor="ctr">
            <a:noAutofit/>
          </a:bodyPr>
          <a:lstStyle/>
          <a:p>
            <a:pPr algn="ctr">
              <a:buNone/>
              <a:defRPr sz="1125" b="1">
                <a:solidFill>
                  <a:srgbClr val="FFFFFF"/>
                </a:solidFill>
                <a:latin typeface="Aptos"/>
                <a:ea typeface="Aptos"/>
                <a:cs typeface="Aptos"/>
              </a:defRPr>
            </a:pPr>
            <a:r>
              <a:rPr sz="1125" b="1">
                <a:solidFill>
                  <a:srgbClr val="FFFFFF"/>
                </a:solidFill>
                <a:latin typeface="Aptos"/>
                <a:ea typeface="Aptos"/>
                <a:cs typeface="Aptos"/>
              </a:rPr>
              <a:t>I</a:t>
            </a:r>
          </a:p>
        </p:txBody>
      </p:sp>
      <p:sp>
        <p:nvSpPr>
          <p:cNvPr id="71" name="round1-title">
            <a:extLst>
              <a:ext uri="{FF2B5EF4-FFF2-40B4-BE49-F238E27FC236}">
                <a16:creationId xmlns:a16="http://schemas.microsoft.com/office/drawing/2014/main" id="{C68494C0-C128-4677-807C-C3DEBB737C30}"/>
              </a:ext>
            </a:extLst>
          </p:cNvPr>
          <p:cNvSpPr>
            <a:spLocks noGrp="1"/>
          </p:cNvSpPr>
          <p:nvPr/>
        </p:nvSpPr>
        <p:spPr>
          <a:xfrm>
            <a:off x="5867400" y="3714750"/>
            <a:ext cx="4324350" cy="438150"/>
          </a:xfrm>
          <a:prstGeom prst="rect">
            <a:avLst/>
          </a:prstGeom>
          <a:noFill/>
          <a:ln w="0">
            <a:noFill/>
            <a:prstDash val="solid"/>
          </a:ln>
        </p:spPr>
        <p:txBody>
          <a:bodyPr anchor="ctr">
            <a:noAutofit/>
          </a:bodyPr>
          <a:lstStyle/>
          <a:p>
            <a:pPr algn="l">
              <a:buNone/>
              <a:defRPr sz="1200" b="1">
                <a:solidFill>
                  <a:srgbClr val="0B2D3C"/>
                </a:solidFill>
                <a:latin typeface="Aptos"/>
                <a:ea typeface="Aptos"/>
                <a:cs typeface="Aptos"/>
              </a:defRPr>
            </a:pPr>
            <a:r>
              <a:rPr sz="1200" b="1">
                <a:solidFill>
                  <a:srgbClr val="0B2D3C"/>
                </a:solidFill>
                <a:latin typeface="Aptos"/>
                <a:ea typeface="Aptos"/>
                <a:cs typeface="Aptos"/>
              </a:rPr>
              <a:t>Ki mit tesz hozzá a magyar EHDS megvalósításához?</a:t>
            </a:r>
          </a:p>
        </p:txBody>
      </p:sp>
      <p:sp>
        <p:nvSpPr>
          <p:cNvPr id="72" name="round2-num">
            <a:extLst>
              <a:ext uri="{FF2B5EF4-FFF2-40B4-BE49-F238E27FC236}">
                <a16:creationId xmlns:a16="http://schemas.microsoft.com/office/drawing/2014/main" id="{E92FA48F-B6ED-4B41-B7D4-C701F2F5FAE7}"/>
              </a:ext>
            </a:extLst>
          </p:cNvPr>
          <p:cNvSpPr>
            <a:spLocks noGrp="1"/>
          </p:cNvSpPr>
          <p:nvPr/>
        </p:nvSpPr>
        <p:spPr>
          <a:xfrm>
            <a:off x="5334000" y="4591050"/>
            <a:ext cx="400050" cy="400050"/>
          </a:xfrm>
          <a:prstGeom prst="ellipse">
            <a:avLst/>
          </a:prstGeom>
          <a:solidFill>
            <a:srgbClr val="009DA6"/>
          </a:solidFill>
          <a:ln w="9525">
            <a:solidFill>
              <a:srgbClr val="009DA6"/>
            </a:solidFill>
            <a:prstDash val="solid"/>
          </a:ln>
        </p:spPr>
      </p:sp>
      <p:sp>
        <p:nvSpPr>
          <p:cNvPr id="73" name="round2-num-t">
            <a:extLst>
              <a:ext uri="{FF2B5EF4-FFF2-40B4-BE49-F238E27FC236}">
                <a16:creationId xmlns:a16="http://schemas.microsoft.com/office/drawing/2014/main" id="{51A36ECF-1429-4BE3-AC8F-5ED530F14163}"/>
              </a:ext>
            </a:extLst>
          </p:cNvPr>
          <p:cNvSpPr>
            <a:spLocks noGrp="1"/>
          </p:cNvSpPr>
          <p:nvPr/>
        </p:nvSpPr>
        <p:spPr>
          <a:xfrm>
            <a:off x="5334000" y="4591050"/>
            <a:ext cx="400050" cy="400050"/>
          </a:xfrm>
          <a:prstGeom prst="rect">
            <a:avLst/>
          </a:prstGeom>
          <a:noFill/>
          <a:ln w="0">
            <a:noFill/>
            <a:prstDash val="solid"/>
          </a:ln>
        </p:spPr>
        <p:txBody>
          <a:bodyPr anchor="ctr">
            <a:noAutofit/>
          </a:bodyPr>
          <a:lstStyle/>
          <a:p>
            <a:pPr algn="ctr">
              <a:buNone/>
              <a:defRPr sz="1125" b="1">
                <a:solidFill>
                  <a:srgbClr val="FFFFFF"/>
                </a:solidFill>
                <a:latin typeface="Aptos"/>
                <a:ea typeface="Aptos"/>
                <a:cs typeface="Aptos"/>
              </a:defRPr>
            </a:pPr>
            <a:r>
              <a:rPr sz="1125" b="1">
                <a:solidFill>
                  <a:srgbClr val="FFFFFF"/>
                </a:solidFill>
                <a:latin typeface="Aptos"/>
                <a:ea typeface="Aptos"/>
                <a:cs typeface="Aptos"/>
              </a:rPr>
              <a:t>II</a:t>
            </a:r>
          </a:p>
        </p:txBody>
      </p:sp>
      <p:sp>
        <p:nvSpPr>
          <p:cNvPr id="74" name="round2-title">
            <a:extLst>
              <a:ext uri="{FF2B5EF4-FFF2-40B4-BE49-F238E27FC236}">
                <a16:creationId xmlns:a16="http://schemas.microsoft.com/office/drawing/2014/main" id="{E38F4ED1-DA26-4A9C-A77B-61B2F5D8F0F5}"/>
              </a:ext>
            </a:extLst>
          </p:cNvPr>
          <p:cNvSpPr>
            <a:spLocks noGrp="1"/>
          </p:cNvSpPr>
          <p:nvPr/>
        </p:nvSpPr>
        <p:spPr>
          <a:xfrm>
            <a:off x="5867400" y="4572000"/>
            <a:ext cx="4324350" cy="438150"/>
          </a:xfrm>
          <a:prstGeom prst="rect">
            <a:avLst/>
          </a:prstGeom>
          <a:noFill/>
          <a:ln w="0">
            <a:noFill/>
            <a:prstDash val="solid"/>
          </a:ln>
        </p:spPr>
        <p:txBody>
          <a:bodyPr anchor="ctr">
            <a:noAutofit/>
          </a:bodyPr>
          <a:lstStyle/>
          <a:p>
            <a:pPr algn="l">
              <a:buNone/>
              <a:defRPr sz="1200" b="1">
                <a:solidFill>
                  <a:srgbClr val="0B2D3C"/>
                </a:solidFill>
                <a:latin typeface="Aptos"/>
                <a:ea typeface="Aptos"/>
                <a:cs typeface="Aptos"/>
              </a:defRPr>
            </a:pPr>
            <a:r>
              <a:rPr sz="1200" b="1">
                <a:solidFill>
                  <a:srgbClr val="0B2D3C"/>
                </a:solidFill>
                <a:latin typeface="Aptos"/>
                <a:ea typeface="Aptos"/>
                <a:cs typeface="Aptos"/>
              </a:rPr>
              <a:t>Bizalom, társadalmi részvétel és az egészségügyi adatvagyon felelős hasznosítása</a:t>
            </a:r>
          </a:p>
        </p:txBody>
      </p:sp>
      <p:sp>
        <p:nvSpPr>
          <p:cNvPr id="75" name="round3-num">
            <a:extLst>
              <a:ext uri="{FF2B5EF4-FFF2-40B4-BE49-F238E27FC236}">
                <a16:creationId xmlns:a16="http://schemas.microsoft.com/office/drawing/2014/main" id="{76DCD1D9-90E8-4D5F-9CE0-1A4E64A1DF24}"/>
              </a:ext>
            </a:extLst>
          </p:cNvPr>
          <p:cNvSpPr>
            <a:spLocks noGrp="1"/>
          </p:cNvSpPr>
          <p:nvPr/>
        </p:nvSpPr>
        <p:spPr>
          <a:xfrm>
            <a:off x="5334000" y="5619750"/>
            <a:ext cx="400050" cy="400050"/>
          </a:xfrm>
          <a:prstGeom prst="ellipse">
            <a:avLst/>
          </a:prstGeom>
          <a:solidFill>
            <a:srgbClr val="009DA6"/>
          </a:solidFill>
          <a:ln w="9525">
            <a:solidFill>
              <a:srgbClr val="009DA6"/>
            </a:solidFill>
            <a:prstDash val="solid"/>
          </a:ln>
        </p:spPr>
      </p:sp>
      <p:sp>
        <p:nvSpPr>
          <p:cNvPr id="76" name="round3-num-t">
            <a:extLst>
              <a:ext uri="{FF2B5EF4-FFF2-40B4-BE49-F238E27FC236}">
                <a16:creationId xmlns:a16="http://schemas.microsoft.com/office/drawing/2014/main" id="{B6E9C932-9D64-4B51-972C-127571E16B90}"/>
              </a:ext>
            </a:extLst>
          </p:cNvPr>
          <p:cNvSpPr>
            <a:spLocks noGrp="1"/>
          </p:cNvSpPr>
          <p:nvPr/>
        </p:nvSpPr>
        <p:spPr>
          <a:xfrm>
            <a:off x="5334000" y="5619750"/>
            <a:ext cx="400050" cy="400050"/>
          </a:xfrm>
          <a:prstGeom prst="rect">
            <a:avLst/>
          </a:prstGeom>
          <a:noFill/>
          <a:ln w="0">
            <a:noFill/>
            <a:prstDash val="solid"/>
          </a:ln>
        </p:spPr>
        <p:txBody>
          <a:bodyPr anchor="ctr">
            <a:noAutofit/>
          </a:bodyPr>
          <a:lstStyle/>
          <a:p>
            <a:pPr algn="ctr">
              <a:buNone/>
              <a:defRPr sz="1125" b="1">
                <a:solidFill>
                  <a:srgbClr val="FFFFFF"/>
                </a:solidFill>
                <a:latin typeface="Aptos"/>
                <a:ea typeface="Aptos"/>
                <a:cs typeface="Aptos"/>
              </a:defRPr>
            </a:pPr>
            <a:r>
              <a:rPr sz="1125" b="1">
                <a:solidFill>
                  <a:srgbClr val="FFFFFF"/>
                </a:solidFill>
                <a:latin typeface="Aptos"/>
                <a:ea typeface="Aptos"/>
                <a:cs typeface="Aptos"/>
              </a:rPr>
              <a:t>III</a:t>
            </a:r>
          </a:p>
        </p:txBody>
      </p:sp>
      <p:sp>
        <p:nvSpPr>
          <p:cNvPr id="77" name="round3-title">
            <a:extLst>
              <a:ext uri="{FF2B5EF4-FFF2-40B4-BE49-F238E27FC236}">
                <a16:creationId xmlns:a16="http://schemas.microsoft.com/office/drawing/2014/main" id="{1B3438CC-1687-46A7-954A-1652C51E7BA3}"/>
              </a:ext>
            </a:extLst>
          </p:cNvPr>
          <p:cNvSpPr>
            <a:spLocks noGrp="1"/>
          </p:cNvSpPr>
          <p:nvPr/>
        </p:nvSpPr>
        <p:spPr>
          <a:xfrm>
            <a:off x="5867400" y="5600700"/>
            <a:ext cx="4324350" cy="438150"/>
          </a:xfrm>
          <a:prstGeom prst="rect">
            <a:avLst/>
          </a:prstGeom>
          <a:noFill/>
          <a:ln w="0">
            <a:noFill/>
            <a:prstDash val="solid"/>
          </a:ln>
        </p:spPr>
        <p:txBody>
          <a:bodyPr anchor="ctr">
            <a:noAutofit/>
          </a:bodyPr>
          <a:lstStyle/>
          <a:p>
            <a:pPr algn="l">
              <a:buNone/>
              <a:defRPr sz="1200" b="1">
                <a:solidFill>
                  <a:srgbClr val="0B2D3C"/>
                </a:solidFill>
                <a:latin typeface="Aptos"/>
                <a:ea typeface="Aptos"/>
                <a:cs typeface="Aptos"/>
              </a:defRPr>
            </a:pPr>
            <a:r>
              <a:rPr sz="1200" b="1">
                <a:solidFill>
                  <a:srgbClr val="0B2D3C"/>
                </a:solidFill>
                <a:latin typeface="Aptos"/>
                <a:ea typeface="Aptos"/>
                <a:cs typeface="Aptos"/>
              </a:rPr>
              <a:t>Intézményi felkészültség: mit kell elkezdeni 2027 előtt?</a:t>
            </a:r>
          </a:p>
        </p:txBody>
      </p:sp>
      <p:sp>
        <p:nvSpPr>
          <p:cNvPr id="78" name="bottom-callout">
            <a:extLst>
              <a:ext uri="{FF2B5EF4-FFF2-40B4-BE49-F238E27FC236}">
                <a16:creationId xmlns:a16="http://schemas.microsoft.com/office/drawing/2014/main" id="{ED09FCCF-1A6C-46EC-9E19-A1BA549396B5}"/>
              </a:ext>
            </a:extLst>
          </p:cNvPr>
          <p:cNvSpPr>
            <a:spLocks noGrp="1"/>
          </p:cNvSpPr>
          <p:nvPr/>
        </p:nvSpPr>
        <p:spPr>
          <a:xfrm>
            <a:off x="609600" y="6724650"/>
            <a:ext cx="9582150" cy="514350"/>
          </a:xfrm>
          <a:prstGeom prst="roundRect">
            <a:avLst>
              <a:gd name="adj" fmla="val 14815"/>
            </a:avLst>
          </a:prstGeom>
          <a:solidFill>
            <a:srgbClr val="0B2D3C"/>
          </a:solidFill>
          <a:ln w="9525">
            <a:solidFill>
              <a:srgbClr val="0B2D3C"/>
            </a:solidFill>
            <a:prstDash val="solid"/>
          </a:ln>
        </p:spPr>
      </p:sp>
      <p:sp>
        <p:nvSpPr>
          <p:cNvPr id="79" name="bottom-callout-text">
            <a:extLst>
              <a:ext uri="{FF2B5EF4-FFF2-40B4-BE49-F238E27FC236}">
                <a16:creationId xmlns:a16="http://schemas.microsoft.com/office/drawing/2014/main" id="{6A1E5A26-7B5A-4F8A-A399-3F1706A965DD}"/>
              </a:ext>
            </a:extLst>
          </p:cNvPr>
          <p:cNvSpPr>
            <a:spLocks noGrp="1"/>
          </p:cNvSpPr>
          <p:nvPr/>
        </p:nvSpPr>
        <p:spPr>
          <a:xfrm>
            <a:off x="838200" y="6819900"/>
            <a:ext cx="9124950" cy="304800"/>
          </a:xfrm>
          <a:prstGeom prst="rect">
            <a:avLst/>
          </a:prstGeom>
          <a:noFill/>
          <a:ln w="0">
            <a:noFill/>
            <a:prstDash val="solid"/>
          </a:ln>
        </p:spPr>
        <p:txBody>
          <a:bodyPr anchor="ctr">
            <a:noAutofit/>
          </a:bodyPr>
          <a:lstStyle/>
          <a:p>
            <a:pPr algn="ctr">
              <a:buNone/>
              <a:defRPr sz="1125" b="1">
                <a:solidFill>
                  <a:srgbClr val="FFFFFF"/>
                </a:solidFill>
                <a:latin typeface="Aptos"/>
                <a:ea typeface="Aptos"/>
                <a:cs typeface="Aptos"/>
              </a:defRPr>
            </a:pPr>
            <a:r>
              <a:rPr sz="1125" b="1">
                <a:solidFill>
                  <a:srgbClr val="FFFFFF"/>
                </a:solidFill>
                <a:latin typeface="Aptos"/>
                <a:ea typeface="Aptos"/>
                <a:cs typeface="Aptos"/>
              </a:rPr>
              <a:t>Közös értelmezés, gyakorlati felkészülés és ágazati párbeszéd az EHDS magyar megvalósításáról</a:t>
            </a:r>
          </a:p>
        </p:txBody>
      </p:sp>
    </p:spTree>
    <p:extLst>
      <p:ext uri="{BB962C8B-B14F-4D97-AF65-F5344CB8AC3E}">
        <p14:creationId xmlns:p14="http://schemas.microsoft.com/office/powerpoint/2010/main" val="1858886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mplate-footer-line">
            <a:extLst>
              <a:ext uri="{FF2B5EF4-FFF2-40B4-BE49-F238E27FC236}">
                <a16:creationId xmlns:a16="http://schemas.microsoft.com/office/drawing/2014/main" id="{3454A2DA-CE24-4BB7-A1CD-9988B566A551}"/>
              </a:ext>
            </a:extLst>
          </p:cNvPr>
          <p:cNvSpPr>
            <a:spLocks noGrp="1"/>
          </p:cNvSpPr>
          <p:nvPr/>
        </p:nvSpPr>
        <p:spPr>
          <a:xfrm>
            <a:off x="0" y="7810500"/>
            <a:ext cx="15240000" cy="47625"/>
          </a:xfrm>
          <a:prstGeom prst="rect">
            <a:avLst/>
          </a:prstGeom>
          <a:solidFill>
            <a:srgbClr val="26A9D5"/>
          </a:solidFill>
          <a:ln w="0">
            <a:noFill/>
            <a:prstDash val="solid"/>
          </a:ln>
        </p:spPr>
      </p:sp>
      <p:sp>
        <p:nvSpPr>
          <p:cNvPr id="34" name="okfo-mark">
            <a:extLst>
              <a:ext uri="{FF2B5EF4-FFF2-40B4-BE49-F238E27FC236}">
                <a16:creationId xmlns:a16="http://schemas.microsoft.com/office/drawing/2014/main" id="{645FCFA1-D990-4211-91E5-1C507134809C}"/>
              </a:ext>
            </a:extLst>
          </p:cNvPr>
          <p:cNvSpPr>
            <a:spLocks noGrp="1"/>
          </p:cNvSpPr>
          <p:nvPr/>
        </p:nvSpPr>
        <p:spPr>
          <a:xfrm>
            <a:off x="609600" y="7972425"/>
            <a:ext cx="723900" cy="285750"/>
          </a:xfrm>
          <a:prstGeom prst="rect">
            <a:avLst/>
          </a:prstGeom>
          <a:noFill/>
          <a:ln w="0">
            <a:noFill/>
          </a:ln>
        </p:spPr>
        <p:txBody>
          <a:bodyPr wrap="square" lIns="0" tIns="0" rIns="0" bIns="0" anchor="ctr">
            <a:noAutofit/>
          </a:bodyPr>
          <a:lstStyle/>
          <a:p>
            <a:pPr algn="l">
              <a:buNone/>
              <a:defRPr sz="1650" b="1">
                <a:solidFill>
                  <a:srgbClr val="2E6F95"/>
                </a:solidFill>
                <a:latin typeface="Aptos"/>
                <a:ea typeface="Aptos"/>
                <a:cs typeface="Aptos"/>
              </a:defRPr>
            </a:pPr>
            <a:r>
              <a:rPr sz="1650" b="1">
                <a:solidFill>
                  <a:srgbClr val="2E6F95"/>
                </a:solidFill>
                <a:latin typeface="Aptos"/>
                <a:ea typeface="Aptos"/>
                <a:cs typeface="Aptos"/>
              </a:rPr>
              <a:t>OKFŐ</a:t>
            </a:r>
          </a:p>
        </p:txBody>
      </p:sp>
      <p:sp>
        <p:nvSpPr>
          <p:cNvPr id="35" name="okfo-name">
            <a:extLst>
              <a:ext uri="{FF2B5EF4-FFF2-40B4-BE49-F238E27FC236}">
                <a16:creationId xmlns:a16="http://schemas.microsoft.com/office/drawing/2014/main" id="{584A7E3C-55B7-4A4A-8A4B-1BA903FCCA81}"/>
              </a:ext>
            </a:extLst>
          </p:cNvPr>
          <p:cNvSpPr>
            <a:spLocks noGrp="1"/>
          </p:cNvSpPr>
          <p:nvPr/>
        </p:nvSpPr>
        <p:spPr>
          <a:xfrm>
            <a:off x="1381125" y="7991475"/>
            <a:ext cx="2667000" cy="257175"/>
          </a:xfrm>
          <a:prstGeom prst="rect">
            <a:avLst/>
          </a:prstGeom>
          <a:noFill/>
          <a:ln w="0">
            <a:noFill/>
          </a:ln>
        </p:spPr>
        <p:txBody>
          <a:bodyPr wrap="square" lIns="0" tIns="0" rIns="0" bIns="0" anchor="ctr">
            <a:noAutofit/>
          </a:bodyPr>
          <a:lstStyle/>
          <a:p>
            <a:pPr algn="l">
              <a:buNone/>
              <a:defRPr sz="975" b="0">
                <a:solidFill>
                  <a:srgbClr val="10242E"/>
                </a:solidFill>
                <a:latin typeface="Aptos"/>
                <a:ea typeface="Aptos"/>
                <a:cs typeface="Aptos"/>
              </a:defRPr>
            </a:pPr>
            <a:r>
              <a:rPr sz="975" b="0">
                <a:solidFill>
                  <a:srgbClr val="10242E"/>
                </a:solidFill>
                <a:latin typeface="Aptos"/>
                <a:ea typeface="Aptos"/>
                <a:cs typeface="Aptos"/>
              </a:rPr>
              <a:t>ORSZÁGOS KÓRHÁZI FŐIGAZGATÓSÁG</a:t>
            </a:r>
          </a:p>
        </p:txBody>
      </p:sp>
      <p:sp>
        <p:nvSpPr>
          <p:cNvPr id="36" name="source">
            <a:extLst>
              <a:ext uri="{FF2B5EF4-FFF2-40B4-BE49-F238E27FC236}">
                <a16:creationId xmlns:a16="http://schemas.microsoft.com/office/drawing/2014/main" id="{F6FD409D-60C6-4667-A758-B770AF5F0ED1}"/>
              </a:ext>
            </a:extLst>
          </p:cNvPr>
          <p:cNvSpPr>
            <a:spLocks noGrp="1"/>
          </p:cNvSpPr>
          <p:nvPr/>
        </p:nvSpPr>
        <p:spPr>
          <a:xfrm>
            <a:off x="4095750" y="8020050"/>
            <a:ext cx="7524750" cy="247650"/>
          </a:xfrm>
          <a:prstGeom prst="rect">
            <a:avLst/>
          </a:prstGeom>
          <a:noFill/>
          <a:ln w="0">
            <a:noFill/>
          </a:ln>
        </p:spPr>
        <p:txBody>
          <a:bodyPr wrap="square" lIns="0" tIns="0" rIns="0" bIns="0" anchor="ctr">
            <a:normAutofit/>
          </a:bodyPr>
          <a:lstStyle/>
          <a:p>
            <a:pPr algn="l">
              <a:buNone/>
              <a:defRPr sz="840" b="0">
                <a:solidFill>
                  <a:srgbClr val="536873"/>
                </a:solidFill>
                <a:latin typeface="Aptos"/>
                <a:ea typeface="Aptos"/>
                <a:cs typeface="Aptos"/>
              </a:defRPr>
            </a:pPr>
            <a:endParaRPr/>
          </a:p>
        </p:txBody>
      </p:sp>
      <p:sp>
        <p:nvSpPr>
          <p:cNvPr id="37" name="presenter">
            <a:extLst>
              <a:ext uri="{FF2B5EF4-FFF2-40B4-BE49-F238E27FC236}">
                <a16:creationId xmlns:a16="http://schemas.microsoft.com/office/drawing/2014/main" id="{0979673B-F31D-4F91-81C9-D668924FD3C4}"/>
              </a:ext>
            </a:extLst>
          </p:cNvPr>
          <p:cNvSpPr>
            <a:spLocks noGrp="1"/>
          </p:cNvSpPr>
          <p:nvPr/>
        </p:nvSpPr>
        <p:spPr>
          <a:xfrm>
            <a:off x="11811000" y="8020050"/>
            <a:ext cx="2819400" cy="247650"/>
          </a:xfrm>
          <a:prstGeom prst="rect">
            <a:avLst/>
          </a:prstGeom>
          <a:noFill/>
          <a:ln w="0">
            <a:noFill/>
          </a:ln>
        </p:spPr>
        <p:txBody>
          <a:bodyPr wrap="square" lIns="0" tIns="0" rIns="0" bIns="0" anchor="ctr">
            <a:noAutofit/>
          </a:bodyPr>
          <a:lstStyle/>
          <a:p>
            <a:pPr algn="r">
              <a:buNone/>
              <a:defRPr sz="975" b="1">
                <a:solidFill>
                  <a:srgbClr val="092D3E"/>
                </a:solidFill>
                <a:latin typeface="Aptos"/>
                <a:ea typeface="Aptos"/>
                <a:cs typeface="Aptos"/>
              </a:defRPr>
            </a:pPr>
            <a:r>
              <a:rPr sz="975" b="1">
                <a:solidFill>
                  <a:srgbClr val="092D3E"/>
                </a:solidFill>
                <a:latin typeface="Aptos"/>
                <a:ea typeface="Aptos"/>
                <a:cs typeface="Aptos"/>
              </a:rPr>
              <a:t>Dr. Misek János  •  2026. szeptember 16.</a:t>
            </a:r>
          </a:p>
        </p:txBody>
      </p:sp>
      <p:sp>
        <p:nvSpPr>
          <p:cNvPr id="40" name="eyebrow-fixed-04">
            <a:extLst>
              <a:ext uri="{FF2B5EF4-FFF2-40B4-BE49-F238E27FC236}">
                <a16:creationId xmlns:a16="http://schemas.microsoft.com/office/drawing/2014/main" id="{38FF0005-A6F0-4585-9024-0389CC203270}"/>
              </a:ext>
            </a:extLst>
          </p:cNvPr>
          <p:cNvSpPr>
            <a:spLocks noGrp="1"/>
          </p:cNvSpPr>
          <p:nvPr/>
        </p:nvSpPr>
        <p:spPr>
          <a:xfrm>
            <a:off x="609600" y="238125"/>
            <a:ext cx="12858750" cy="266700"/>
          </a:xfrm>
          <a:prstGeom prst="rect">
            <a:avLst/>
          </a:prstGeom>
          <a:noFill/>
          <a:ln w="0">
            <a:noFill/>
            <a:prstDash val="solid"/>
          </a:ln>
        </p:spPr>
        <p:txBody>
          <a:bodyPr wrap="square" lIns="0" tIns="0" rIns="0" bIns="0" anchor="ctr">
            <a:normAutofit/>
          </a:bodyPr>
          <a:lstStyle/>
          <a:p>
            <a:pPr algn="l">
              <a:buNone/>
              <a:defRPr sz="1275" b="1">
                <a:solidFill>
                  <a:srgbClr val="536873"/>
                </a:solidFill>
                <a:latin typeface="Aptos"/>
                <a:ea typeface="Aptos"/>
                <a:cs typeface="Aptos"/>
              </a:defRPr>
            </a:pPr>
            <a:r>
              <a:rPr sz="1275" b="1">
                <a:solidFill>
                  <a:srgbClr val="536873"/>
                </a:solidFill>
                <a:latin typeface="Aptos"/>
                <a:ea typeface="Aptos"/>
                <a:cs typeface="Aptos"/>
              </a:rPr>
              <a:t>MAGYAR KÓRHÁZSZÖVETSÉG XXXVIII. KONGRESSZUS  •  OKFŐ</a:t>
            </a:r>
          </a:p>
        </p:txBody>
      </p:sp>
      <p:sp>
        <p:nvSpPr>
          <p:cNvPr id="41" name="number-fixed-04">
            <a:extLst>
              <a:ext uri="{FF2B5EF4-FFF2-40B4-BE49-F238E27FC236}">
                <a16:creationId xmlns:a16="http://schemas.microsoft.com/office/drawing/2014/main" id="{22967501-2017-4E67-9996-79148B00CB2F}"/>
              </a:ext>
            </a:extLst>
          </p:cNvPr>
          <p:cNvSpPr>
            <a:spLocks noGrp="1"/>
          </p:cNvSpPr>
          <p:nvPr/>
        </p:nvSpPr>
        <p:spPr>
          <a:xfrm>
            <a:off x="14097000" y="219075"/>
            <a:ext cx="533400" cy="285750"/>
          </a:xfrm>
          <a:prstGeom prst="rect">
            <a:avLst/>
          </a:prstGeom>
          <a:noFill/>
          <a:ln w="0">
            <a:noFill/>
            <a:prstDash val="solid"/>
          </a:ln>
        </p:spPr>
        <p:txBody>
          <a:bodyPr wrap="square" lIns="0" tIns="0" rIns="0" bIns="0" anchor="ctr">
            <a:normAutofit/>
          </a:bodyPr>
          <a:lstStyle/>
          <a:p>
            <a:pPr algn="r">
              <a:buNone/>
              <a:defRPr sz="1200" b="1">
                <a:solidFill>
                  <a:srgbClr val="2E6F95"/>
                </a:solidFill>
                <a:latin typeface="Aptos"/>
                <a:ea typeface="Aptos"/>
                <a:cs typeface="Aptos"/>
              </a:defRPr>
            </a:pPr>
            <a:endParaRPr sz="1200" b="1">
              <a:solidFill>
                <a:srgbClr val="2E6F95"/>
              </a:solidFill>
              <a:latin typeface="Aptos"/>
              <a:ea typeface="Aptos"/>
              <a:cs typeface="Aptos"/>
            </a:endParaRPr>
          </a:p>
        </p:txBody>
      </p:sp>
      <p:sp>
        <p:nvSpPr>
          <p:cNvPr id="42" name="slide05-title">
            <a:extLst>
              <a:ext uri="{FF2B5EF4-FFF2-40B4-BE49-F238E27FC236}">
                <a16:creationId xmlns:a16="http://schemas.microsoft.com/office/drawing/2014/main" id="{C078A322-0CDE-4065-AB3C-8E741BA70562}"/>
              </a:ext>
            </a:extLst>
          </p:cNvPr>
          <p:cNvSpPr>
            <a:spLocks noGrp="1"/>
          </p:cNvSpPr>
          <p:nvPr/>
        </p:nvSpPr>
        <p:spPr>
          <a:xfrm>
            <a:off x="609600" y="590550"/>
            <a:ext cx="14020800" cy="438150"/>
          </a:xfrm>
          <a:prstGeom prst="rect">
            <a:avLst/>
          </a:prstGeom>
          <a:noFill/>
          <a:ln w="0">
            <a:noFill/>
            <a:prstDash val="solid"/>
          </a:ln>
        </p:spPr>
        <p:txBody>
          <a:bodyPr wrap="square" lIns="0" tIns="0" rIns="0" bIns="0" anchor="ctr">
            <a:normAutofit/>
          </a:bodyPr>
          <a:lstStyle/>
          <a:p>
            <a:pPr algn="l">
              <a:buNone/>
              <a:defRPr sz="2325" b="1">
                <a:solidFill>
                  <a:srgbClr val="092D3E"/>
                </a:solidFill>
                <a:latin typeface="Aptos"/>
                <a:ea typeface="Aptos"/>
                <a:cs typeface="Aptos"/>
              </a:defRPr>
            </a:pPr>
            <a:endParaRPr/>
          </a:p>
        </p:txBody>
      </p:sp>
      <p:sp>
        <p:nvSpPr>
          <p:cNvPr id="43" name="slide05-subtitle">
            <a:extLst>
              <a:ext uri="{FF2B5EF4-FFF2-40B4-BE49-F238E27FC236}">
                <a16:creationId xmlns:a16="http://schemas.microsoft.com/office/drawing/2014/main" id="{DD8E8C21-8D60-42C1-B567-8CD6A29F7950}"/>
              </a:ext>
            </a:extLst>
          </p:cNvPr>
          <p:cNvSpPr>
            <a:spLocks noGrp="1"/>
          </p:cNvSpPr>
          <p:nvPr/>
        </p:nvSpPr>
        <p:spPr>
          <a:xfrm>
            <a:off x="609600" y="1066800"/>
            <a:ext cx="14020800" cy="323850"/>
          </a:xfrm>
          <a:prstGeom prst="rect">
            <a:avLst/>
          </a:prstGeom>
          <a:noFill/>
          <a:ln w="0">
            <a:noFill/>
            <a:prstDash val="solid"/>
          </a:ln>
        </p:spPr>
        <p:txBody>
          <a:bodyPr wrap="square" lIns="0" tIns="0" rIns="0" bIns="0" anchor="ctr">
            <a:normAutofit/>
          </a:bodyPr>
          <a:lstStyle/>
          <a:p>
            <a:pPr algn="l">
              <a:buNone/>
              <a:defRPr sz="1238" b="0">
                <a:solidFill>
                  <a:srgbClr val="536873"/>
                </a:solidFill>
                <a:latin typeface="Aptos"/>
                <a:ea typeface="Aptos"/>
                <a:cs typeface="Aptos"/>
              </a:defRPr>
            </a:pPr>
            <a:endParaRPr/>
          </a:p>
        </p:txBody>
      </p:sp>
      <p:sp>
        <p:nvSpPr>
          <p:cNvPr id="44" name="thanks">
            <a:extLst>
              <a:ext uri="{FF2B5EF4-FFF2-40B4-BE49-F238E27FC236}">
                <a16:creationId xmlns:a16="http://schemas.microsoft.com/office/drawing/2014/main" id="{5A88A198-8664-4087-8ADC-5E1F893BB3C5}"/>
              </a:ext>
            </a:extLst>
          </p:cNvPr>
          <p:cNvSpPr>
            <a:spLocks noGrp="1"/>
          </p:cNvSpPr>
          <p:nvPr/>
        </p:nvSpPr>
        <p:spPr>
          <a:xfrm>
            <a:off x="2476500" y="2571750"/>
            <a:ext cx="10287000" cy="762000"/>
          </a:xfrm>
          <a:prstGeom prst="rect">
            <a:avLst/>
          </a:prstGeom>
          <a:noFill/>
          <a:ln w="0">
            <a:noFill/>
            <a:prstDash val="solid"/>
          </a:ln>
        </p:spPr>
        <p:txBody>
          <a:bodyPr anchor="ctr">
            <a:noAutofit/>
          </a:bodyPr>
          <a:lstStyle/>
          <a:p>
            <a:pPr algn="ctr">
              <a:buNone/>
              <a:defRPr sz="3600" b="1">
                <a:solidFill>
                  <a:srgbClr val="0B2D3C"/>
                </a:solidFill>
                <a:latin typeface="Aptos"/>
                <a:ea typeface="Aptos"/>
                <a:cs typeface="Aptos"/>
              </a:defRPr>
            </a:pPr>
            <a:r>
              <a:rPr sz="3600" b="1">
                <a:solidFill>
                  <a:srgbClr val="0B2D3C"/>
                </a:solidFill>
                <a:latin typeface="Aptos"/>
                <a:ea typeface="Aptos"/>
                <a:cs typeface="Aptos"/>
              </a:rPr>
              <a:t>Köszönöm a figyelmet!</a:t>
            </a:r>
          </a:p>
        </p:txBody>
      </p:sp>
      <p:sp>
        <p:nvSpPr>
          <p:cNvPr id="45" name="thanks-accent">
            <a:extLst>
              <a:ext uri="{FF2B5EF4-FFF2-40B4-BE49-F238E27FC236}">
                <a16:creationId xmlns:a16="http://schemas.microsoft.com/office/drawing/2014/main" id="{BFF2EB9C-EFAA-4499-AEB6-E0227DA1AED0}"/>
              </a:ext>
            </a:extLst>
          </p:cNvPr>
          <p:cNvSpPr>
            <a:spLocks noGrp="1"/>
          </p:cNvSpPr>
          <p:nvPr/>
        </p:nvSpPr>
        <p:spPr>
          <a:xfrm>
            <a:off x="5715000" y="3524250"/>
            <a:ext cx="3810000" cy="66675"/>
          </a:xfrm>
          <a:prstGeom prst="rect">
            <a:avLst/>
          </a:prstGeom>
          <a:solidFill>
            <a:srgbClr val="26A9D5"/>
          </a:solidFill>
          <a:ln w="0">
            <a:solidFill>
              <a:srgbClr val="26A9D5"/>
            </a:solidFill>
            <a:prstDash val="solid"/>
          </a:ln>
        </p:spPr>
      </p:sp>
      <p:sp>
        <p:nvSpPr>
          <p:cNvPr id="46" name="name">
            <a:extLst>
              <a:ext uri="{FF2B5EF4-FFF2-40B4-BE49-F238E27FC236}">
                <a16:creationId xmlns:a16="http://schemas.microsoft.com/office/drawing/2014/main" id="{9631F3A8-4070-42FF-B3D3-11DE2DD61CFA}"/>
              </a:ext>
            </a:extLst>
          </p:cNvPr>
          <p:cNvSpPr>
            <a:spLocks noGrp="1"/>
          </p:cNvSpPr>
          <p:nvPr/>
        </p:nvSpPr>
        <p:spPr>
          <a:xfrm>
            <a:off x="4095750" y="3857625"/>
            <a:ext cx="7048500" cy="400050"/>
          </a:xfrm>
          <a:prstGeom prst="rect">
            <a:avLst/>
          </a:prstGeom>
          <a:noFill/>
          <a:ln w="0">
            <a:noFill/>
            <a:prstDash val="solid"/>
          </a:ln>
        </p:spPr>
        <p:txBody>
          <a:bodyPr anchor="ctr">
            <a:noAutofit/>
          </a:bodyPr>
          <a:lstStyle/>
          <a:p>
            <a:pPr algn="ctr">
              <a:buNone/>
              <a:defRPr sz="1875" b="1">
                <a:solidFill>
                  <a:srgbClr val="0B2D3C"/>
                </a:solidFill>
                <a:latin typeface="Aptos"/>
                <a:ea typeface="Aptos"/>
                <a:cs typeface="Aptos"/>
              </a:defRPr>
            </a:pPr>
            <a:r>
              <a:rPr sz="1875" b="1">
                <a:solidFill>
                  <a:srgbClr val="0B2D3C"/>
                </a:solidFill>
                <a:latin typeface="Aptos"/>
                <a:ea typeface="Aptos"/>
                <a:cs typeface="Aptos"/>
              </a:rPr>
              <a:t>Dr. Misek János</a:t>
            </a:r>
          </a:p>
        </p:txBody>
      </p:sp>
      <p:sp>
        <p:nvSpPr>
          <p:cNvPr id="47" name="role">
            <a:extLst>
              <a:ext uri="{FF2B5EF4-FFF2-40B4-BE49-F238E27FC236}">
                <a16:creationId xmlns:a16="http://schemas.microsoft.com/office/drawing/2014/main" id="{1E467E53-1E26-45FC-9F68-26428267E08B}"/>
              </a:ext>
            </a:extLst>
          </p:cNvPr>
          <p:cNvSpPr>
            <a:spLocks noGrp="1"/>
          </p:cNvSpPr>
          <p:nvPr/>
        </p:nvSpPr>
        <p:spPr>
          <a:xfrm>
            <a:off x="4095750" y="4295775"/>
            <a:ext cx="7048500" cy="323850"/>
          </a:xfrm>
          <a:prstGeom prst="rect">
            <a:avLst/>
          </a:prstGeom>
          <a:noFill/>
          <a:ln w="0">
            <a:noFill/>
            <a:prstDash val="solid"/>
          </a:ln>
        </p:spPr>
        <p:txBody>
          <a:bodyPr anchor="ctr">
            <a:noAutofit/>
          </a:bodyPr>
          <a:lstStyle/>
          <a:p>
            <a:pPr algn="ctr">
              <a:buNone/>
              <a:defRPr sz="1500" b="0">
                <a:solidFill>
                  <a:srgbClr val="587180"/>
                </a:solidFill>
                <a:latin typeface="Aptos"/>
                <a:ea typeface="Aptos"/>
                <a:cs typeface="Aptos"/>
              </a:defRPr>
            </a:pPr>
            <a:r>
              <a:rPr lang="hu-HU" sz="1500" b="0" dirty="0">
                <a:solidFill>
                  <a:srgbClr val="587180"/>
                </a:solidFill>
                <a:latin typeface="Aptos"/>
                <a:ea typeface="Aptos"/>
                <a:cs typeface="Aptos"/>
              </a:rPr>
              <a:t>Vezető szakértő </a:t>
            </a:r>
            <a:r>
              <a:rPr sz="1500" b="0" dirty="0">
                <a:solidFill>
                  <a:srgbClr val="587180"/>
                </a:solidFill>
                <a:latin typeface="Aptos"/>
                <a:ea typeface="Aptos"/>
                <a:cs typeface="Aptos"/>
              </a:rPr>
              <a:t>EHDS</a:t>
            </a:r>
            <a:r>
              <a:rPr lang="hu-HU" sz="1500" b="0" dirty="0">
                <a:solidFill>
                  <a:srgbClr val="587180"/>
                </a:solidFill>
                <a:latin typeface="Aptos"/>
                <a:ea typeface="Aptos"/>
                <a:cs typeface="Aptos"/>
              </a:rPr>
              <a:t>/TEHDAS2</a:t>
            </a:r>
            <a:endParaRPr sz="1500" b="0" dirty="0">
              <a:solidFill>
                <a:srgbClr val="587180"/>
              </a:solidFill>
              <a:latin typeface="Aptos"/>
              <a:ea typeface="Aptos"/>
              <a:cs typeface="Aptos"/>
            </a:endParaRPr>
          </a:p>
        </p:txBody>
      </p:sp>
      <p:sp>
        <p:nvSpPr>
          <p:cNvPr id="48" name="email">
            <a:extLst>
              <a:ext uri="{FF2B5EF4-FFF2-40B4-BE49-F238E27FC236}">
                <a16:creationId xmlns:a16="http://schemas.microsoft.com/office/drawing/2014/main" id="{4FBAF135-7326-47DF-A636-ABD3D964000C}"/>
              </a:ext>
            </a:extLst>
          </p:cNvPr>
          <p:cNvSpPr>
            <a:spLocks noGrp="1"/>
          </p:cNvSpPr>
          <p:nvPr/>
        </p:nvSpPr>
        <p:spPr>
          <a:xfrm>
            <a:off x="4095750" y="4676775"/>
            <a:ext cx="7048500" cy="323850"/>
          </a:xfrm>
          <a:prstGeom prst="rect">
            <a:avLst/>
          </a:prstGeom>
          <a:noFill/>
          <a:ln w="0">
            <a:noFill/>
            <a:prstDash val="solid"/>
          </a:ln>
        </p:spPr>
        <p:txBody>
          <a:bodyPr anchor="ctr">
            <a:noAutofit/>
          </a:bodyPr>
          <a:lstStyle/>
          <a:p>
            <a:pPr algn="ctr">
              <a:buNone/>
              <a:defRPr sz="1425" b="0">
                <a:solidFill>
                  <a:srgbClr val="2F5BEA"/>
                </a:solidFill>
                <a:latin typeface="Aptos"/>
                <a:ea typeface="Aptos"/>
                <a:cs typeface="Aptos"/>
              </a:defRPr>
            </a:pPr>
            <a:r>
              <a:rPr sz="1425" b="0">
                <a:solidFill>
                  <a:srgbClr val="2F5BEA"/>
                </a:solidFill>
                <a:latin typeface="Aptos"/>
                <a:ea typeface="Aptos"/>
                <a:cs typeface="Aptos"/>
              </a:rPr>
              <a:t>misek.janos@okfo.gov.hu</a:t>
            </a:r>
          </a:p>
        </p:txBody>
      </p:sp>
    </p:spTree>
    <p:extLst>
      <p:ext uri="{BB962C8B-B14F-4D97-AF65-F5344CB8AC3E}">
        <p14:creationId xmlns:p14="http://schemas.microsoft.com/office/powerpoint/2010/main" val="2600890968"/>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4709</Words>
  <Application>Microsoft Office PowerPoint</Application>
  <DocSecurity>0</DocSecurity>
  <PresentationFormat>Egyéni</PresentationFormat>
  <Paragraphs>563</Paragraphs>
  <Slides>9</Slides>
  <Notes>9</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9</vt:i4>
      </vt:variant>
    </vt:vector>
  </HeadingPairs>
  <TitlesOfParts>
    <vt:vector size="13" baseType="lpstr">
      <vt:lpstr>Aptos</vt:lpstr>
      <vt:lpstr>Arial</vt:lpstr>
      <vt:lpstr>Calibri</vt:lpstr>
      <vt:lpstr>ChatGPT</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Misek János Péter Dr.</cp:lastModifiedBy>
  <cp:revision>5</cp:revision>
  <dcterms:created xsi:type="dcterms:W3CDTF">2026-09-10T19:08:42Z</dcterms:created>
  <dcterms:modified xsi:type="dcterms:W3CDTF">2026-09-14T21:21:24Z</dcterms:modified>
</cp:coreProperties>
</file>