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4" r:id="rId4"/>
    <p:sldId id="262" r:id="rId5"/>
    <p:sldId id="266" r:id="rId6"/>
    <p:sldId id="265" r:id="rId7"/>
    <p:sldId id="267" r:id="rId8"/>
    <p:sldId id="269" r:id="rId9"/>
    <p:sldId id="268" r:id="rId10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17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52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églalap 6"/>
          <p:cNvSpPr/>
          <p:nvPr userDrawn="1"/>
        </p:nvSpPr>
        <p:spPr>
          <a:xfrm>
            <a:off x="0" y="-1"/>
            <a:ext cx="12192000" cy="69040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9" name="Kép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265053"/>
            <a:ext cx="12192001" cy="638986"/>
          </a:xfrm>
          <a:prstGeom prst="rect">
            <a:avLst/>
          </a:prstGeom>
        </p:spPr>
      </p:pic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2667000"/>
            <a:ext cx="9144000" cy="1657121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4000" y="4506685"/>
            <a:ext cx="9144000" cy="1317171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dirty="0"/>
              <a:t>Kattintson ide az alcím mintájának szerkesztéséhez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>
          <a:xfrm>
            <a:off x="441513" y="6357533"/>
            <a:ext cx="2164974" cy="365125"/>
          </a:xfrm>
        </p:spPr>
        <p:txBody>
          <a:bodyPr/>
          <a:lstStyle>
            <a:lvl1pPr algn="l">
              <a:defRPr/>
            </a:lvl1pPr>
          </a:lstStyle>
          <a:p>
            <a:fld id="{F1DE69E4-AA83-416E-A194-5F35B0E2673F}" type="datetimeFigureOut">
              <a:rPr lang="hu-HU" smtClean="0"/>
              <a:pPr/>
              <a:t>2026. 09. 14.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>
          <a:xfrm>
            <a:off x="2797630" y="6356350"/>
            <a:ext cx="6969416" cy="365125"/>
          </a:xfrm>
        </p:spPr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B982F-FA11-4585-84D6-49EC563465AC}" type="slidenum">
              <a:rPr lang="hu-HU" smtClean="0"/>
              <a:t>‹#›</a:t>
            </a:fld>
            <a:endParaRPr lang="hu-HU"/>
          </a:p>
        </p:txBody>
      </p:sp>
      <p:pic>
        <p:nvPicPr>
          <p:cNvPr id="11" name="Kép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4286" y="606808"/>
            <a:ext cx="3494314" cy="944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8160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E69E4-AA83-416E-A194-5F35B0E2673F}" type="datetimeFigureOut">
              <a:rPr lang="hu-HU" smtClean="0"/>
              <a:t>2026. 09. 14.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B982F-FA11-4585-84D6-49EC563465A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728394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E69E4-AA83-416E-A194-5F35B0E2673F}" type="datetimeFigureOut">
              <a:rPr lang="hu-HU" smtClean="0"/>
              <a:t>2026. 09. 14.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B982F-FA11-4585-84D6-49EC563465A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824373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E69E4-AA83-416E-A194-5F35B0E2673F}" type="datetimeFigureOut">
              <a:rPr lang="hu-HU" smtClean="0"/>
              <a:t>2026. 09. 14.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B982F-FA11-4585-84D6-49EC563465A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018145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E69E4-AA83-416E-A194-5F35B0E2673F}" type="datetimeFigureOut">
              <a:rPr lang="hu-HU" smtClean="0"/>
              <a:t>2026. 09. 14.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B982F-FA11-4585-84D6-49EC563465A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18537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E69E4-AA83-416E-A194-5F35B0E2673F}" type="datetimeFigureOut">
              <a:rPr lang="hu-HU" smtClean="0"/>
              <a:t>2026. 09. 14.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B982F-FA11-4585-84D6-49EC563465A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201540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E69E4-AA83-416E-A194-5F35B0E2673F}" type="datetimeFigureOut">
              <a:rPr lang="hu-HU" smtClean="0"/>
              <a:t>2026. 09. 14.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B982F-FA11-4585-84D6-49EC563465A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894972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E69E4-AA83-416E-A194-5F35B0E2673F}" type="datetimeFigureOut">
              <a:rPr lang="hu-HU" smtClean="0"/>
              <a:t>2026. 09. 14.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B982F-FA11-4585-84D6-49EC563465A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378413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E69E4-AA83-416E-A194-5F35B0E2673F}" type="datetimeFigureOut">
              <a:rPr lang="hu-HU" smtClean="0"/>
              <a:t>2026. 09. 14.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B982F-FA11-4585-84D6-49EC563465A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414365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E69E4-AA83-416E-A194-5F35B0E2673F}" type="datetimeFigureOut">
              <a:rPr lang="hu-HU" smtClean="0"/>
              <a:t>2026. 09. 14.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B982F-FA11-4585-84D6-49EC563465A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108093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E69E4-AA83-416E-A194-5F35B0E2673F}" type="datetimeFigureOut">
              <a:rPr lang="hu-HU" smtClean="0"/>
              <a:t>2026. 09. 14.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B982F-FA11-4585-84D6-49EC563465A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169445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ép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246281"/>
            <a:ext cx="12192001" cy="638987"/>
          </a:xfrm>
          <a:prstGeom prst="rect">
            <a:avLst/>
          </a:prstGeom>
        </p:spPr>
      </p:pic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912659" y="6356350"/>
            <a:ext cx="21649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DE69E4-AA83-416E-A194-5F35B0E2673F}" type="datetimeFigureOut">
              <a:rPr lang="hu-HU" smtClean="0"/>
              <a:pPr/>
              <a:t>2026. 09. 14.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7144870" y="6356350"/>
            <a:ext cx="26221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9834282" y="6356350"/>
            <a:ext cx="151951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1B982F-FA11-4585-84D6-49EC563465A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065273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10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10" name="Tartalom helye 5">
            <a:extLst>
              <a:ext uri="{FF2B5EF4-FFF2-40B4-BE49-F238E27FC236}">
                <a16:creationId xmlns:a16="http://schemas.microsoft.com/office/drawing/2014/main" id="{4D4F989E-D835-B686-020E-EF883D4A35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257926"/>
          </a:xfrm>
          <a:prstGeom prst="rect">
            <a:avLst/>
          </a:prstGeom>
        </p:spPr>
      </p:pic>
      <p:pic>
        <p:nvPicPr>
          <p:cNvPr id="12" name="Kép 11">
            <a:extLst>
              <a:ext uri="{FF2B5EF4-FFF2-40B4-BE49-F238E27FC236}">
                <a16:creationId xmlns:a16="http://schemas.microsoft.com/office/drawing/2014/main" id="{A7F60C42-B182-CF83-EE88-88FA8D9CE4F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2944" y="295275"/>
            <a:ext cx="3186112" cy="861368"/>
          </a:xfrm>
          <a:prstGeom prst="rect">
            <a:avLst/>
          </a:prstGeom>
        </p:spPr>
      </p:pic>
      <p:sp>
        <p:nvSpPr>
          <p:cNvPr id="14" name="Szövegdoboz 13">
            <a:extLst>
              <a:ext uri="{FF2B5EF4-FFF2-40B4-BE49-F238E27FC236}">
                <a16:creationId xmlns:a16="http://schemas.microsoft.com/office/drawing/2014/main" id="{371EF579-9B71-455C-EA93-94AB7037513F}"/>
              </a:ext>
            </a:extLst>
          </p:cNvPr>
          <p:cNvSpPr txBox="1"/>
          <p:nvPr/>
        </p:nvSpPr>
        <p:spPr>
          <a:xfrm>
            <a:off x="640934" y="2044005"/>
            <a:ext cx="857997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sz="2800" dirty="0">
                <a:latin typeface="Aptos Narrow" panose="020B0004020202020204" pitchFamily="34" charset="0"/>
                <a:cs typeface="Times New Roman" panose="02020603050405020304" pitchFamily="18" charset="0"/>
              </a:rPr>
              <a:t>Kórházi reziliencia </a:t>
            </a:r>
          </a:p>
          <a:p>
            <a:pPr algn="ctr"/>
            <a:r>
              <a:rPr lang="hu-HU" sz="2800" dirty="0">
                <a:latin typeface="Aptos Narrow" panose="020B0004020202020204" pitchFamily="34" charset="0"/>
                <a:cs typeface="Times New Roman" panose="02020603050405020304" pitchFamily="18" charset="0"/>
              </a:rPr>
              <a:t>– </a:t>
            </a:r>
          </a:p>
          <a:p>
            <a:pPr algn="ctr"/>
            <a:r>
              <a:rPr lang="hu-HU" sz="2800" dirty="0">
                <a:latin typeface="Aptos Narrow" panose="020B0004020202020204" pitchFamily="34" charset="0"/>
                <a:cs typeface="Times New Roman" panose="02020603050405020304" pitchFamily="18" charset="0"/>
              </a:rPr>
              <a:t>a működőképességtől az ellátásbiztonságig </a:t>
            </a:r>
          </a:p>
        </p:txBody>
      </p:sp>
      <p:pic>
        <p:nvPicPr>
          <p:cNvPr id="18" name="Kép 17">
            <a:extLst>
              <a:ext uri="{FF2B5EF4-FFF2-40B4-BE49-F238E27FC236}">
                <a16:creationId xmlns:a16="http://schemas.microsoft.com/office/drawing/2014/main" id="{60B792C8-4D7E-45DB-05ED-780373961B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802" b="36409"/>
          <a:stretch>
            <a:fillRect/>
          </a:stretch>
        </p:blipFill>
        <p:spPr>
          <a:xfrm>
            <a:off x="9643928" y="6314473"/>
            <a:ext cx="2013959" cy="517949"/>
          </a:xfrm>
          <a:prstGeom prst="rect">
            <a:avLst/>
          </a:prstGeom>
        </p:spPr>
      </p:pic>
      <p:sp>
        <p:nvSpPr>
          <p:cNvPr id="19" name="Szövegdoboz 18">
            <a:extLst>
              <a:ext uri="{FF2B5EF4-FFF2-40B4-BE49-F238E27FC236}">
                <a16:creationId xmlns:a16="http://schemas.microsoft.com/office/drawing/2014/main" id="{86552303-DAC1-B2DE-3062-85006929DDCC}"/>
              </a:ext>
            </a:extLst>
          </p:cNvPr>
          <p:cNvSpPr txBox="1"/>
          <p:nvPr/>
        </p:nvSpPr>
        <p:spPr>
          <a:xfrm>
            <a:off x="236966" y="6388781"/>
            <a:ext cx="588135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1600" dirty="0">
                <a:latin typeface="Aptos Narrow" panose="020B0004020202020204" pitchFamily="34" charset="0"/>
                <a:cs typeface="Times New Roman" panose="02020603050405020304" pitchFamily="18" charset="0"/>
              </a:rPr>
              <a:t>Fekvő- és Járóbeteg Szakellátási Igazgatóság - </a:t>
            </a:r>
            <a:r>
              <a:rPr lang="hu-HU" sz="1600" b="1" dirty="0">
                <a:latin typeface="Aptos Narrow" panose="020B0004020202020204" pitchFamily="34" charset="0"/>
                <a:cs typeface="Times New Roman" panose="02020603050405020304" pitchFamily="18" charset="0"/>
              </a:rPr>
              <a:t>Dr. Vajda Márk</a:t>
            </a:r>
            <a:r>
              <a:rPr lang="hu-HU" sz="1600" dirty="0">
                <a:latin typeface="Aptos Narrow" panose="020B0004020202020204" pitchFamily="34" charset="0"/>
                <a:cs typeface="Times New Roman" panose="02020603050405020304" pitchFamily="18" charset="0"/>
              </a:rPr>
              <a:t>, igazgató </a:t>
            </a:r>
          </a:p>
        </p:txBody>
      </p:sp>
    </p:spTree>
    <p:extLst>
      <p:ext uri="{BB962C8B-B14F-4D97-AF65-F5344CB8AC3E}">
        <p14:creationId xmlns:p14="http://schemas.microsoft.com/office/powerpoint/2010/main" val="9397577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Tartalom helye 5">
            <a:extLst>
              <a:ext uri="{FF2B5EF4-FFF2-40B4-BE49-F238E27FC236}">
                <a16:creationId xmlns:a16="http://schemas.microsoft.com/office/drawing/2014/main" id="{C40D33E9-2D88-A20E-52B6-BEE312A866C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alphaModFix amt="14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257926"/>
          </a:xfrm>
          <a:prstGeom prst="rect">
            <a:avLst/>
          </a:prstGeom>
        </p:spPr>
      </p:pic>
      <p:pic>
        <p:nvPicPr>
          <p:cNvPr id="8" name="Kép 7">
            <a:extLst>
              <a:ext uri="{FF2B5EF4-FFF2-40B4-BE49-F238E27FC236}">
                <a16:creationId xmlns:a16="http://schemas.microsoft.com/office/drawing/2014/main" id="{669E5E45-9F7A-1A64-5F26-9BA1ED91FB0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802" b="36409"/>
          <a:stretch>
            <a:fillRect/>
          </a:stretch>
        </p:blipFill>
        <p:spPr>
          <a:xfrm>
            <a:off x="9643928" y="6314473"/>
            <a:ext cx="2013959" cy="517949"/>
          </a:xfrm>
          <a:prstGeom prst="rect">
            <a:avLst/>
          </a:prstGeom>
        </p:spPr>
      </p:pic>
      <p:sp>
        <p:nvSpPr>
          <p:cNvPr id="12" name="Szövegdoboz 11">
            <a:extLst>
              <a:ext uri="{FF2B5EF4-FFF2-40B4-BE49-F238E27FC236}">
                <a16:creationId xmlns:a16="http://schemas.microsoft.com/office/drawing/2014/main" id="{6EA7AC71-D019-42EF-EFE9-054891981AB7}"/>
              </a:ext>
            </a:extLst>
          </p:cNvPr>
          <p:cNvSpPr txBox="1"/>
          <p:nvPr/>
        </p:nvSpPr>
        <p:spPr>
          <a:xfrm>
            <a:off x="213587" y="152085"/>
            <a:ext cx="7620785" cy="28315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b="1" dirty="0">
                <a:latin typeface="Aptos Narrow" panose="020B0004020202020204" pitchFamily="34" charset="0"/>
                <a:cs typeface="Times New Roman" panose="02020603050405020304" pitchFamily="18" charset="0"/>
              </a:rPr>
              <a:t>Mit jelent a kórházi reziliencia?</a:t>
            </a:r>
          </a:p>
          <a:p>
            <a:endParaRPr lang="hu-HU" sz="1600" b="1" dirty="0">
              <a:latin typeface="Aptos Narrow" panose="020B0004020202020204" pitchFamily="34" charset="0"/>
              <a:cs typeface="Times New Roman" panose="02020603050405020304" pitchFamily="18" charset="0"/>
            </a:endParaRPr>
          </a:p>
          <a:p>
            <a:r>
              <a:rPr lang="hu-HU" sz="1600" dirty="0">
                <a:latin typeface="Aptos Narrow" panose="020B0004020202020204" pitchFamily="34" charset="0"/>
                <a:cs typeface="Times New Roman" panose="02020603050405020304" pitchFamily="18" charset="0"/>
              </a:rPr>
              <a:t>	</a:t>
            </a:r>
          </a:p>
          <a:p>
            <a:endParaRPr lang="hu-HU" sz="1600" dirty="0">
              <a:latin typeface="Aptos Narrow" panose="020B000402020202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1600" dirty="0">
                <a:latin typeface="Aptos Narrow" panose="020B0004020202020204" pitchFamily="34" charset="0"/>
                <a:cs typeface="Times New Roman" panose="02020603050405020304" pitchFamily="18" charset="0"/>
              </a:rPr>
              <a:t>Felkészülés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u-HU" sz="1600" dirty="0">
              <a:latin typeface="Aptos Narrow" panose="020B000402020202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1600" dirty="0">
                <a:latin typeface="Aptos Narrow" panose="020B0004020202020204" pitchFamily="34" charset="0"/>
                <a:cs typeface="Times New Roman" panose="02020603050405020304" pitchFamily="18" charset="0"/>
              </a:rPr>
              <a:t>Alkalmazkodás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u-HU" sz="1600" dirty="0">
              <a:latin typeface="Aptos Narrow" panose="020B000402020202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1600" dirty="0">
                <a:latin typeface="Aptos Narrow" panose="020B0004020202020204" pitchFamily="34" charset="0"/>
                <a:cs typeface="Times New Roman" panose="02020603050405020304" pitchFamily="18" charset="0"/>
              </a:rPr>
              <a:t>Működés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u-HU" sz="1600" dirty="0">
              <a:latin typeface="Aptos Narrow" panose="020B000402020202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1600" dirty="0">
                <a:latin typeface="Aptos Narrow" panose="020B0004020202020204" pitchFamily="34" charset="0"/>
                <a:cs typeface="Times New Roman" panose="02020603050405020304" pitchFamily="18" charset="0"/>
              </a:rPr>
              <a:t>Helyreállás</a:t>
            </a: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C545B3A1-9346-D28F-4857-2E38B4195D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30945" y="382821"/>
            <a:ext cx="3794751" cy="2134257"/>
          </a:xfrm>
          <a:prstGeom prst="rect">
            <a:avLst/>
          </a:prstGeom>
        </p:spPr>
      </p:pic>
      <p:pic>
        <p:nvPicPr>
          <p:cNvPr id="3" name="Kép 2">
            <a:extLst>
              <a:ext uri="{FF2B5EF4-FFF2-40B4-BE49-F238E27FC236}">
                <a16:creationId xmlns:a16="http://schemas.microsoft.com/office/drawing/2014/main" id="{34B2E40F-3D38-0336-8207-B59980DB17D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47959" y="382820"/>
            <a:ext cx="3821778" cy="2134257"/>
          </a:xfrm>
          <a:prstGeom prst="rect">
            <a:avLst/>
          </a:prstGeom>
        </p:spPr>
      </p:pic>
      <p:pic>
        <p:nvPicPr>
          <p:cNvPr id="7" name="Kép 6" descr="Index - Belföld - Tábori kórházat állítottak fel a katonák a Szent László  Kórház udvarán">
            <a:extLst>
              <a:ext uri="{FF2B5EF4-FFF2-40B4-BE49-F238E27FC236}">
                <a16:creationId xmlns:a16="http://schemas.microsoft.com/office/drawing/2014/main" id="{CE6B5C82-E6A1-686E-8D58-B921C11A365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47960" y="3177728"/>
            <a:ext cx="3821777" cy="2107600"/>
          </a:xfrm>
          <a:prstGeom prst="rect">
            <a:avLst/>
          </a:prstGeom>
        </p:spPr>
      </p:pic>
      <p:sp>
        <p:nvSpPr>
          <p:cNvPr id="11" name="Szövegdoboz 10">
            <a:extLst>
              <a:ext uri="{FF2B5EF4-FFF2-40B4-BE49-F238E27FC236}">
                <a16:creationId xmlns:a16="http://schemas.microsoft.com/office/drawing/2014/main" id="{BB0C1EED-3093-5C04-EA04-DB47CE79487F}"/>
              </a:ext>
            </a:extLst>
          </p:cNvPr>
          <p:cNvSpPr txBox="1"/>
          <p:nvPr/>
        </p:nvSpPr>
        <p:spPr>
          <a:xfrm>
            <a:off x="322263" y="3562377"/>
            <a:ext cx="7450777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hu-HU" sz="1600" dirty="0">
                <a:latin typeface="Aptos Narrow" panose="020B0004020202020204" pitchFamily="34" charset="0"/>
              </a:rPr>
              <a:t>A reziliencia nem a válság elkerülése, hanem a nyomás alatti rugalmas </a:t>
            </a:r>
            <a:r>
              <a:rPr lang="hu-HU" sz="1600" b="1" dirty="0">
                <a:latin typeface="Aptos Narrow" panose="020B0004020202020204" pitchFamily="34" charset="0"/>
              </a:rPr>
              <a:t>alkalmazkodás</a:t>
            </a:r>
            <a:r>
              <a:rPr lang="hu-HU" sz="1600" dirty="0">
                <a:latin typeface="Aptos Narrow" panose="020B0004020202020204" pitchFamily="34" charset="0"/>
              </a:rPr>
              <a:t> és a gyors </a:t>
            </a:r>
            <a:r>
              <a:rPr lang="hu-HU" sz="1600" b="1" dirty="0">
                <a:latin typeface="Aptos Narrow" panose="020B0004020202020204" pitchFamily="34" charset="0"/>
              </a:rPr>
              <a:t>talpra állás </a:t>
            </a:r>
            <a:r>
              <a:rPr lang="hu-HU" sz="1600" dirty="0">
                <a:latin typeface="Aptos Narrow" panose="020B0004020202020204" pitchFamily="34" charset="0"/>
              </a:rPr>
              <a:t>képessége.</a:t>
            </a:r>
          </a:p>
          <a:p>
            <a:pPr algn="just"/>
            <a:endParaRPr lang="hu-HU" sz="1600" dirty="0">
              <a:latin typeface="Aptos Narrow" panose="020B0004020202020204" pitchFamily="34" charset="0"/>
            </a:endParaRPr>
          </a:p>
          <a:p>
            <a:pPr algn="just"/>
            <a:r>
              <a:rPr lang="hu-HU" sz="1600" dirty="0">
                <a:latin typeface="Aptos Narrow" panose="020B0004020202020204" pitchFamily="34" charset="0"/>
              </a:rPr>
              <a:t>A biztonságos betegellátás alapját egy olyan adaptív rendszernek kell alkotnia, amely krízis idején is képes hatékonyan </a:t>
            </a:r>
            <a:r>
              <a:rPr lang="hu-HU" sz="1600" b="1" dirty="0">
                <a:latin typeface="Aptos Narrow" panose="020B0004020202020204" pitchFamily="34" charset="0"/>
              </a:rPr>
              <a:t>működni</a:t>
            </a:r>
            <a:r>
              <a:rPr lang="hu-HU" sz="1600" dirty="0">
                <a:latin typeface="Aptos Narrow" panose="020B0004020202020204" pitchFamily="34" charset="0"/>
              </a:rPr>
              <a:t>.</a:t>
            </a:r>
          </a:p>
          <a:p>
            <a:pPr algn="just"/>
            <a:endParaRPr lang="hu-HU" sz="1600" dirty="0">
              <a:latin typeface="Aptos Narrow" panose="020B0004020202020204" pitchFamily="34" charset="0"/>
            </a:endParaRPr>
          </a:p>
          <a:p>
            <a:pPr algn="just"/>
            <a:r>
              <a:rPr lang="hu-HU" sz="1600" b="1" dirty="0">
                <a:latin typeface="Aptos Narrow" panose="020B0004020202020204" pitchFamily="34" charset="0"/>
              </a:rPr>
              <a:t>Felkészülés, fejlődés</a:t>
            </a:r>
            <a:r>
              <a:rPr lang="hu-HU" sz="1600" dirty="0">
                <a:latin typeface="Aptos Narrow" panose="020B0004020202020204" pitchFamily="34" charset="0"/>
              </a:rPr>
              <a:t>: a </a:t>
            </a:r>
            <a:r>
              <a:rPr lang="hu-HU" sz="1600" dirty="0" err="1">
                <a:latin typeface="Aptos Narrow" panose="020B0004020202020204" pitchFamily="34" charset="0"/>
              </a:rPr>
              <a:t>reziliens</a:t>
            </a:r>
            <a:r>
              <a:rPr lang="hu-HU" sz="1600" dirty="0">
                <a:latin typeface="Aptos Narrow" panose="020B0004020202020204" pitchFamily="34" charset="0"/>
              </a:rPr>
              <a:t> kórház a kihívásokat a szervezeti struktúra és a csapat megerősítésére fordítja.</a:t>
            </a:r>
          </a:p>
        </p:txBody>
      </p:sp>
    </p:spTree>
    <p:extLst>
      <p:ext uri="{BB962C8B-B14F-4D97-AF65-F5344CB8AC3E}">
        <p14:creationId xmlns:p14="http://schemas.microsoft.com/office/powerpoint/2010/main" val="3067308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5C3973-2ED3-2883-58B7-230F3DAC3C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Tartalom helye 5">
            <a:extLst>
              <a:ext uri="{FF2B5EF4-FFF2-40B4-BE49-F238E27FC236}">
                <a16:creationId xmlns:a16="http://schemas.microsoft.com/office/drawing/2014/main" id="{6DC2C173-F64F-8672-C703-BC5A384083E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alphaModFix amt="14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257926"/>
          </a:xfrm>
          <a:prstGeom prst="rect">
            <a:avLst/>
          </a:prstGeom>
        </p:spPr>
      </p:pic>
      <p:pic>
        <p:nvPicPr>
          <p:cNvPr id="8" name="Kép 7">
            <a:extLst>
              <a:ext uri="{FF2B5EF4-FFF2-40B4-BE49-F238E27FC236}">
                <a16:creationId xmlns:a16="http://schemas.microsoft.com/office/drawing/2014/main" id="{1E4D269D-D3A1-1E03-CBA0-BE611FE13B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802" b="36409"/>
          <a:stretch>
            <a:fillRect/>
          </a:stretch>
        </p:blipFill>
        <p:spPr>
          <a:xfrm>
            <a:off x="9643928" y="6314473"/>
            <a:ext cx="2013959" cy="517949"/>
          </a:xfrm>
          <a:prstGeom prst="rect">
            <a:avLst/>
          </a:prstGeom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DAA5AF85-BA57-D400-374D-9C87A6AFDEB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8410" y="1632246"/>
            <a:ext cx="5301289" cy="2981975"/>
          </a:xfrm>
          <a:prstGeom prst="rect">
            <a:avLst/>
          </a:prstGeom>
        </p:spPr>
      </p:pic>
      <p:sp>
        <p:nvSpPr>
          <p:cNvPr id="14" name="Szövegdoboz 13">
            <a:extLst>
              <a:ext uri="{FF2B5EF4-FFF2-40B4-BE49-F238E27FC236}">
                <a16:creationId xmlns:a16="http://schemas.microsoft.com/office/drawing/2014/main" id="{9B5EB017-0288-2F62-0D87-8A0234113B2F}"/>
              </a:ext>
            </a:extLst>
          </p:cNvPr>
          <p:cNvSpPr txBox="1"/>
          <p:nvPr/>
        </p:nvSpPr>
        <p:spPr>
          <a:xfrm>
            <a:off x="163722" y="110565"/>
            <a:ext cx="6320966" cy="66787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1800"/>
              </a:spcBef>
              <a:spcAft>
                <a:spcPts val="900"/>
              </a:spcAft>
              <a:buNone/>
            </a:pPr>
            <a:r>
              <a:rPr lang="hu-HU" sz="1600" b="1" u="none" strike="noStrike" dirty="0">
                <a:effectLst/>
                <a:latin typeface="Aptos Narrow" panose="020B0004020202020204" pitchFamily="34" charset="0"/>
              </a:rPr>
              <a:t>KRITIKUS INFRASTRUKTÚRA-MEGFELELÉS ÉS VEZETŐI FELELŐSSÉG </a:t>
            </a:r>
            <a:endParaRPr lang="hu-HU" sz="1600" b="1" dirty="0">
              <a:latin typeface="Aptos Narrow" panose="020B0004020202020204" pitchFamily="34" charset="0"/>
            </a:endParaRPr>
          </a:p>
          <a:p>
            <a:pPr marL="0" marR="0" algn="just">
              <a:spcBef>
                <a:spcPts val="1800"/>
              </a:spcBef>
              <a:spcAft>
                <a:spcPts val="900"/>
              </a:spcAft>
              <a:buNone/>
            </a:pPr>
            <a:r>
              <a:rPr lang="hu-HU" sz="1400" b="1" u="none" strike="noStrike" dirty="0">
                <a:effectLst/>
                <a:latin typeface="Aptos Narrow" panose="020B0004020202020204" pitchFamily="34" charset="0"/>
              </a:rPr>
              <a:t>Ágazati kötelezettség:</a:t>
            </a:r>
            <a:r>
              <a:rPr lang="hu-HU" sz="1400" b="0" u="none" strike="noStrike" dirty="0">
                <a:effectLst/>
                <a:latin typeface="Aptos Narrow" panose="020B0004020202020204" pitchFamily="34" charset="0"/>
              </a:rPr>
              <a:t> Az egészségügyi szolgáltatók kritikus infrastruktúrává és kritikus szervezetté történő kijelölését a </a:t>
            </a:r>
            <a:r>
              <a:rPr lang="hu-HU" sz="1400" b="1" u="none" strike="noStrike" dirty="0">
                <a:effectLst/>
                <a:latin typeface="Aptos Narrow" panose="020B0004020202020204" pitchFamily="34" charset="0"/>
              </a:rPr>
              <a:t>2024. évi LXXXIV. törvény (</a:t>
            </a:r>
            <a:r>
              <a:rPr lang="hu-HU" sz="1400" b="1" u="none" strike="noStrike" dirty="0" err="1">
                <a:effectLst/>
                <a:latin typeface="Aptos Narrow" panose="020B0004020202020204" pitchFamily="34" charset="0"/>
              </a:rPr>
              <a:t>Kszetv</a:t>
            </a:r>
            <a:r>
              <a:rPr lang="hu-HU" sz="1400" b="1" u="none" strike="noStrike" dirty="0">
                <a:effectLst/>
                <a:latin typeface="Aptos Narrow" panose="020B0004020202020204" pitchFamily="34" charset="0"/>
              </a:rPr>
              <a:t>.)</a:t>
            </a:r>
            <a:r>
              <a:rPr lang="hu-HU" sz="1400" b="0" u="none" strike="noStrike" dirty="0">
                <a:effectLst/>
                <a:latin typeface="Aptos Narrow" panose="020B0004020202020204" pitchFamily="34" charset="0"/>
              </a:rPr>
              <a:t> és a végrehajtásáról szóló </a:t>
            </a:r>
            <a:r>
              <a:rPr lang="hu-HU" sz="1400" b="1" u="none" strike="noStrike" dirty="0">
                <a:effectLst/>
                <a:latin typeface="Aptos Narrow" panose="020B0004020202020204" pitchFamily="34" charset="0"/>
              </a:rPr>
              <a:t>474/2024. (XII. 31.) Korm. rendelet</a:t>
            </a:r>
            <a:r>
              <a:rPr lang="hu-HU" sz="1400" b="0" u="none" strike="noStrike" dirty="0">
                <a:effectLst/>
                <a:latin typeface="Aptos Narrow" panose="020B0004020202020204" pitchFamily="34" charset="0"/>
              </a:rPr>
              <a:t> szabályozza.</a:t>
            </a:r>
          </a:p>
          <a:p>
            <a:pPr marL="342900" marR="0" lvl="0" indent="-342900" algn="just"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hu-HU" sz="1400" b="1" u="none" strike="noStrike" dirty="0">
                <a:effectLst/>
                <a:latin typeface="Aptos Narrow" panose="020B0004020202020204" pitchFamily="34" charset="0"/>
              </a:rPr>
              <a:t>„</a:t>
            </a:r>
            <a:r>
              <a:rPr lang="hu-HU" sz="1400" b="1" u="none" strike="noStrike" dirty="0" err="1">
                <a:effectLst/>
                <a:latin typeface="Aptos Narrow" panose="020B0004020202020204" pitchFamily="34" charset="0"/>
              </a:rPr>
              <a:t>Összveszély</a:t>
            </a:r>
            <a:r>
              <a:rPr lang="hu-HU" sz="1400" b="1" u="none" strike="noStrike" dirty="0">
                <a:effectLst/>
                <a:latin typeface="Aptos Narrow" panose="020B0004020202020204" pitchFamily="34" charset="0"/>
              </a:rPr>
              <a:t>-szemlélet”:</a:t>
            </a:r>
            <a:r>
              <a:rPr lang="hu-HU" sz="1400" b="0" u="none" strike="noStrike" dirty="0">
                <a:effectLst/>
                <a:latin typeface="Aptos Narrow" panose="020B0004020202020204" pitchFamily="34" charset="0"/>
              </a:rPr>
              <a:t> </a:t>
            </a:r>
            <a:r>
              <a:rPr lang="hu-HU" sz="1400" dirty="0">
                <a:latin typeface="Aptos Narrow" panose="020B0004020202020204" pitchFamily="34" charset="0"/>
              </a:rPr>
              <a:t>a</a:t>
            </a:r>
            <a:r>
              <a:rPr lang="hu-HU" sz="1400" b="0" u="none" strike="noStrike" dirty="0">
                <a:effectLst/>
                <a:latin typeface="Aptos Narrow" panose="020B0004020202020204" pitchFamily="34" charset="0"/>
              </a:rPr>
              <a:t> jogszabály kötelező jelleggel írja elő a kockázatalapú védelmi mechanizmusok kiépítését a fizikai, technikai és logikai fenyegetésekkel szemben a kritikus szolgáltatások folytonossága érdekében.</a:t>
            </a:r>
            <a:endParaRPr lang="hu-HU" sz="1400" dirty="0">
              <a:latin typeface="Aptos Narrow" panose="020B0004020202020204" pitchFamily="34" charset="0"/>
            </a:endParaRPr>
          </a:p>
          <a:p>
            <a:pPr marL="342900" marR="0" lvl="0" indent="-342900" algn="just"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hu-HU" sz="1400" b="1" u="none" strike="noStrike" dirty="0">
                <a:effectLst/>
                <a:latin typeface="Aptos Narrow" panose="020B0004020202020204" pitchFamily="34" charset="0"/>
              </a:rPr>
              <a:t>Strukturált védelem:</a:t>
            </a:r>
            <a:r>
              <a:rPr lang="hu-HU" sz="1400" b="0" u="none" strike="noStrike" dirty="0">
                <a:effectLst/>
                <a:latin typeface="Aptos Narrow" panose="020B0004020202020204" pitchFamily="34" charset="0"/>
              </a:rPr>
              <a:t> a kijelölést követően az intézmény köteles legfeljebb </a:t>
            </a:r>
            <a:r>
              <a:rPr lang="hu-HU" sz="1400" b="1" u="none" strike="noStrike" dirty="0">
                <a:effectLst/>
                <a:latin typeface="Aptos Narrow" panose="020B0004020202020204" pitchFamily="34" charset="0"/>
              </a:rPr>
              <a:t>9 hónapon belül</a:t>
            </a:r>
            <a:r>
              <a:rPr lang="hu-HU" sz="1400" b="0" u="none" strike="noStrike" dirty="0">
                <a:effectLst/>
                <a:latin typeface="Aptos Narrow" panose="020B0004020202020204" pitchFamily="34" charset="0"/>
              </a:rPr>
              <a:t> elkészíteni és </a:t>
            </a:r>
            <a:r>
              <a:rPr lang="hu-HU" sz="1400" b="0" u="none" strike="noStrike" dirty="0" err="1">
                <a:effectLst/>
                <a:latin typeface="Aptos Narrow" panose="020B0004020202020204" pitchFamily="34" charset="0"/>
              </a:rPr>
              <a:t>jóváhagyatni</a:t>
            </a:r>
            <a:r>
              <a:rPr lang="hu-HU" sz="1400" b="0" u="none" strike="noStrike" dirty="0">
                <a:effectLst/>
                <a:latin typeface="Aptos Narrow" panose="020B0004020202020204" pitchFamily="34" charset="0"/>
              </a:rPr>
              <a:t> az általános kijelölő hatósággal (BM OKF) az </a:t>
            </a:r>
            <a:r>
              <a:rPr lang="hu-HU" sz="1400" b="1" u="none" strike="noStrike" dirty="0">
                <a:effectLst/>
                <a:latin typeface="Aptos Narrow" panose="020B0004020202020204" pitchFamily="34" charset="0"/>
              </a:rPr>
              <a:t>ellenálló képességi tervet</a:t>
            </a:r>
            <a:r>
              <a:rPr lang="hu-HU" sz="1400" b="0" u="none" strike="noStrike" dirty="0">
                <a:effectLst/>
                <a:latin typeface="Aptos Narrow" panose="020B0004020202020204" pitchFamily="34" charset="0"/>
              </a:rPr>
              <a:t> és a hozzá kapcsolódó mátrixot. A tervnek kötelezően tartalmaznia kell az üzleti és fizikai kockázatértékelést, a kritikus funkciók izolációs protokolljait, a technikai-élőerős védelmi intézkedéseket és az incidens-bejelentési eljárásrendet.</a:t>
            </a:r>
          </a:p>
          <a:p>
            <a:pPr marL="342900" marR="0" lvl="0" indent="-342900" algn="just"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hu-HU" sz="1400" b="1" u="none" strike="noStrike" dirty="0">
                <a:effectLst/>
                <a:latin typeface="Aptos Narrow" panose="020B0004020202020204" pitchFamily="34" charset="0"/>
              </a:rPr>
              <a:t>Felelős vezető megbízása:</a:t>
            </a:r>
            <a:r>
              <a:rPr lang="hu-HU" sz="1400" b="0" u="none" strike="noStrike" dirty="0">
                <a:effectLst/>
                <a:latin typeface="Aptos Narrow" panose="020B0004020202020204" pitchFamily="34" charset="0"/>
              </a:rPr>
              <a:t> törvényi kötelezettség a döntéshozatali jogkörrel rendelkező </a:t>
            </a:r>
            <a:r>
              <a:rPr lang="hu-HU" sz="1400" b="1" u="none" strike="noStrike" dirty="0">
                <a:effectLst/>
                <a:latin typeface="Aptos Narrow" panose="020B0004020202020204" pitchFamily="34" charset="0"/>
              </a:rPr>
              <a:t>felelős vezető kijelölése a véglegessé válástól számított 90 napon belül</a:t>
            </a:r>
            <a:r>
              <a:rPr lang="hu-HU" sz="1400" b="0" u="none" strike="noStrike" dirty="0">
                <a:effectLst/>
                <a:latin typeface="Aptos Narrow" panose="020B0004020202020204" pitchFamily="34" charset="0"/>
              </a:rPr>
              <a:t>, aki közvetlenül a kórház vezetőjének jelent.</a:t>
            </a:r>
          </a:p>
          <a:p>
            <a:pPr marL="342900" marR="0" lvl="0" indent="-342900" algn="just"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hu-HU" sz="1400" b="1" u="none" strike="noStrike" dirty="0">
                <a:effectLst/>
                <a:latin typeface="Aptos Narrow" panose="020B0004020202020204" pitchFamily="34" charset="0"/>
              </a:rPr>
              <a:t>Személyes és vezetői kockázatvállalás:</a:t>
            </a:r>
            <a:r>
              <a:rPr lang="hu-HU" sz="1400" b="0" u="none" strike="noStrike" dirty="0">
                <a:effectLst/>
                <a:latin typeface="Aptos Narrow" panose="020B0004020202020204" pitchFamily="34" charset="0"/>
              </a:rPr>
              <a:t> a védelmi intézkedések elmaradása, vagy a rendkívüli események bejelentésének elmulasztása (kötelezően </a:t>
            </a:r>
            <a:r>
              <a:rPr lang="hu-HU" sz="1400" b="1" u="none" strike="noStrike" dirty="0">
                <a:effectLst/>
                <a:latin typeface="Aptos Narrow" panose="020B0004020202020204" pitchFamily="34" charset="0"/>
              </a:rPr>
              <a:t>4 órán belül</a:t>
            </a:r>
            <a:r>
              <a:rPr lang="hu-HU" sz="1400" b="0" u="none" strike="noStrike" dirty="0">
                <a:effectLst/>
                <a:latin typeface="Aptos Narrow" panose="020B0004020202020204" pitchFamily="34" charset="0"/>
              </a:rPr>
              <a:t>) súlyos, akár </a:t>
            </a:r>
            <a:r>
              <a:rPr lang="hu-HU" sz="1400" b="1" u="none" strike="noStrike" dirty="0">
                <a:effectLst/>
                <a:latin typeface="Aptos Narrow" panose="020B0004020202020204" pitchFamily="34" charset="0"/>
              </a:rPr>
              <a:t>100 millió forintig</a:t>
            </a:r>
            <a:r>
              <a:rPr lang="hu-HU" sz="1400" b="0" u="none" strike="noStrike" dirty="0">
                <a:effectLst/>
                <a:latin typeface="Aptos Narrow" panose="020B0004020202020204" pitchFamily="34" charset="0"/>
              </a:rPr>
              <a:t> terjedő közigazgatási bírságot, valamint közvetlen vezetői (polgári és büntetőjogi) felelősségre vonást vonhat maga után.</a:t>
            </a:r>
            <a:r>
              <a:rPr lang="hu-HU" sz="1400" dirty="0">
                <a:latin typeface="Aptos Narrow" panose="020B0004020202020204" pitchFamily="34" charset="0"/>
              </a:rPr>
              <a:t> Kötelező az é</a:t>
            </a:r>
            <a:r>
              <a:rPr lang="hu-HU" sz="1400" b="0" u="none" strike="noStrike" dirty="0">
                <a:effectLst/>
                <a:latin typeface="Aptos Narrow" panose="020B0004020202020204" pitchFamily="34" charset="0"/>
              </a:rPr>
              <a:t>ves felülvizsgálatok biztosítása, valamint kötelező krízisszimulációs gyakorlatok elrendelése.</a:t>
            </a:r>
          </a:p>
          <a:p>
            <a:pPr>
              <a:buNone/>
            </a:pPr>
            <a:br>
              <a:rPr lang="hu-HU" sz="1400" dirty="0">
                <a:latin typeface="Aptos Narrow" panose="020B0004020202020204" pitchFamily="34" charset="0"/>
              </a:rPr>
            </a:br>
            <a:endParaRPr lang="hu-HU" sz="1400" dirty="0">
              <a:latin typeface="Aptos Narrow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81502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FA4F97-25E7-2883-3B5B-77A9CF8AC8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Tartalom helye 5">
            <a:extLst>
              <a:ext uri="{FF2B5EF4-FFF2-40B4-BE49-F238E27FC236}">
                <a16:creationId xmlns:a16="http://schemas.microsoft.com/office/drawing/2014/main" id="{03FBB80C-6DB3-25DA-E9F9-7880FC8B40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alphaModFix amt="14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257926"/>
          </a:xfrm>
          <a:prstGeom prst="rect">
            <a:avLst/>
          </a:prstGeom>
        </p:spPr>
      </p:pic>
      <p:pic>
        <p:nvPicPr>
          <p:cNvPr id="8" name="Kép 7">
            <a:extLst>
              <a:ext uri="{FF2B5EF4-FFF2-40B4-BE49-F238E27FC236}">
                <a16:creationId xmlns:a16="http://schemas.microsoft.com/office/drawing/2014/main" id="{D93CDA57-BAC1-F827-E7B0-BC48481C74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802" b="36409"/>
          <a:stretch>
            <a:fillRect/>
          </a:stretch>
        </p:blipFill>
        <p:spPr>
          <a:xfrm>
            <a:off x="9643928" y="6314473"/>
            <a:ext cx="2013959" cy="517949"/>
          </a:xfrm>
          <a:prstGeom prst="rect">
            <a:avLst/>
          </a:prstGeom>
        </p:spPr>
      </p:pic>
      <p:sp>
        <p:nvSpPr>
          <p:cNvPr id="7" name="Szövegdoboz 6">
            <a:extLst>
              <a:ext uri="{FF2B5EF4-FFF2-40B4-BE49-F238E27FC236}">
                <a16:creationId xmlns:a16="http://schemas.microsoft.com/office/drawing/2014/main" id="{FC2044B9-1B0C-2FF3-01D5-644414B6FD7B}"/>
              </a:ext>
            </a:extLst>
          </p:cNvPr>
          <p:cNvSpPr txBox="1"/>
          <p:nvPr/>
        </p:nvSpPr>
        <p:spPr>
          <a:xfrm>
            <a:off x="247612" y="62694"/>
            <a:ext cx="6743705" cy="67326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900"/>
              </a:spcBef>
              <a:spcAft>
                <a:spcPts val="1200"/>
              </a:spcAft>
              <a:buNone/>
            </a:pPr>
            <a:r>
              <a:rPr lang="hu-HU" b="1" u="none" strike="noStrike" dirty="0">
                <a:effectLst/>
                <a:latin typeface="Aptos Narrow" panose="020B0004020202020204" pitchFamily="34" charset="0"/>
              </a:rPr>
              <a:t>A CIMIC (Civil-Military </a:t>
            </a:r>
            <a:r>
              <a:rPr lang="hu-HU" b="1" u="none" strike="noStrike" dirty="0" err="1">
                <a:effectLst/>
                <a:latin typeface="Aptos Narrow" panose="020B0004020202020204" pitchFamily="34" charset="0"/>
              </a:rPr>
              <a:t>Cooperation</a:t>
            </a:r>
            <a:r>
              <a:rPr lang="hu-HU" b="1" u="none" strike="noStrike" dirty="0">
                <a:effectLst/>
                <a:latin typeface="Aptos Narrow" panose="020B0004020202020204" pitchFamily="34" charset="0"/>
              </a:rPr>
              <a:t>)</a:t>
            </a:r>
          </a:p>
          <a:p>
            <a:pPr marL="0" marR="0" algn="just">
              <a:spcBef>
                <a:spcPts val="900"/>
              </a:spcBef>
              <a:spcAft>
                <a:spcPts val="1200"/>
              </a:spcAft>
              <a:buNone/>
            </a:pPr>
            <a:r>
              <a:rPr lang="hu-HU" sz="1600" b="1" u="none" strike="noStrike" dirty="0" err="1">
                <a:effectLst/>
                <a:latin typeface="Aptos Narrow" panose="020B0004020202020204" pitchFamily="34" charset="0"/>
              </a:rPr>
              <a:t>doktrinális</a:t>
            </a:r>
            <a:r>
              <a:rPr lang="hu-HU" sz="1600" b="1" u="none" strike="noStrike" dirty="0">
                <a:effectLst/>
                <a:latin typeface="Aptos Narrow" panose="020B0004020202020204" pitchFamily="34" charset="0"/>
              </a:rPr>
              <a:t> szerepe a kritikus egészségügyi infrastruktúra védelmében</a:t>
            </a:r>
            <a:br>
              <a:rPr lang="hu-HU" sz="1200" b="0" u="none" strike="noStrike" dirty="0">
                <a:effectLst/>
                <a:latin typeface="Aptos Narrow" panose="020B0004020202020204" pitchFamily="34" charset="0"/>
              </a:rPr>
            </a:br>
            <a:r>
              <a:rPr lang="hu-HU" sz="1400" b="0" i="1" u="none" strike="noStrike" dirty="0">
                <a:effectLst/>
                <a:latin typeface="Aptos Narrow" panose="020B0004020202020204" pitchFamily="34" charset="0"/>
              </a:rPr>
              <a:t>Polgári-katonai integráció a nemzeti ellenálló képesség (</a:t>
            </a:r>
            <a:r>
              <a:rPr lang="hu-HU" sz="1400" i="1" dirty="0">
                <a:latin typeface="Aptos Narrow" panose="020B0004020202020204" pitchFamily="34" charset="0"/>
              </a:rPr>
              <a:t>R</a:t>
            </a:r>
            <a:r>
              <a:rPr lang="hu-HU" sz="1400" b="0" i="1" u="none" strike="noStrike" dirty="0">
                <a:effectLst/>
                <a:latin typeface="Aptos Narrow" panose="020B0004020202020204" pitchFamily="34" charset="0"/>
              </a:rPr>
              <a:t>esilience) tükrében</a:t>
            </a:r>
            <a:endParaRPr lang="hu-HU" sz="1400" b="0" u="none" strike="noStrike" dirty="0">
              <a:effectLst/>
              <a:latin typeface="Aptos Narrow" panose="020B0004020202020204" pitchFamily="34" charset="0"/>
            </a:endParaRPr>
          </a:p>
          <a:p>
            <a:pPr marL="342900" marR="0" lvl="0" indent="-342900" algn="just"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hu-HU" sz="1400" b="1" u="none" strike="noStrike" dirty="0">
                <a:effectLst/>
                <a:latin typeface="Aptos Narrow" panose="020B0004020202020204" pitchFamily="34" charset="0"/>
              </a:rPr>
              <a:t>Fogalmi keret (NATO AJP-3.19):</a:t>
            </a:r>
            <a:r>
              <a:rPr lang="hu-HU" sz="1400" b="0" u="none" strike="noStrike" dirty="0">
                <a:effectLst/>
                <a:latin typeface="Aptos Narrow" panose="020B0004020202020204" pitchFamily="34" charset="0"/>
              </a:rPr>
              <a:t> a CIMIC nem ad-hoc segítségnyújtás, hanem a katonai parancsnok és a civil környezet (közigazgatás, egészségügyi hatóságok) közötti formális, </a:t>
            </a:r>
            <a:r>
              <a:rPr lang="hu-HU" sz="1400" b="0" u="none" strike="noStrike" dirty="0" err="1">
                <a:effectLst/>
                <a:latin typeface="Aptos Narrow" panose="020B0004020202020204" pitchFamily="34" charset="0"/>
              </a:rPr>
              <a:t>doktrinális</a:t>
            </a:r>
            <a:r>
              <a:rPr lang="hu-HU" sz="1400" b="0" u="none" strike="noStrike" dirty="0">
                <a:effectLst/>
                <a:latin typeface="Aptos Narrow" panose="020B0004020202020204" pitchFamily="34" charset="0"/>
              </a:rPr>
              <a:t> együttműködési felület.</a:t>
            </a:r>
          </a:p>
          <a:p>
            <a:pPr marL="342900" marR="0" lvl="0" indent="-342900" algn="just"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hu-HU" sz="1400" b="1" u="none" strike="noStrike" dirty="0">
                <a:effectLst/>
                <a:latin typeface="Aptos Narrow" panose="020B0004020202020204" pitchFamily="34" charset="0"/>
              </a:rPr>
              <a:t>Stratégiai fókuszpontok (Vezetői szint):</a:t>
            </a:r>
            <a:endParaRPr lang="hu-HU" sz="1400" b="0" u="none" strike="noStrike" dirty="0">
              <a:effectLst/>
              <a:latin typeface="Aptos Narrow" panose="020B0004020202020204" pitchFamily="34" charset="0"/>
            </a:endParaRPr>
          </a:p>
          <a:p>
            <a:pPr marL="742950" marR="0" lvl="1" indent="-285750" algn="just"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hu-HU" sz="1400" b="1" u="none" strike="noStrike" dirty="0">
                <a:effectLst/>
                <a:latin typeface="Aptos Narrow" panose="020B0004020202020204" pitchFamily="34" charset="0"/>
              </a:rPr>
              <a:t>Kritikus képességek multiplikációja: </a:t>
            </a:r>
            <a:r>
              <a:rPr lang="hu-HU" sz="1400" dirty="0">
                <a:latin typeface="Aptos Narrow" panose="020B0004020202020204" pitchFamily="34" charset="0"/>
              </a:rPr>
              <a:t>a</a:t>
            </a:r>
            <a:r>
              <a:rPr lang="hu-HU" sz="1400" b="0" u="none" strike="noStrike" dirty="0">
                <a:effectLst/>
                <a:latin typeface="Aptos Narrow" panose="020B0004020202020204" pitchFamily="34" charset="0"/>
              </a:rPr>
              <a:t> katonai erőforrások becsatornázása a civil egészségügyi rendszer fenntarthatóságának (Business </a:t>
            </a:r>
            <a:r>
              <a:rPr lang="hu-HU" sz="1400" b="0" u="none" strike="noStrike" dirty="0" err="1">
                <a:effectLst/>
                <a:latin typeface="Aptos Narrow" panose="020B0004020202020204" pitchFamily="34" charset="0"/>
              </a:rPr>
              <a:t>Continuity</a:t>
            </a:r>
            <a:r>
              <a:rPr lang="hu-HU" sz="1400" b="0" u="none" strike="noStrike" dirty="0">
                <a:effectLst/>
                <a:latin typeface="Aptos Narrow" panose="020B0004020202020204" pitchFamily="34" charset="0"/>
              </a:rPr>
              <a:t>) biztosítására.</a:t>
            </a:r>
          </a:p>
          <a:p>
            <a:pPr marL="742950" marR="0" lvl="1" indent="-285750" algn="just"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hu-HU" sz="1400" b="1" u="none" strike="noStrike" dirty="0">
                <a:effectLst/>
                <a:latin typeface="Aptos Narrow" panose="020B0004020202020204" pitchFamily="34" charset="0"/>
              </a:rPr>
              <a:t>Civil-katonai </a:t>
            </a:r>
            <a:r>
              <a:rPr lang="hu-HU" sz="1400" b="1" u="none" strike="noStrike" dirty="0" err="1">
                <a:effectLst/>
                <a:latin typeface="Aptos Narrow" panose="020B0004020202020204" pitchFamily="34" charset="0"/>
              </a:rPr>
              <a:t>dekonfliktáció</a:t>
            </a:r>
            <a:r>
              <a:rPr lang="hu-HU" sz="1400" b="1" u="none" strike="noStrike" dirty="0">
                <a:effectLst/>
                <a:latin typeface="Aptos Narrow" panose="020B0004020202020204" pitchFamily="34" charset="0"/>
              </a:rPr>
              <a:t>: </a:t>
            </a:r>
            <a:r>
              <a:rPr lang="hu-HU" sz="1400" dirty="0">
                <a:latin typeface="Aptos Narrow" panose="020B0004020202020204" pitchFamily="34" charset="0"/>
              </a:rPr>
              <a:t>a</a:t>
            </a:r>
            <a:r>
              <a:rPr lang="hu-HU" sz="1400" b="0" u="none" strike="noStrike" dirty="0">
                <a:effectLst/>
                <a:latin typeface="Aptos Narrow" panose="020B0004020202020204" pitchFamily="34" charset="0"/>
              </a:rPr>
              <a:t>z erőforrásokért (humán, logisztikai, strukturális) való versengés kiküszöbölése rendkívüli jogrend idején.</a:t>
            </a:r>
          </a:p>
          <a:p>
            <a:pPr marL="342900" marR="0" lvl="0" indent="-342900" algn="just"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hu-HU" sz="1400" b="1" u="none" strike="noStrike" dirty="0">
                <a:effectLst/>
                <a:latin typeface="Aptos Narrow" panose="020B0004020202020204" pitchFamily="34" charset="0"/>
              </a:rPr>
              <a:t>Műveleti támogatási területek (3 fő pillér):</a:t>
            </a:r>
            <a:endParaRPr lang="hu-HU" sz="1400" b="0" u="none" strike="noStrike" dirty="0">
              <a:effectLst/>
              <a:latin typeface="Aptos Narrow" panose="020B0004020202020204" pitchFamily="34" charset="0"/>
            </a:endParaRPr>
          </a:p>
          <a:p>
            <a:pPr marL="742950" marR="0" lvl="1" indent="-285750" algn="just"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hu-HU" sz="1400" b="1" u="none" strike="noStrike" dirty="0">
                <a:effectLst/>
                <a:latin typeface="Aptos Narrow" panose="020B0004020202020204" pitchFamily="34" charset="0"/>
              </a:rPr>
              <a:t>Infrastrukturális stabilizálás:</a:t>
            </a:r>
            <a:r>
              <a:rPr lang="hu-HU" sz="1400" b="0" u="none" strike="noStrike" dirty="0">
                <a:effectLst/>
                <a:latin typeface="Aptos Narrow" panose="020B0004020202020204" pitchFamily="34" charset="0"/>
              </a:rPr>
              <a:t> műszaki, vegyvédelmi (CBRN) és </a:t>
            </a:r>
            <a:r>
              <a:rPr lang="hu-HU" sz="1400" dirty="0">
                <a:latin typeface="Aptos Narrow" panose="020B0004020202020204" pitchFamily="34" charset="0"/>
              </a:rPr>
              <a:t>ellátói</a:t>
            </a:r>
            <a:r>
              <a:rPr lang="hu-HU" sz="1400" b="0" u="none" strike="noStrike" dirty="0">
                <a:effectLst/>
                <a:latin typeface="Aptos Narrow" panose="020B0004020202020204" pitchFamily="34" charset="0"/>
              </a:rPr>
              <a:t> támogatás a kórházi rendszerek működőképességének megőrzésére.</a:t>
            </a:r>
          </a:p>
          <a:p>
            <a:pPr marL="742950" marR="0" lvl="1" indent="-285750" algn="just"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hu-HU" sz="1400" b="1" u="none" strike="noStrike" dirty="0">
                <a:effectLst/>
                <a:latin typeface="Aptos Narrow" panose="020B0004020202020204" pitchFamily="34" charset="0"/>
              </a:rPr>
              <a:t>Logisztikai áthidalás:</a:t>
            </a:r>
            <a:r>
              <a:rPr lang="hu-HU" sz="1400" b="0" u="none" strike="noStrike" dirty="0">
                <a:effectLst/>
                <a:latin typeface="Aptos Narrow" panose="020B0004020202020204" pitchFamily="34" charset="0"/>
              </a:rPr>
              <a:t> katonai ellátási láncok (MEDEVAC/STRATEVAC képességek, stratégiai tartalékok mozgósítása) integrálása.</a:t>
            </a:r>
          </a:p>
          <a:p>
            <a:pPr marL="742950" marR="0" lvl="1" indent="-285750" algn="just"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hu-HU" sz="1400" b="1" u="none" strike="noStrike" dirty="0">
                <a:effectLst/>
                <a:latin typeface="Aptos Narrow" panose="020B0004020202020204" pitchFamily="34" charset="0"/>
              </a:rPr>
              <a:t>Kapacitás-bővítés:</a:t>
            </a:r>
            <a:r>
              <a:rPr lang="hu-HU" sz="1400" b="0" u="none" strike="noStrike" dirty="0">
                <a:effectLst/>
                <a:latin typeface="Aptos Narrow" panose="020B0004020202020204" pitchFamily="34" charset="0"/>
              </a:rPr>
              <a:t> katona-egészségügyi erők (</a:t>
            </a:r>
            <a:r>
              <a:rPr lang="hu-HU" sz="1400" b="0" u="none" strike="noStrike" dirty="0" err="1">
                <a:effectLst/>
                <a:latin typeface="Aptos Narrow" panose="020B0004020202020204" pitchFamily="34" charset="0"/>
              </a:rPr>
              <a:t>Role</a:t>
            </a:r>
            <a:r>
              <a:rPr lang="hu-HU" sz="1400" b="0" u="none" strike="noStrike" dirty="0">
                <a:effectLst/>
                <a:latin typeface="Aptos Narrow" panose="020B0004020202020204" pitchFamily="34" charset="0"/>
              </a:rPr>
              <a:t>-szintű képességek) és a </a:t>
            </a:r>
            <a:r>
              <a:rPr lang="hu-HU" sz="1400" b="0" u="none" strike="noStrike" dirty="0" err="1">
                <a:effectLst/>
                <a:latin typeface="Aptos Narrow" panose="020B0004020202020204" pitchFamily="34" charset="0"/>
              </a:rPr>
              <a:t>triázs</a:t>
            </a:r>
            <a:r>
              <a:rPr lang="hu-HU" sz="1400" b="0" u="none" strike="noStrike" dirty="0">
                <a:effectLst/>
                <a:latin typeface="Aptos Narrow" panose="020B0004020202020204" pitchFamily="34" charset="0"/>
              </a:rPr>
              <a:t>-rendszer </a:t>
            </a:r>
            <a:r>
              <a:rPr lang="hu-HU" sz="1400" b="0" u="none" strike="noStrike" dirty="0" err="1">
                <a:effectLst/>
                <a:latin typeface="Aptos Narrow" panose="020B0004020202020204" pitchFamily="34" charset="0"/>
              </a:rPr>
              <a:t>doktrinális</a:t>
            </a:r>
            <a:r>
              <a:rPr lang="hu-HU" sz="1400" b="0" u="none" strike="noStrike" dirty="0">
                <a:effectLst/>
                <a:latin typeface="Aptos Narrow" panose="020B0004020202020204" pitchFamily="34" charset="0"/>
              </a:rPr>
              <a:t> összehangolása tömeges sérült-ellátás (MASCAL) esetén.</a:t>
            </a:r>
          </a:p>
          <a:p>
            <a:pPr>
              <a:buNone/>
            </a:pPr>
            <a:br>
              <a:rPr lang="hu-HU" sz="1400" dirty="0"/>
            </a:br>
            <a:endParaRPr lang="hu-HU" sz="1400" dirty="0"/>
          </a:p>
        </p:txBody>
      </p:sp>
      <p:pic>
        <p:nvPicPr>
          <p:cNvPr id="9" name="Kép 8" descr="Defense Minister Highlights Advancements in Military Medical Capabilities">
            <a:extLst>
              <a:ext uri="{FF2B5EF4-FFF2-40B4-BE49-F238E27FC236}">
                <a16:creationId xmlns:a16="http://schemas.microsoft.com/office/drawing/2014/main" id="{A24885C2-5CAD-893D-00F5-6984C49440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38929" y="1798672"/>
            <a:ext cx="4418958" cy="2660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24824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AEB628-12BB-115A-5189-8DD717E0AD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Tartalom helye 5">
            <a:extLst>
              <a:ext uri="{FF2B5EF4-FFF2-40B4-BE49-F238E27FC236}">
                <a16:creationId xmlns:a16="http://schemas.microsoft.com/office/drawing/2014/main" id="{0E4213C1-B04E-B75A-EC53-3457FBFECE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alphaModFix amt="14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257926"/>
          </a:xfrm>
          <a:prstGeom prst="rect">
            <a:avLst/>
          </a:prstGeom>
        </p:spPr>
      </p:pic>
      <p:pic>
        <p:nvPicPr>
          <p:cNvPr id="8" name="Kép 7">
            <a:extLst>
              <a:ext uri="{FF2B5EF4-FFF2-40B4-BE49-F238E27FC236}">
                <a16:creationId xmlns:a16="http://schemas.microsoft.com/office/drawing/2014/main" id="{79942BE6-77F9-265E-BDAE-4A767E83D9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802" b="36409"/>
          <a:stretch>
            <a:fillRect/>
          </a:stretch>
        </p:blipFill>
        <p:spPr>
          <a:xfrm>
            <a:off x="9643928" y="6314473"/>
            <a:ext cx="2013959" cy="517949"/>
          </a:xfrm>
          <a:prstGeom prst="rect">
            <a:avLst/>
          </a:prstGeom>
        </p:spPr>
      </p:pic>
      <p:sp>
        <p:nvSpPr>
          <p:cNvPr id="3" name="Szövegdoboz 2">
            <a:extLst>
              <a:ext uri="{FF2B5EF4-FFF2-40B4-BE49-F238E27FC236}">
                <a16:creationId xmlns:a16="http://schemas.microsoft.com/office/drawing/2014/main" id="{96470B4A-D3D8-8707-6B55-B4E975482CDA}"/>
              </a:ext>
            </a:extLst>
          </p:cNvPr>
          <p:cNvSpPr txBox="1"/>
          <p:nvPr/>
        </p:nvSpPr>
        <p:spPr>
          <a:xfrm>
            <a:off x="286605" y="482039"/>
            <a:ext cx="6665719" cy="58939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900"/>
              </a:spcBef>
              <a:spcAft>
                <a:spcPts val="1200"/>
              </a:spcAft>
              <a:buNone/>
            </a:pPr>
            <a:r>
              <a:rPr lang="hu-HU" sz="1600" b="1" u="none" strike="noStrike" dirty="0">
                <a:effectLst/>
                <a:latin typeface="Aptos Narrow" panose="020B0004020202020204" pitchFamily="34" charset="0"/>
              </a:rPr>
              <a:t>Katona-egészségügyi együttműködés és operatív </a:t>
            </a:r>
            <a:r>
              <a:rPr lang="hu-HU" sz="1600" b="1" u="none" strike="noStrike" dirty="0" err="1">
                <a:effectLst/>
                <a:latin typeface="Aptos Narrow" panose="020B0004020202020204" pitchFamily="34" charset="0"/>
              </a:rPr>
              <a:t>interoperabilitás</a:t>
            </a:r>
            <a:br>
              <a:rPr lang="hu-HU" sz="1200" b="0" u="none" strike="noStrike" dirty="0">
                <a:effectLst/>
                <a:latin typeface="Aptos Narrow" panose="020B0004020202020204" pitchFamily="34" charset="0"/>
              </a:rPr>
            </a:br>
            <a:r>
              <a:rPr lang="hu-HU" sz="1400" b="0" i="1" u="none" strike="noStrike" dirty="0">
                <a:effectLst/>
                <a:latin typeface="Aptos Narrow" panose="020B0004020202020204" pitchFamily="34" charset="0"/>
              </a:rPr>
              <a:t>Feladatrendszer és jogszabályi megfelelőség</a:t>
            </a:r>
            <a:endParaRPr lang="hu-HU" sz="1400" b="0" u="none" strike="noStrike" dirty="0">
              <a:effectLst/>
              <a:latin typeface="Aptos Narrow" panose="020B0004020202020204" pitchFamily="34" charset="0"/>
            </a:endParaRPr>
          </a:p>
          <a:p>
            <a:pPr marL="342900" marR="0" lvl="0" indent="-342900" algn="just"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hu-HU" sz="1400" b="1" u="none" strike="noStrike" dirty="0">
                <a:effectLst/>
                <a:latin typeface="Aptos Narrow" panose="020B0004020202020204" pitchFamily="34" charset="0"/>
              </a:rPr>
              <a:t>Az egészségügyi CIMIC funkcionális feladatai krízis idején:</a:t>
            </a:r>
            <a:endParaRPr lang="hu-HU" sz="1400" b="0" u="none" strike="noStrike" dirty="0">
              <a:effectLst/>
              <a:latin typeface="Aptos Narrow" panose="020B0004020202020204" pitchFamily="34" charset="0"/>
            </a:endParaRPr>
          </a:p>
          <a:p>
            <a:pPr marL="742950" marR="0" lvl="1" indent="-285750" algn="just"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hu-HU" sz="1400" b="1" u="none" strike="noStrike" dirty="0" err="1">
                <a:effectLst/>
                <a:latin typeface="Aptos Narrow" panose="020B0004020202020204" pitchFamily="34" charset="0"/>
              </a:rPr>
              <a:t>Medical</a:t>
            </a:r>
            <a:r>
              <a:rPr lang="hu-HU" sz="1400" b="1" u="none" strike="noStrike" dirty="0">
                <a:effectLst/>
                <a:latin typeface="Aptos Narrow" panose="020B0004020202020204" pitchFamily="34" charset="0"/>
              </a:rPr>
              <a:t> Liaison (</a:t>
            </a:r>
            <a:r>
              <a:rPr lang="hu-HU" sz="1400" b="1" dirty="0">
                <a:latin typeface="Aptos Narrow" panose="020B0004020202020204" pitchFamily="34" charset="0"/>
              </a:rPr>
              <a:t>ö</a:t>
            </a:r>
            <a:r>
              <a:rPr lang="hu-HU" sz="1400" b="1" u="none" strike="noStrike" dirty="0">
                <a:effectLst/>
                <a:latin typeface="Aptos Narrow" panose="020B0004020202020204" pitchFamily="34" charset="0"/>
              </a:rPr>
              <a:t>sszeköttetés):</a:t>
            </a:r>
            <a:r>
              <a:rPr lang="hu-HU" sz="1400" b="0" u="none" strike="noStrike" dirty="0">
                <a:effectLst/>
                <a:latin typeface="Aptos Narrow" panose="020B0004020202020204" pitchFamily="34" charset="0"/>
              </a:rPr>
              <a:t> Katonai összekötő tisztek integrálása a kórházi operatív törzsbe a valós idejű, a közös helyzetkép érdekében.</a:t>
            </a:r>
          </a:p>
          <a:p>
            <a:pPr marL="742950" marR="0" lvl="1" indent="-285750" algn="just"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hu-HU" sz="1400" b="1" u="none" strike="noStrike" dirty="0">
                <a:effectLst/>
                <a:latin typeface="Aptos Narrow" panose="020B0004020202020204" pitchFamily="34" charset="0"/>
              </a:rPr>
              <a:t>Közegészségügyi és epidemiológiai védelem: </a:t>
            </a:r>
            <a:r>
              <a:rPr lang="hu-HU" sz="1400" b="0" u="none" strike="noStrike" dirty="0">
                <a:effectLst/>
                <a:latin typeface="Aptos Narrow" panose="020B0004020202020204" pitchFamily="34" charset="0"/>
              </a:rPr>
              <a:t>Prevenciós, járványügyi és mentesítési feladatok koordinációja a Honvédelmi Katasztrófavédelmi Rendszerrel (HKR).</a:t>
            </a:r>
          </a:p>
          <a:p>
            <a:pPr marL="342900" marR="0" lvl="0" indent="-342900" algn="just"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hu-HU" sz="1400" b="1" u="none" strike="noStrike" dirty="0">
                <a:effectLst/>
                <a:latin typeface="Aptos Narrow" panose="020B0004020202020204" pitchFamily="34" charset="0"/>
              </a:rPr>
              <a:t>Intézményi feladatok a felkészülési fázisban:</a:t>
            </a:r>
            <a:endParaRPr lang="hu-HU" sz="1400" b="0" u="none" strike="noStrike" dirty="0">
              <a:effectLst/>
              <a:latin typeface="Aptos Narrow" panose="020B0004020202020204" pitchFamily="34" charset="0"/>
            </a:endParaRPr>
          </a:p>
          <a:p>
            <a:pPr marL="742950" marR="0" lvl="1" indent="-285750" algn="just"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hu-HU" sz="1400" b="1" u="none" strike="noStrike" dirty="0">
                <a:effectLst/>
                <a:latin typeface="Aptos Narrow" panose="020B0004020202020204" pitchFamily="34" charset="0"/>
              </a:rPr>
              <a:t>Védelmi tervezés:</a:t>
            </a:r>
            <a:r>
              <a:rPr lang="hu-HU" sz="1400" b="0" u="none" strike="noStrike" dirty="0">
                <a:effectLst/>
                <a:latin typeface="Aptos Narrow" panose="020B0004020202020204" pitchFamily="34" charset="0"/>
              </a:rPr>
              <a:t> A kórházi katasztrófavédelmi és honvédelmi intézkedési tervek jogszabályi harmonizációja (összhangban a Honvédelmi Törvény rendkívüli jogrendi passzusaival).</a:t>
            </a:r>
          </a:p>
          <a:p>
            <a:pPr marL="742950" marR="0" lvl="1" indent="-285750" algn="just"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hu-HU" sz="1400" b="1" u="none" strike="noStrike" dirty="0">
                <a:effectLst/>
                <a:latin typeface="Aptos Narrow" panose="020B0004020202020204" pitchFamily="34" charset="0"/>
              </a:rPr>
              <a:t>Operatív </a:t>
            </a:r>
            <a:r>
              <a:rPr lang="hu-HU" sz="1400" b="1" u="none" strike="noStrike" dirty="0" err="1">
                <a:effectLst/>
                <a:latin typeface="Aptos Narrow" panose="020B0004020202020204" pitchFamily="34" charset="0"/>
              </a:rPr>
              <a:t>interoperabilitás</a:t>
            </a:r>
            <a:r>
              <a:rPr lang="hu-HU" sz="1400" b="1" u="none" strike="noStrike" dirty="0">
                <a:effectLst/>
                <a:latin typeface="Aptos Narrow" panose="020B0004020202020204" pitchFamily="34" charset="0"/>
              </a:rPr>
              <a:t>:</a:t>
            </a:r>
            <a:r>
              <a:rPr lang="hu-HU" sz="1400" b="0" u="none" strike="noStrike" dirty="0">
                <a:effectLst/>
                <a:latin typeface="Aptos Narrow" panose="020B0004020202020204" pitchFamily="34" charset="0"/>
              </a:rPr>
              <a:t> Technikai, kommunikációs és eljárásrendi átjárhatóság biztosítása a területileg illetékes katonai parancsnokságokkal.</a:t>
            </a:r>
          </a:p>
          <a:p>
            <a:pPr marL="742950" marR="0" lvl="1" indent="-285750" algn="just"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hu-HU" sz="1400" b="1" u="none" strike="noStrike" dirty="0" err="1">
                <a:effectLst/>
                <a:latin typeface="Aptos Narrow" panose="020B0004020202020204" pitchFamily="34" charset="0"/>
              </a:rPr>
              <a:t>Doktrinális</a:t>
            </a:r>
            <a:r>
              <a:rPr lang="hu-HU" sz="1400" b="1" u="none" strike="noStrike" dirty="0">
                <a:effectLst/>
                <a:latin typeface="Aptos Narrow" panose="020B0004020202020204" pitchFamily="34" charset="0"/>
              </a:rPr>
              <a:t> törzsvezetési gyakorlatok:</a:t>
            </a:r>
            <a:r>
              <a:rPr lang="hu-HU" sz="1400" b="0" u="none" strike="noStrike" dirty="0">
                <a:effectLst/>
                <a:latin typeface="Aptos Narrow" panose="020B0004020202020204" pitchFamily="34" charset="0"/>
              </a:rPr>
              <a:t> A civil kórházi menedzsment és a katonai törzsek közös szimulációs (CAX/TTX) képzése békeidőben. H-MIMMS.</a:t>
            </a:r>
          </a:p>
          <a:p>
            <a:pPr>
              <a:buNone/>
            </a:pPr>
            <a:br>
              <a:rPr lang="hu-HU" dirty="0"/>
            </a:br>
            <a:endParaRPr lang="hu-HU" dirty="0"/>
          </a:p>
        </p:txBody>
      </p:sp>
      <p:pic>
        <p:nvPicPr>
          <p:cNvPr id="10" name="Kép 9">
            <a:extLst>
              <a:ext uri="{FF2B5EF4-FFF2-40B4-BE49-F238E27FC236}">
                <a16:creationId xmlns:a16="http://schemas.microsoft.com/office/drawing/2014/main" id="{51284ED1-6B32-0C38-BBFA-E3E05855723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8929" y="1722613"/>
            <a:ext cx="4418958" cy="2945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5631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AC6464-F0CB-64BB-BCA6-25090D2F8A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Tartalom helye 5">
            <a:extLst>
              <a:ext uri="{FF2B5EF4-FFF2-40B4-BE49-F238E27FC236}">
                <a16:creationId xmlns:a16="http://schemas.microsoft.com/office/drawing/2014/main" id="{DD93EA80-86B1-19FC-9571-7C46DF19058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alphaModFix amt="14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578"/>
            <a:ext cx="12192000" cy="6257926"/>
          </a:xfrm>
          <a:prstGeom prst="rect">
            <a:avLst/>
          </a:prstGeom>
        </p:spPr>
      </p:pic>
      <p:pic>
        <p:nvPicPr>
          <p:cNvPr id="13" name="Kép 12">
            <a:extLst>
              <a:ext uri="{FF2B5EF4-FFF2-40B4-BE49-F238E27FC236}">
                <a16:creationId xmlns:a16="http://schemas.microsoft.com/office/drawing/2014/main" id="{86E9A244-AC4A-AEE9-4161-7C74335B2B08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675" y="957118"/>
            <a:ext cx="11436650" cy="4343688"/>
          </a:xfrm>
          <a:prstGeom prst="rect">
            <a:avLst/>
          </a:prstGeom>
        </p:spPr>
      </p:pic>
      <p:pic>
        <p:nvPicPr>
          <p:cNvPr id="8" name="Kép 7">
            <a:extLst>
              <a:ext uri="{FF2B5EF4-FFF2-40B4-BE49-F238E27FC236}">
                <a16:creationId xmlns:a16="http://schemas.microsoft.com/office/drawing/2014/main" id="{9B04B866-877E-1D28-2C8C-B02087C607D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802" b="36409"/>
          <a:stretch>
            <a:fillRect/>
          </a:stretch>
        </p:blipFill>
        <p:spPr>
          <a:xfrm>
            <a:off x="9643928" y="6314473"/>
            <a:ext cx="2013959" cy="517949"/>
          </a:xfrm>
          <a:prstGeom prst="rect">
            <a:avLst/>
          </a:prstGeom>
        </p:spPr>
      </p:pic>
      <p:sp>
        <p:nvSpPr>
          <p:cNvPr id="10" name="Szövegdoboz 9">
            <a:extLst>
              <a:ext uri="{FF2B5EF4-FFF2-40B4-BE49-F238E27FC236}">
                <a16:creationId xmlns:a16="http://schemas.microsoft.com/office/drawing/2014/main" id="{70D34931-5C6D-759E-8056-8CAD906BA1C2}"/>
              </a:ext>
            </a:extLst>
          </p:cNvPr>
          <p:cNvSpPr txBox="1"/>
          <p:nvPr/>
        </p:nvSpPr>
        <p:spPr>
          <a:xfrm>
            <a:off x="366995" y="3462357"/>
            <a:ext cx="7757445" cy="27699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just"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hu-HU" sz="1600" u="none" strike="noStrike" dirty="0">
                <a:solidFill>
                  <a:schemeClr val="bg1"/>
                </a:solidFill>
                <a:effectLst/>
                <a:latin typeface="Aptos Narrow" panose="020B0004020202020204" pitchFamily="34" charset="0"/>
              </a:rPr>
              <a:t>Működésfolytonossági és jogi kockázatkezelés: a professzionális kórházbiztonság elengedhetetlen a kritikus infrastruktúrát fenyegető fizikai és agressziós incidensek minimalizálásához, valamint a munkáltatói felelősségvállalás teljesítéséhez.</a:t>
            </a:r>
          </a:p>
          <a:p>
            <a:pPr marL="342900" marR="0" lvl="0" indent="-342900" algn="just"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hu-HU" sz="1600" u="none" strike="noStrike" dirty="0">
                <a:solidFill>
                  <a:schemeClr val="bg1"/>
                </a:solidFill>
                <a:effectLst/>
                <a:latin typeface="Aptos Narrow" panose="020B0004020202020204" pitchFamily="34" charset="0"/>
              </a:rPr>
              <a:t>Az ellátásbiztonság mint kritikus függőség -  a nem megfelelő létesítményvédelem közvetlen és azonnali fenyegetést jelent a betegellátási folyamatok folytonosságára, valamint az orvostechnikai eszközparkra. </a:t>
            </a:r>
          </a:p>
          <a:p>
            <a:pPr marL="342900" marR="0" lvl="0" indent="-342900" algn="just"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hu-HU" sz="1600" u="none" strike="noStrike" dirty="0">
                <a:effectLst/>
                <a:latin typeface="Aptos Narrow" panose="020B0004020202020204" pitchFamily="34" charset="0"/>
              </a:rPr>
              <a:t>Szervezeti reputáció és adatvédelem: a fizikai biztonsági rések közvetett utat nyitnak a </a:t>
            </a:r>
            <a:r>
              <a:rPr lang="hu-HU" sz="1600" u="none" strike="noStrike" dirty="0" err="1">
                <a:effectLst/>
                <a:latin typeface="Aptos Narrow" panose="020B0004020202020204" pitchFamily="34" charset="0"/>
              </a:rPr>
              <a:t>kiber</a:t>
            </a:r>
            <a:r>
              <a:rPr lang="hu-HU" sz="1600" u="none" strike="noStrike" dirty="0">
                <a:effectLst/>
                <a:latin typeface="Aptos Narrow" panose="020B0004020202020204" pitchFamily="34" charset="0"/>
              </a:rPr>
              <a:t>- és adatvédelmi incidenseknek, amelyek komoly reputációs veszteséget, súlyos bírságokat és a lakossági bizalom megrendülését okozzák.</a:t>
            </a:r>
          </a:p>
        </p:txBody>
      </p:sp>
      <p:sp>
        <p:nvSpPr>
          <p:cNvPr id="11" name="Szövegdoboz 10">
            <a:extLst>
              <a:ext uri="{FF2B5EF4-FFF2-40B4-BE49-F238E27FC236}">
                <a16:creationId xmlns:a16="http://schemas.microsoft.com/office/drawing/2014/main" id="{749B02E4-3578-4C4B-F255-CA78A9E44F1F}"/>
              </a:ext>
            </a:extLst>
          </p:cNvPr>
          <p:cNvSpPr txBox="1"/>
          <p:nvPr/>
        </p:nvSpPr>
        <p:spPr>
          <a:xfrm>
            <a:off x="415999" y="230742"/>
            <a:ext cx="22782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b="1" dirty="0">
                <a:latin typeface="Aptos Narrow" panose="020B0004020202020204" pitchFamily="34" charset="0"/>
              </a:rPr>
              <a:t>Létesítménybiztonság</a:t>
            </a:r>
          </a:p>
        </p:txBody>
      </p:sp>
    </p:spTree>
    <p:extLst>
      <p:ext uri="{BB962C8B-B14F-4D97-AF65-F5344CB8AC3E}">
        <p14:creationId xmlns:p14="http://schemas.microsoft.com/office/powerpoint/2010/main" val="36295425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B313C0-9FC6-6904-2F55-1AE49239F3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Tartalom helye 5">
            <a:extLst>
              <a:ext uri="{FF2B5EF4-FFF2-40B4-BE49-F238E27FC236}">
                <a16:creationId xmlns:a16="http://schemas.microsoft.com/office/drawing/2014/main" id="{D666D965-04E3-E871-D98F-708F7CB2897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alphaModFix amt="14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257926"/>
          </a:xfrm>
          <a:prstGeom prst="rect">
            <a:avLst/>
          </a:prstGeom>
        </p:spPr>
      </p:pic>
      <p:pic>
        <p:nvPicPr>
          <p:cNvPr id="8" name="Kép 7">
            <a:extLst>
              <a:ext uri="{FF2B5EF4-FFF2-40B4-BE49-F238E27FC236}">
                <a16:creationId xmlns:a16="http://schemas.microsoft.com/office/drawing/2014/main" id="{68CF7B40-BE37-4983-33DA-7DC9C2A02F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802" b="36409"/>
          <a:stretch>
            <a:fillRect/>
          </a:stretch>
        </p:blipFill>
        <p:spPr>
          <a:xfrm>
            <a:off x="9643928" y="6314473"/>
            <a:ext cx="2013959" cy="517949"/>
          </a:xfrm>
          <a:prstGeom prst="rect">
            <a:avLst/>
          </a:prstGeom>
        </p:spPr>
      </p:pic>
      <p:sp>
        <p:nvSpPr>
          <p:cNvPr id="4" name="Szövegdoboz 3">
            <a:extLst>
              <a:ext uri="{FF2B5EF4-FFF2-40B4-BE49-F238E27FC236}">
                <a16:creationId xmlns:a16="http://schemas.microsoft.com/office/drawing/2014/main" id="{0DCFB599-154A-B57B-B25E-F2D1B929E447}"/>
              </a:ext>
            </a:extLst>
          </p:cNvPr>
          <p:cNvSpPr txBox="1"/>
          <p:nvPr/>
        </p:nvSpPr>
        <p:spPr>
          <a:xfrm>
            <a:off x="198689" y="110122"/>
            <a:ext cx="9731523" cy="66787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 rtl="0">
              <a:lnSpc>
                <a:spcPts val="1500"/>
              </a:lnSpc>
              <a:spcBef>
                <a:spcPts val="1800"/>
              </a:spcBef>
              <a:spcAft>
                <a:spcPts val="900"/>
              </a:spcAft>
              <a:buNone/>
            </a:pPr>
            <a:r>
              <a:rPr lang="hu-HU" b="1" u="none" strike="noStrike" dirty="0">
                <a:effectLst/>
                <a:latin typeface="Aptos Narrow" panose="020B0004020202020204" pitchFamily="34" charset="0"/>
              </a:rPr>
              <a:t>Egységes eseményminősítés- és jelentés</a:t>
            </a:r>
          </a:p>
          <a:p>
            <a:pPr marL="0" marR="0" algn="just" rtl="0">
              <a:lnSpc>
                <a:spcPts val="1500"/>
              </a:lnSpc>
              <a:spcBef>
                <a:spcPts val="1800"/>
              </a:spcBef>
              <a:spcAft>
                <a:spcPts val="900"/>
              </a:spcAft>
              <a:buNone/>
            </a:pPr>
            <a:r>
              <a:rPr lang="hu-HU" sz="1400" b="0" u="none" strike="noStrike" dirty="0">
                <a:effectLst/>
                <a:latin typeface="Aptos Narrow" panose="020B0004020202020204" pitchFamily="34" charset="0"/>
              </a:rPr>
              <a:t>A proaktív kockázatkezeléslehetőségének megteremtése, és a szervezeti transzparencia alapja</a:t>
            </a:r>
          </a:p>
          <a:p>
            <a:pPr marL="0" marR="0" algn="just" rtl="0">
              <a:lnSpc>
                <a:spcPts val="1500"/>
              </a:lnSpc>
              <a:spcBef>
                <a:spcPts val="1800"/>
              </a:spcBef>
              <a:spcAft>
                <a:spcPts val="900"/>
              </a:spcAft>
              <a:buNone/>
            </a:pPr>
            <a:r>
              <a:rPr lang="hu-HU" sz="1400" b="1" u="none" strike="noStrike" dirty="0">
                <a:effectLst/>
                <a:latin typeface="Aptos Narrow" panose="020B0004020202020204" pitchFamily="34" charset="0"/>
              </a:rPr>
              <a:t>1. Betegbiztonság és minőségirányítás</a:t>
            </a:r>
          </a:p>
          <a:p>
            <a:pPr marL="342900" marR="0" lvl="0" indent="-342900" algn="just" rtl="0">
              <a:lnSpc>
                <a:spcPts val="1500"/>
              </a:lnSpc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hu-HU" sz="1400" b="1" u="none" strike="noStrike" dirty="0">
                <a:effectLst/>
                <a:latin typeface="Aptos Narrow" panose="020B0004020202020204" pitchFamily="34" charset="0"/>
              </a:rPr>
              <a:t>Szubjektivitás kiszűrése:</a:t>
            </a:r>
            <a:r>
              <a:rPr lang="hu-HU" sz="1400" b="0" u="none" strike="noStrike" dirty="0">
                <a:effectLst/>
                <a:latin typeface="Aptos Narrow" panose="020B0004020202020204" pitchFamily="34" charset="0"/>
              </a:rPr>
              <a:t> Standardizált protokollok biztosítják, hogy a humán faktor (elhallgatás, alulértékelés) ne akadályozza a kritikus események felismerését.</a:t>
            </a:r>
          </a:p>
          <a:p>
            <a:pPr marL="342900" marR="0" lvl="0" indent="-342900" algn="just" rtl="0">
              <a:lnSpc>
                <a:spcPts val="1500"/>
              </a:lnSpc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hu-HU" sz="1400" b="1" u="none" strike="noStrike" dirty="0">
                <a:effectLst/>
                <a:latin typeface="Aptos Narrow" panose="020B0004020202020204" pitchFamily="34" charset="0"/>
              </a:rPr>
              <a:t>Azonnali izoláció:</a:t>
            </a:r>
            <a:r>
              <a:rPr lang="hu-HU" sz="1400" b="0" u="none" strike="noStrike" dirty="0">
                <a:effectLst/>
                <a:latin typeface="Aptos Narrow" panose="020B0004020202020204" pitchFamily="34" charset="0"/>
              </a:rPr>
              <a:t> Az egységes osztályozás azonnal elindítja a dedikált elhárítási forgatókönyveket, radikálisan csökkentve az incidensek </a:t>
            </a:r>
            <a:r>
              <a:rPr lang="hu-HU" sz="1400" b="0" u="none" strike="noStrike" dirty="0" err="1">
                <a:effectLst/>
                <a:latin typeface="Aptos Narrow" panose="020B0004020202020204" pitchFamily="34" charset="0"/>
              </a:rPr>
              <a:t>hatásidejét</a:t>
            </a:r>
            <a:r>
              <a:rPr lang="hu-HU" sz="1400" b="0" u="none" strike="noStrike" dirty="0">
                <a:effectLst/>
                <a:latin typeface="Aptos Narrow" panose="020B0004020202020204" pitchFamily="34" charset="0"/>
              </a:rPr>
              <a:t>.</a:t>
            </a:r>
          </a:p>
          <a:p>
            <a:pPr marL="0" marR="0" algn="just" rtl="0">
              <a:lnSpc>
                <a:spcPts val="1500"/>
              </a:lnSpc>
              <a:spcBef>
                <a:spcPts val="1800"/>
              </a:spcBef>
              <a:spcAft>
                <a:spcPts val="900"/>
              </a:spcAft>
              <a:buNone/>
            </a:pPr>
            <a:r>
              <a:rPr lang="hu-HU" sz="1400" b="1" u="none" strike="noStrike" dirty="0">
                <a:effectLst/>
                <a:latin typeface="Aptos Narrow" panose="020B0004020202020204" pitchFamily="34" charset="0"/>
              </a:rPr>
              <a:t>2. Működési hatékonyság és prevenció</a:t>
            </a:r>
          </a:p>
          <a:p>
            <a:pPr marL="342900" marR="0" lvl="0" indent="-342900" algn="just" rtl="0">
              <a:lnSpc>
                <a:spcPts val="1500"/>
              </a:lnSpc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hu-HU" sz="1400" b="1" u="none" strike="noStrike" dirty="0" err="1">
                <a:effectLst/>
                <a:latin typeface="Aptos Narrow" panose="020B0004020202020204" pitchFamily="34" charset="0"/>
              </a:rPr>
              <a:t>Adatvezérelt</a:t>
            </a:r>
            <a:r>
              <a:rPr lang="hu-HU" sz="1400" b="1" u="none" strike="noStrike" dirty="0">
                <a:effectLst/>
                <a:latin typeface="Aptos Narrow" panose="020B0004020202020204" pitchFamily="34" charset="0"/>
              </a:rPr>
              <a:t> kockázatkezelés:</a:t>
            </a:r>
            <a:r>
              <a:rPr lang="hu-HU" sz="1400" b="0" u="none" strike="noStrike" dirty="0">
                <a:effectLst/>
                <a:latin typeface="Aptos Narrow" panose="020B0004020202020204" pitchFamily="34" charset="0"/>
              </a:rPr>
              <a:t> Az azonos </a:t>
            </a:r>
            <a:r>
              <a:rPr lang="hu-HU" sz="1400" b="0" u="none" strike="noStrike" dirty="0" err="1">
                <a:effectLst/>
                <a:latin typeface="Aptos Narrow" panose="020B0004020202020204" pitchFamily="34" charset="0"/>
              </a:rPr>
              <a:t>kódolású</a:t>
            </a:r>
            <a:r>
              <a:rPr lang="hu-HU" sz="1400" b="0" u="none" strike="noStrike" dirty="0">
                <a:effectLst/>
                <a:latin typeface="Aptos Narrow" panose="020B0004020202020204" pitchFamily="34" charset="0"/>
              </a:rPr>
              <a:t> adatok (pl. agresszió, műszaki hibák, ellátási zavarok) strukturált elemzése láthatóvá teszi a rendszerszintű biztonsági réseket.</a:t>
            </a:r>
          </a:p>
          <a:p>
            <a:pPr marL="342900" marR="0" lvl="0" indent="-342900" algn="just" rtl="0">
              <a:lnSpc>
                <a:spcPts val="1500"/>
              </a:lnSpc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hu-HU" sz="1400" b="1" u="none" strike="noStrike" dirty="0">
                <a:effectLst/>
                <a:latin typeface="Aptos Narrow" panose="020B0004020202020204" pitchFamily="34" charset="0"/>
              </a:rPr>
              <a:t>Proaktív védelem:</a:t>
            </a:r>
            <a:r>
              <a:rPr lang="hu-HU" sz="1400" b="0" u="none" strike="noStrike" dirty="0">
                <a:effectLst/>
                <a:latin typeface="Aptos Narrow" panose="020B0004020202020204" pitchFamily="34" charset="0"/>
              </a:rPr>
              <a:t> a „</a:t>
            </a:r>
            <a:r>
              <a:rPr lang="hu-HU" sz="1400" dirty="0">
                <a:latin typeface="Aptos Narrow" panose="020B0004020202020204" pitchFamily="34" charset="0"/>
              </a:rPr>
              <a:t>majdnem</a:t>
            </a:r>
            <a:r>
              <a:rPr lang="hu-HU" sz="1400" b="0" u="none" strike="noStrike" dirty="0">
                <a:effectLst/>
                <a:latin typeface="Aptos Narrow" panose="020B0004020202020204" pitchFamily="34" charset="0"/>
              </a:rPr>
              <a:t>-balesetek” (</a:t>
            </a:r>
            <a:r>
              <a:rPr lang="hu-HU" sz="1400" b="0" u="none" strike="noStrike" dirty="0" err="1">
                <a:effectLst/>
                <a:latin typeface="Aptos Narrow" panose="020B0004020202020204" pitchFamily="34" charset="0"/>
              </a:rPr>
              <a:t>near-miss</a:t>
            </a:r>
            <a:r>
              <a:rPr lang="hu-HU" sz="1400" b="0" u="none" strike="noStrike" dirty="0">
                <a:effectLst/>
                <a:latin typeface="Aptos Narrow" panose="020B0004020202020204" pitchFamily="34" charset="0"/>
              </a:rPr>
              <a:t>) szisztematikus gyűjtése lehetővé teszi a megelőző intézkedések meghozatalát a súlyos krízisek kialakulása előtt.</a:t>
            </a:r>
          </a:p>
          <a:p>
            <a:pPr marL="0" marR="0" algn="just" rtl="0">
              <a:lnSpc>
                <a:spcPts val="1500"/>
              </a:lnSpc>
              <a:spcBef>
                <a:spcPts val="1800"/>
              </a:spcBef>
              <a:spcAft>
                <a:spcPts val="900"/>
              </a:spcAft>
              <a:buNone/>
            </a:pPr>
            <a:r>
              <a:rPr lang="hu-HU" sz="1400" b="1" u="none" strike="noStrike" dirty="0">
                <a:effectLst/>
                <a:latin typeface="Aptos Narrow" panose="020B0004020202020204" pitchFamily="34" charset="0"/>
              </a:rPr>
              <a:t>3. Vezetői garancia és jogvédelem (</a:t>
            </a:r>
            <a:r>
              <a:rPr lang="hu-HU" sz="1400" b="1" u="none" strike="noStrike" dirty="0" err="1">
                <a:effectLst/>
                <a:latin typeface="Aptos Narrow" panose="020B0004020202020204" pitchFamily="34" charset="0"/>
              </a:rPr>
              <a:t>Due</a:t>
            </a:r>
            <a:r>
              <a:rPr lang="hu-HU" sz="1400" b="1" u="none" strike="noStrike" dirty="0">
                <a:effectLst/>
                <a:latin typeface="Aptos Narrow" panose="020B0004020202020204" pitchFamily="34" charset="0"/>
              </a:rPr>
              <a:t> </a:t>
            </a:r>
            <a:r>
              <a:rPr lang="hu-HU" sz="1400" b="1" u="none" strike="noStrike" dirty="0" err="1">
                <a:effectLst/>
                <a:latin typeface="Aptos Narrow" panose="020B0004020202020204" pitchFamily="34" charset="0"/>
              </a:rPr>
              <a:t>Diligence</a:t>
            </a:r>
            <a:r>
              <a:rPr lang="hu-HU" sz="1400" b="1" u="none" strike="noStrike" dirty="0">
                <a:effectLst/>
                <a:latin typeface="Aptos Narrow" panose="020B0004020202020204" pitchFamily="34" charset="0"/>
              </a:rPr>
              <a:t>)</a:t>
            </a:r>
          </a:p>
          <a:p>
            <a:pPr marL="342900" marR="0" lvl="0" indent="-342900" algn="just" rtl="0">
              <a:lnSpc>
                <a:spcPts val="1500"/>
              </a:lnSpc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hu-HU" sz="1400" b="1" u="none" strike="noStrike" dirty="0">
                <a:effectLst/>
                <a:latin typeface="Aptos Narrow" panose="020B0004020202020204" pitchFamily="34" charset="0"/>
              </a:rPr>
              <a:t>Transzparens felelősség:</a:t>
            </a:r>
            <a:r>
              <a:rPr lang="hu-HU" sz="1400" b="0" u="none" strike="noStrike" dirty="0">
                <a:effectLst/>
                <a:latin typeface="Aptos Narrow" panose="020B0004020202020204" pitchFamily="34" charset="0"/>
              </a:rPr>
              <a:t> a zárt, visszakövethető és auditálható eseménynapló bizonyítja az intézményvezetés professzionális gondosságát egy esetleges jogi eljárás vagy kártérítési per során.</a:t>
            </a:r>
          </a:p>
          <a:p>
            <a:pPr marL="342900" marR="0" lvl="0" indent="-342900" algn="just" rtl="0">
              <a:lnSpc>
                <a:spcPts val="1500"/>
              </a:lnSpc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hu-HU" sz="1400" b="1" u="none" strike="noStrike" dirty="0">
                <a:effectLst/>
                <a:latin typeface="Aptos Narrow" panose="020B0004020202020204" pitchFamily="34" charset="0"/>
              </a:rPr>
              <a:t>Tudatos szervezeti kultúra:</a:t>
            </a:r>
            <a:r>
              <a:rPr lang="hu-HU" sz="1400" b="0" u="none" strike="noStrike" dirty="0">
                <a:effectLst/>
                <a:latin typeface="Aptos Narrow" panose="020B0004020202020204" pitchFamily="34" charset="0"/>
              </a:rPr>
              <a:t> a transzparens jelentési rendszer bevezetése elengedhetetlen a belső elszámoltathatóság és a folyamatos szervezeti tanulás fenntartásához.</a:t>
            </a:r>
          </a:p>
          <a:p>
            <a:pPr marL="0" marR="0" algn="just" rtl="0">
              <a:buNone/>
            </a:pPr>
            <a:br>
              <a:rPr lang="hu-HU" sz="1400" b="0" u="none" strike="noStrike" dirty="0">
                <a:effectLst/>
                <a:latin typeface="Aptos Narrow" panose="020B0004020202020204" pitchFamily="34" charset="0"/>
              </a:rPr>
            </a:br>
            <a:endParaRPr lang="hu-HU" sz="1400" b="0" u="none" strike="noStrike" dirty="0">
              <a:effectLst/>
              <a:latin typeface="Aptos Narrow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07663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A13455-0D9B-420C-0E6C-7C09A728FC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Tartalom helye 5">
            <a:extLst>
              <a:ext uri="{FF2B5EF4-FFF2-40B4-BE49-F238E27FC236}">
                <a16:creationId xmlns:a16="http://schemas.microsoft.com/office/drawing/2014/main" id="{EAC19D54-9627-EB17-6DAE-26C3CD4E7B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alphaModFix amt="14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257926"/>
          </a:xfrm>
          <a:prstGeom prst="rect">
            <a:avLst/>
          </a:prstGeom>
        </p:spPr>
      </p:pic>
      <p:pic>
        <p:nvPicPr>
          <p:cNvPr id="8" name="Kép 7">
            <a:extLst>
              <a:ext uri="{FF2B5EF4-FFF2-40B4-BE49-F238E27FC236}">
                <a16:creationId xmlns:a16="http://schemas.microsoft.com/office/drawing/2014/main" id="{EC4AB76A-4BFE-F427-124E-700CD03A11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802" b="36409"/>
          <a:stretch>
            <a:fillRect/>
          </a:stretch>
        </p:blipFill>
        <p:spPr>
          <a:xfrm>
            <a:off x="9643928" y="6314473"/>
            <a:ext cx="2013959" cy="517949"/>
          </a:xfrm>
          <a:prstGeom prst="rect">
            <a:avLst/>
          </a:prstGeom>
        </p:spPr>
      </p:pic>
      <p:sp>
        <p:nvSpPr>
          <p:cNvPr id="4" name="Szövegdoboz 3">
            <a:extLst>
              <a:ext uri="{FF2B5EF4-FFF2-40B4-BE49-F238E27FC236}">
                <a16:creationId xmlns:a16="http://schemas.microsoft.com/office/drawing/2014/main" id="{2F14BF3B-D811-F6AC-CAD4-591AF7CD9116}"/>
              </a:ext>
            </a:extLst>
          </p:cNvPr>
          <p:cNvSpPr txBox="1"/>
          <p:nvPr/>
        </p:nvSpPr>
        <p:spPr>
          <a:xfrm>
            <a:off x="219075" y="110122"/>
            <a:ext cx="9963149" cy="57169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  <a:spcAft>
                <a:spcPts val="900"/>
              </a:spcAft>
            </a:pPr>
            <a:r>
              <a:rPr lang="hu-HU" b="1" dirty="0">
                <a:latin typeface="Aptos Narrow" panose="020B0004020202020204" pitchFamily="34" charset="0"/>
              </a:rPr>
              <a:t>Összegzés</a:t>
            </a:r>
          </a:p>
          <a:p>
            <a:pPr algn="ctr">
              <a:spcBef>
                <a:spcPts val="1800"/>
              </a:spcBef>
              <a:spcAft>
                <a:spcPts val="900"/>
              </a:spcAft>
            </a:pPr>
            <a:r>
              <a:rPr lang="hu-HU" b="1" dirty="0">
                <a:latin typeface="Aptos Narrow" panose="020B0004020202020204" pitchFamily="34" charset="0"/>
              </a:rPr>
              <a:t>A „biztonság szinergiája” az egészségügyben</a:t>
            </a:r>
          </a:p>
          <a:p>
            <a:pPr algn="ctr">
              <a:spcBef>
                <a:spcPts val="1800"/>
              </a:spcBef>
              <a:spcAft>
                <a:spcPts val="900"/>
              </a:spcAft>
            </a:pPr>
            <a:endParaRPr lang="hu-HU" b="1" dirty="0">
              <a:latin typeface="Aptos Narrow" panose="020B0004020202020204" pitchFamily="34" charset="0"/>
            </a:endParaRPr>
          </a:p>
          <a:p>
            <a:pPr marR="0" lvl="0">
              <a:spcBef>
                <a:spcPts val="900"/>
              </a:spcBef>
              <a:spcAft>
                <a:spcPts val="900"/>
              </a:spcAft>
            </a:pPr>
            <a:r>
              <a:rPr lang="hu-HU" sz="1600" b="1" dirty="0">
                <a:latin typeface="Aptos Narrow" panose="020B0004020202020204" pitchFamily="34" charset="0"/>
              </a:rPr>
              <a:t>Betegbiztonság</a:t>
            </a:r>
            <a:r>
              <a:rPr lang="hu-HU" sz="1600" dirty="0">
                <a:latin typeface="Aptos Narrow" panose="020B0004020202020204" pitchFamily="34" charset="0"/>
              </a:rPr>
              <a:t>  - hibamentes diagnosztika, kockázatmentes terápia és szövődménymentes ápolás a betegágy mellett.</a:t>
            </a:r>
          </a:p>
          <a:p>
            <a:pPr marR="0" lvl="0">
              <a:spcBef>
                <a:spcPts val="900"/>
              </a:spcBef>
              <a:spcAft>
                <a:spcPts val="900"/>
              </a:spcAft>
            </a:pPr>
            <a:r>
              <a:rPr lang="hu-HU" sz="1600" b="1" dirty="0">
                <a:latin typeface="Aptos Narrow" panose="020B0004020202020204" pitchFamily="34" charset="0"/>
              </a:rPr>
              <a:t>Ellátásbiztonság</a:t>
            </a:r>
            <a:r>
              <a:rPr lang="hu-HU" sz="1600" dirty="0">
                <a:latin typeface="Aptos Narrow" panose="020B0004020202020204" pitchFamily="34" charset="0"/>
              </a:rPr>
              <a:t>  - a gyógyítók fizikai, mentális és jogi védelme, valamint az erőszakmentes, biztonságos munkafeltételek.</a:t>
            </a:r>
          </a:p>
          <a:p>
            <a:pPr marR="0" lvl="0">
              <a:spcBef>
                <a:spcPts val="900"/>
              </a:spcBef>
              <a:spcAft>
                <a:spcPts val="900"/>
              </a:spcAft>
            </a:pPr>
            <a:r>
              <a:rPr lang="hu-HU" sz="1600" b="1" dirty="0">
                <a:latin typeface="Aptos Narrow" panose="020B0004020202020204" pitchFamily="34" charset="0"/>
              </a:rPr>
              <a:t>Létesítménybiztonság</a:t>
            </a:r>
            <a:r>
              <a:rPr lang="hu-HU" sz="1600" dirty="0">
                <a:latin typeface="Aptos Narrow" panose="020B0004020202020204" pitchFamily="34" charset="0"/>
              </a:rPr>
              <a:t> - működő épületinfrastruktúra, zavartalan energiaellátás, higiénia és </a:t>
            </a:r>
            <a:r>
              <a:rPr lang="hu-HU" sz="1600" dirty="0" err="1">
                <a:latin typeface="Aptos Narrow" panose="020B0004020202020204" pitchFamily="34" charset="0"/>
              </a:rPr>
              <a:t>kiberbiztonság</a:t>
            </a:r>
            <a:r>
              <a:rPr lang="hu-HU" sz="1600" dirty="0">
                <a:latin typeface="Aptos Narrow" panose="020B0004020202020204" pitchFamily="34" charset="0"/>
              </a:rPr>
              <a:t>.</a:t>
            </a:r>
          </a:p>
          <a:p>
            <a:pPr marR="0" lvl="0">
              <a:spcBef>
                <a:spcPts val="900"/>
              </a:spcBef>
              <a:spcAft>
                <a:spcPts val="900"/>
              </a:spcAft>
            </a:pPr>
            <a:r>
              <a:rPr lang="hu-HU" sz="1600" b="1" dirty="0">
                <a:latin typeface="Aptos Narrow" panose="020B0004020202020204" pitchFamily="34" charset="0"/>
              </a:rPr>
              <a:t>Rendszerbiztonság</a:t>
            </a:r>
            <a:r>
              <a:rPr lang="hu-HU" sz="1600" dirty="0">
                <a:latin typeface="Aptos Narrow" panose="020B0004020202020204" pitchFamily="34" charset="0"/>
              </a:rPr>
              <a:t> - fenntartható jogszabályi keretek, stabil finanszírozás és krízisálló országos irányítás.</a:t>
            </a:r>
          </a:p>
          <a:p>
            <a:pPr>
              <a:buNone/>
            </a:pPr>
            <a:br>
              <a:rPr lang="hu-HU" sz="1400" dirty="0">
                <a:latin typeface="Aptos Narrow" panose="020B0004020202020204" pitchFamily="34" charset="0"/>
              </a:rPr>
            </a:br>
            <a:endParaRPr lang="hu-HU" sz="1400" dirty="0">
              <a:latin typeface="Aptos Narrow" panose="020B0004020202020204" pitchFamily="34" charset="0"/>
            </a:endParaRPr>
          </a:p>
          <a:p>
            <a:pPr algn="just">
              <a:buNone/>
            </a:pPr>
            <a:r>
              <a:rPr lang="hu-HU" sz="1600" dirty="0">
                <a:latin typeface="Aptos Narrow" panose="020B0004020202020204" pitchFamily="34" charset="0"/>
              </a:rPr>
              <a:t>A betegbiztonság nem értelmezhető önálló entitásként; az a teljes egészségügyi struktúra vertikális szinergiájának és működési integritásának a végterméke. Az ellátók biztonsága, a strukturális háttér és a stratégiai szabályozás egymásra épülő validációs szintek, amelyek hiánya törvényszerűen a klinikai végponton manifesztálódik kockázatként.</a:t>
            </a:r>
            <a:br>
              <a:rPr lang="hu-HU" sz="1600" dirty="0">
                <a:latin typeface="Aptos Narrow" panose="020B0004020202020204" pitchFamily="34" charset="0"/>
              </a:rPr>
            </a:br>
            <a:endParaRPr lang="hu-HU" sz="1600" dirty="0">
              <a:latin typeface="Aptos Narrow" panose="020B0004020202020204" pitchFamily="34" charset="0"/>
            </a:endParaRPr>
          </a:p>
          <a:p>
            <a:pPr marL="0" marR="0">
              <a:spcBef>
                <a:spcPts val="1800"/>
              </a:spcBef>
              <a:spcAft>
                <a:spcPts val="900"/>
              </a:spcAft>
              <a:buNone/>
            </a:pPr>
            <a:br>
              <a:rPr lang="hu-HU" sz="1400" b="0" u="none" strike="noStrike" dirty="0">
                <a:effectLst/>
                <a:latin typeface="Aptos Narrow" panose="020B0004020202020204" pitchFamily="34" charset="0"/>
              </a:rPr>
            </a:br>
            <a:endParaRPr lang="hu-HU" sz="1400" b="0" u="none" strike="noStrike" dirty="0">
              <a:effectLst/>
              <a:latin typeface="Aptos Narrow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59348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248527-8A9B-8FE1-75B9-159CA2A2BD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D60DD3F-BBF9-BBCF-D514-744B3843B79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03BA98D1-7B24-BBBD-16BC-C3A6791CBAC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10" name="Tartalom helye 5">
            <a:extLst>
              <a:ext uri="{FF2B5EF4-FFF2-40B4-BE49-F238E27FC236}">
                <a16:creationId xmlns:a16="http://schemas.microsoft.com/office/drawing/2014/main" id="{DF43438F-3D19-61CA-7282-CCEDB9D0AE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257926"/>
          </a:xfrm>
          <a:prstGeom prst="rect">
            <a:avLst/>
          </a:prstGeom>
        </p:spPr>
      </p:pic>
      <p:pic>
        <p:nvPicPr>
          <p:cNvPr id="12" name="Kép 11">
            <a:extLst>
              <a:ext uri="{FF2B5EF4-FFF2-40B4-BE49-F238E27FC236}">
                <a16:creationId xmlns:a16="http://schemas.microsoft.com/office/drawing/2014/main" id="{221C4458-1FEB-2F15-5C48-69453C18E7E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2944" y="295275"/>
            <a:ext cx="3186112" cy="861368"/>
          </a:xfrm>
          <a:prstGeom prst="rect">
            <a:avLst/>
          </a:prstGeom>
        </p:spPr>
      </p:pic>
      <p:sp>
        <p:nvSpPr>
          <p:cNvPr id="14" name="Szövegdoboz 13">
            <a:extLst>
              <a:ext uri="{FF2B5EF4-FFF2-40B4-BE49-F238E27FC236}">
                <a16:creationId xmlns:a16="http://schemas.microsoft.com/office/drawing/2014/main" id="{71490A35-1AD8-80D5-51D8-21BB86D607A2}"/>
              </a:ext>
            </a:extLst>
          </p:cNvPr>
          <p:cNvSpPr txBox="1"/>
          <p:nvPr/>
        </p:nvSpPr>
        <p:spPr>
          <a:xfrm>
            <a:off x="871671" y="2610453"/>
            <a:ext cx="857997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sz="2800" dirty="0">
                <a:latin typeface="Aptos Narrow" panose="020B0004020202020204" pitchFamily="34" charset="0"/>
                <a:cs typeface="Times New Roman" panose="02020603050405020304" pitchFamily="18" charset="0"/>
              </a:rPr>
              <a:t>Köszönöm megtisztelő figyelmüket! </a:t>
            </a:r>
          </a:p>
        </p:txBody>
      </p:sp>
      <p:pic>
        <p:nvPicPr>
          <p:cNvPr id="18" name="Kép 17">
            <a:extLst>
              <a:ext uri="{FF2B5EF4-FFF2-40B4-BE49-F238E27FC236}">
                <a16:creationId xmlns:a16="http://schemas.microsoft.com/office/drawing/2014/main" id="{CABF2DC1-A7D3-58F7-10C5-DB1082DB0C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802" b="36409"/>
          <a:stretch>
            <a:fillRect/>
          </a:stretch>
        </p:blipFill>
        <p:spPr>
          <a:xfrm>
            <a:off x="9643928" y="6314473"/>
            <a:ext cx="2013959" cy="517949"/>
          </a:xfrm>
          <a:prstGeom prst="rect">
            <a:avLst/>
          </a:prstGeom>
        </p:spPr>
      </p:pic>
      <p:sp>
        <p:nvSpPr>
          <p:cNvPr id="19" name="Szövegdoboz 18">
            <a:extLst>
              <a:ext uri="{FF2B5EF4-FFF2-40B4-BE49-F238E27FC236}">
                <a16:creationId xmlns:a16="http://schemas.microsoft.com/office/drawing/2014/main" id="{7998C260-D3C7-EF17-5575-C1B31549DB1B}"/>
              </a:ext>
            </a:extLst>
          </p:cNvPr>
          <p:cNvSpPr txBox="1"/>
          <p:nvPr/>
        </p:nvSpPr>
        <p:spPr>
          <a:xfrm>
            <a:off x="236966" y="6388781"/>
            <a:ext cx="588135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1600" dirty="0">
                <a:latin typeface="Aptos Narrow" panose="020B0004020202020204" pitchFamily="34" charset="0"/>
                <a:cs typeface="Times New Roman" panose="02020603050405020304" pitchFamily="18" charset="0"/>
              </a:rPr>
              <a:t>Fekvő- és Járóbeteg Szakellátási Igazgatóság - </a:t>
            </a:r>
            <a:r>
              <a:rPr lang="hu-HU" sz="1600" b="1" dirty="0">
                <a:latin typeface="Aptos Narrow" panose="020B0004020202020204" pitchFamily="34" charset="0"/>
                <a:cs typeface="Times New Roman" panose="02020603050405020304" pitchFamily="18" charset="0"/>
              </a:rPr>
              <a:t>Dr. Vajda Márk</a:t>
            </a:r>
            <a:r>
              <a:rPr lang="hu-HU" sz="1600" dirty="0">
                <a:latin typeface="Aptos Narrow" panose="020B0004020202020204" pitchFamily="34" charset="0"/>
                <a:cs typeface="Times New Roman" panose="02020603050405020304" pitchFamily="18" charset="0"/>
              </a:rPr>
              <a:t>, igazgató </a:t>
            </a:r>
          </a:p>
        </p:txBody>
      </p:sp>
    </p:spTree>
    <p:extLst>
      <p:ext uri="{BB962C8B-B14F-4D97-AF65-F5344CB8AC3E}">
        <p14:creationId xmlns:p14="http://schemas.microsoft.com/office/powerpoint/2010/main" val="8511073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576</TotalTime>
  <Words>984</Words>
  <Application>Microsoft Office PowerPoint</Application>
  <PresentationFormat>Szélesvásznú</PresentationFormat>
  <Paragraphs>75</Paragraphs>
  <Slides>9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9</vt:i4>
      </vt:variant>
    </vt:vector>
  </HeadingPairs>
  <TitlesOfParts>
    <vt:vector size="14" baseType="lpstr">
      <vt:lpstr>Aptos Narrow</vt:lpstr>
      <vt:lpstr>Arial</vt:lpstr>
      <vt:lpstr>Calibri</vt:lpstr>
      <vt:lpstr>Calibri Light</vt:lpstr>
      <vt:lpstr>Office-téma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Szóró Erika</dc:creator>
  <cp:lastModifiedBy>Márk Dr. Vajda</cp:lastModifiedBy>
  <cp:revision>9</cp:revision>
  <dcterms:created xsi:type="dcterms:W3CDTF">2021-02-03T13:01:40Z</dcterms:created>
  <dcterms:modified xsi:type="dcterms:W3CDTF">2026-09-13T22:20:31Z</dcterms:modified>
</cp:coreProperties>
</file>